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74" r:id="rId3"/>
    <p:sldMasterId id="2147483687" r:id="rId4"/>
  </p:sldMasterIdLst>
  <p:notesMasterIdLst>
    <p:notesMasterId r:id="rId118"/>
  </p:notesMasterIdLst>
  <p:sldIdLst>
    <p:sldId id="273" r:id="rId5"/>
    <p:sldId id="5005" r:id="rId6"/>
    <p:sldId id="3066" r:id="rId7"/>
    <p:sldId id="3074" r:id="rId8"/>
    <p:sldId id="3081" r:id="rId9"/>
    <p:sldId id="3089" r:id="rId10"/>
    <p:sldId id="3054" r:id="rId11"/>
    <p:sldId id="3288" r:id="rId12"/>
    <p:sldId id="3290" r:id="rId13"/>
    <p:sldId id="2298" r:id="rId14"/>
    <p:sldId id="3278" r:id="rId15"/>
    <p:sldId id="3067" r:id="rId16"/>
    <p:sldId id="3094" r:id="rId17"/>
    <p:sldId id="3114" r:id="rId18"/>
    <p:sldId id="3097" r:id="rId19"/>
    <p:sldId id="3281" r:id="rId20"/>
    <p:sldId id="3293" r:id="rId21"/>
    <p:sldId id="3294" r:id="rId22"/>
    <p:sldId id="3123" r:id="rId23"/>
    <p:sldId id="3018" r:id="rId24"/>
    <p:sldId id="3280" r:id="rId25"/>
    <p:sldId id="4972" r:id="rId26"/>
    <p:sldId id="3351" r:id="rId27"/>
    <p:sldId id="3366" r:id="rId28"/>
    <p:sldId id="3397" r:id="rId29"/>
    <p:sldId id="3367" r:id="rId30"/>
    <p:sldId id="4971" r:id="rId31"/>
    <p:sldId id="3134" r:id="rId32"/>
    <p:sldId id="3119" r:id="rId33"/>
    <p:sldId id="2395" r:id="rId34"/>
    <p:sldId id="3113" r:id="rId35"/>
    <p:sldId id="265" r:id="rId36"/>
    <p:sldId id="4990" r:id="rId37"/>
    <p:sldId id="4991" r:id="rId38"/>
    <p:sldId id="4997" r:id="rId39"/>
    <p:sldId id="4976" r:id="rId40"/>
    <p:sldId id="3001" r:id="rId41"/>
    <p:sldId id="3131" r:id="rId42"/>
    <p:sldId id="3335" r:id="rId43"/>
    <p:sldId id="3337" r:id="rId44"/>
    <p:sldId id="3338" r:id="rId45"/>
    <p:sldId id="3129" r:id="rId46"/>
    <p:sldId id="3348" r:id="rId47"/>
    <p:sldId id="3352" r:id="rId48"/>
    <p:sldId id="4980" r:id="rId49"/>
    <p:sldId id="4968" r:id="rId50"/>
    <p:sldId id="4969" r:id="rId51"/>
    <p:sldId id="5305" r:id="rId52"/>
    <p:sldId id="5301" r:id="rId53"/>
    <p:sldId id="3356" r:id="rId54"/>
    <p:sldId id="3357" r:id="rId55"/>
    <p:sldId id="4970" r:id="rId56"/>
    <p:sldId id="3353" r:id="rId57"/>
    <p:sldId id="3354" r:id="rId58"/>
    <p:sldId id="3355" r:id="rId59"/>
    <p:sldId id="4982" r:id="rId60"/>
    <p:sldId id="4981" r:id="rId61"/>
    <p:sldId id="4992" r:id="rId62"/>
    <p:sldId id="4998" r:id="rId63"/>
    <p:sldId id="4996" r:id="rId64"/>
    <p:sldId id="4995" r:id="rId65"/>
    <p:sldId id="4978" r:id="rId66"/>
    <p:sldId id="5014" r:id="rId67"/>
    <p:sldId id="4977" r:id="rId68"/>
    <p:sldId id="4979" r:id="rId69"/>
    <p:sldId id="3406" r:id="rId70"/>
    <p:sldId id="4983" r:id="rId71"/>
    <p:sldId id="4984" r:id="rId72"/>
    <p:sldId id="4985" r:id="rId73"/>
    <p:sldId id="4986" r:id="rId74"/>
    <p:sldId id="4987" r:id="rId75"/>
    <p:sldId id="4988" r:id="rId76"/>
    <p:sldId id="4989" r:id="rId77"/>
    <p:sldId id="3369" r:id="rId78"/>
    <p:sldId id="5416" r:id="rId79"/>
    <p:sldId id="5359" r:id="rId80"/>
    <p:sldId id="3370" r:id="rId81"/>
    <p:sldId id="3371" r:id="rId82"/>
    <p:sldId id="3372" r:id="rId83"/>
    <p:sldId id="3373" r:id="rId84"/>
    <p:sldId id="3374" r:id="rId85"/>
    <p:sldId id="3375" r:id="rId86"/>
    <p:sldId id="3376" r:id="rId87"/>
    <p:sldId id="3377" r:id="rId88"/>
    <p:sldId id="3378" r:id="rId89"/>
    <p:sldId id="3379" r:id="rId90"/>
    <p:sldId id="3380" r:id="rId91"/>
    <p:sldId id="3412" r:id="rId92"/>
    <p:sldId id="3414" r:id="rId93"/>
    <p:sldId id="4966" r:id="rId94"/>
    <p:sldId id="5437" r:id="rId95"/>
    <p:sldId id="5006" r:id="rId96"/>
    <p:sldId id="5007" r:id="rId97"/>
    <p:sldId id="5008" r:id="rId98"/>
    <p:sldId id="5010" r:id="rId99"/>
    <p:sldId id="5009" r:id="rId100"/>
    <p:sldId id="5011" r:id="rId101"/>
    <p:sldId id="5012" r:id="rId102"/>
    <p:sldId id="5013" r:id="rId103"/>
    <p:sldId id="3402" r:id="rId104"/>
    <p:sldId id="3389" r:id="rId105"/>
    <p:sldId id="4993" r:id="rId106"/>
    <p:sldId id="3395" r:id="rId107"/>
    <p:sldId id="3396" r:id="rId108"/>
    <p:sldId id="3398" r:id="rId109"/>
    <p:sldId id="3393" r:id="rId110"/>
    <p:sldId id="3394" r:id="rId111"/>
    <p:sldId id="3400" r:id="rId112"/>
    <p:sldId id="3392" r:id="rId113"/>
    <p:sldId id="3401" r:id="rId114"/>
    <p:sldId id="3390" r:id="rId115"/>
    <p:sldId id="3391" r:id="rId116"/>
    <p:sldId id="4994" r:id="rId117"/>
  </p:sldIdLst>
  <p:sldSz cx="9144000" cy="6858000" type="screen4x3"/>
  <p:notesSz cx="6858000" cy="9144000"/>
  <p:defaultTextStyle>
    <a:defPPr>
      <a:defRPr lang="zh-TW"/>
    </a:defPPr>
    <a:lvl1pPr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新細明體" panose="02020500000000000000" pitchFamily="18" charset="-120"/>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EDB9"/>
    <a:srgbClr val="FFF0C1"/>
    <a:srgbClr val="6931E7"/>
    <a:srgbClr val="946CEE"/>
    <a:srgbClr val="EDF7F4"/>
    <a:srgbClr val="FFF7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28" autoAdjust="0"/>
    <p:restoredTop sz="93382" autoAdjust="0"/>
  </p:normalViewPr>
  <p:slideViewPr>
    <p:cSldViewPr>
      <p:cViewPr varScale="1">
        <p:scale>
          <a:sx n="105" d="100"/>
          <a:sy n="105" d="100"/>
        </p:scale>
        <p:origin x="1678"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presProps" Target="pres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6T00:47:09.977"/>
    </inkml:context>
    <inkml:brush xml:id="br0">
      <inkml:brushProperty name="width" value="0.035" units="cm"/>
      <inkml:brushProperty name="height" value="0.035" units="cm"/>
      <inkml:brushProperty name="color" value="#E71224"/>
    </inkml:brush>
  </inkml:definitions>
  <inkml:trace contextRef="#ctx0" brushRef="#br0">0 1634 24575,'48'66'0,"88"93"0,-136-158 0,1 0 0,-1-1 0,1 1 0,-1 0 0,1-1 0,-1 1 0,1-1 0,0 1 0,-1-1 0,1 1 0,0-1 0,-1 1 0,1-1 0,0 0 0,0 1 0,-1-1 0,1 0 0,0 0 0,0 1 0,0-1 0,-1 0 0,1 0 0,0 0 0,0 0 0,0 0 0,0 0 0,13-15 0,-8 5 0,10-12 0,8-10 0,44-47 0,-60 71 0,0 0 0,1 0 0,0 1 0,0 1 0,1-1 0,0 2 0,0-1 0,0 1 0,1 1 0,15-5 0,-23 8 0,1 0 0,-1 1 0,0 0 0,1-1 0,-1 1 0,0 0 0,1 1 0,-1-1 0,0 0 0,1 1 0,-1 0 0,0 0 0,0 0 0,1 0 0,5 3 0,-2 2 0,1-1 0,-1 1 0,1 0 0,6 9 0,-9-10 0,0 0 0,-1 0 0,1-1 0,1 1 0,-1-1 0,1 0 0,0-1 0,0 0 0,0 1 0,0-2 0,8 4 0,-7-5 0,1 0 0,-1 0 0,0-1 0,1 0 0,-1 0 0,1-1 0,-1 0 0,0 0 0,0 0 0,0-1 0,0 0 0,10-5 0,3-3 0,1-1 0,29-21 0,11-7 0,-57 37 0,1-1 0,-1 1 0,1 1 0,0-1 0,0 1 0,0-1 0,0 1 0,0 1 0,0-1 0,0 1 0,0 0 0,0 0 0,0 0 0,0 1 0,0 0 0,0 0 0,0 0 0,-1 0 0,1 1 0,0 0 0,0 0 0,-1 0 0,1 0 0,-1 1 0,7 5 0,-2 0 0,0 0 0,-1 0 0,1 1 0,-2 0 0,1 0 0,-1 1 0,-1 0 0,0 0 0,8 19 0,-13-26 0,0 0 0,0 0 0,1-1 0,-1 1 0,1 0 0,0-1 0,3 5 0,-4-6 0,-1-1 0,0 0 0,0 0 0,0 0 0,1 0 0,-1 0 0,0 0 0,0 0 0,1 0 0,-1 1 0,0-1 0,0 0 0,1 0 0,-1 0 0,0 0 0,0 0 0,1 0 0,-1-1 0,0 1 0,0 0 0,1 0 0,-1 0 0,0 0 0,0 0 0,1 0 0,-1 0 0,0 0 0,0-1 0,0 1 0,1 0 0,-1 0 0,0-1 0,9-14 0,-7 11 0,0 0 0,0 0 0,0 0 0,0 1 0,1-1 0,-1 1 0,1-1 0,0 1 0,0 0 0,0 0 0,0 0 0,0 1 0,1-1 0,0 1 0,-1 0 0,7-3 0,-3 3 0,-1 0 0,1 0 0,0 0 0,0 1 0,0 0 0,0 1 0,0 0 0,0 0 0,10 1 0,1 2 0,-1 1 0,0 0 0,0 1 0,0 1 0,-1 0 0,1 2 0,21 12 0,-17-5 0,34 29 0,-8-5 0,-44-37 0,-1 0 0,0 0 0,1 0 0,-1-1 0,1 1 0,0-1 0,-1 0 0,1 1 0,0-1 0,0-1 0,0 1 0,0 0 0,0-1 0,0 1 0,0-1 0,3 0 0,-3-1 0,-1 0 0,1 0 0,-1 0 0,1 0 0,-1 0 0,0 0 0,1-1 0,-1 0 0,0 1 0,0-1 0,0 0 0,0 0 0,0 0 0,-1 0 0,1 0 0,-1 0 0,1-1 0,0-2 0,16-26 0,-11 18 0,0 1 0,1 0 0,0 0 0,15-16 0,-19 25 0,0-1 0,0 1 0,0 0 0,1 0 0,-1 0 0,1 1 0,0 0 0,0-1 0,0 2 0,0-1 0,0 1 0,0-1 0,0 1 0,0 1 0,0-1 0,8 1 0,3 1 0,0 1 0,0 1 0,-1 0 0,1 1 0,-1 1 0,0 1 0,25 12 0,-20-9 0,0 0 0,0-2 0,27 6 0,-41-12 0,1 0 0,-1-1 0,1 0 0,-1-1 0,1 1 0,-1-1 0,1 0 0,-1-1 0,0 0 0,1 0 0,-1 0 0,0-1 0,0 1 0,-1-1 0,9-6 0,7-6 0,0-1 0,28-28 0,-31 26 0,54-44 0,29-30 0,-88 76 0,-1-1 0,0 0 0,-2-1 0,0-1 0,-1 1 0,8-27 0,-11 27 0,0 0 0,-2 0 0,-1 0 0,0-1 0,-1 0 0,-1 0 0,-1-23 0,-4-13 0,-13-64 0,-103-354 0,107 429 0,-2 2 0,-1-1 0,-3 2 0,-1 1 0,-28-42 0,35 65 0,-1 0 0,-1 1 0,0 0 0,-1 1 0,-1 1 0,0 1 0,-1 0 0,-31-17 0,22 17 0,0 2 0,-1 0 0,0 2 0,-1 1 0,-55-8 0,29 7 0,-1 3 0,0 2 0,0 3 0,0 3 0,-88 12 0,-276 94 0,332-77 0,-117 61 0,181-80 0,1 1 0,1 1 0,-26 21 0,38-27 0,1 1 0,-1 0 0,2 1 0,-1 0 0,1 0 0,1 1 0,0 0 0,-9 17 0,-108 289-1365,115-286-5461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63001-C981-4359-8017-AA5A9D897C64}" type="datetimeFigureOut">
              <a:rPr lang="zh-TW" altLang="en-US" smtClean="0"/>
              <a:t>2025/5/1</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D1906-FE80-4D05-B5A0-E305CC71D444}" type="slidenum">
              <a:rPr lang="zh-TW" altLang="en-US" smtClean="0"/>
              <a:t>‹#›</a:t>
            </a:fld>
            <a:endParaRPr lang="zh-TW" altLang="en-US"/>
          </a:p>
        </p:txBody>
      </p:sp>
    </p:spTree>
    <p:extLst>
      <p:ext uri="{BB962C8B-B14F-4D97-AF65-F5344CB8AC3E}">
        <p14:creationId xmlns:p14="http://schemas.microsoft.com/office/powerpoint/2010/main" val="1795215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2305.10601"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fusion.cloud/success-case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cloud.google.com/generative-ai-app-builder/docs/bring-embedding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000" b="1">
                <a:solidFill>
                  <a:schemeClr val="tx1"/>
                </a:solidFill>
                <a:latin typeface="Arial" panose="020B0604020202020204" pitchFamily="34" charset="0"/>
              </a:defRPr>
            </a:lvl1pPr>
            <a:lvl2pPr marL="742950" indent="-285750" defTabSz="931863">
              <a:defRPr sz="2000" b="1">
                <a:solidFill>
                  <a:schemeClr val="tx1"/>
                </a:solidFill>
                <a:latin typeface="Arial" panose="020B0604020202020204" pitchFamily="34" charset="0"/>
              </a:defRPr>
            </a:lvl2pPr>
            <a:lvl3pPr marL="1143000" indent="-228600" defTabSz="931863">
              <a:defRPr sz="2000" b="1">
                <a:solidFill>
                  <a:schemeClr val="tx1"/>
                </a:solidFill>
                <a:latin typeface="Arial" panose="020B0604020202020204" pitchFamily="34" charset="0"/>
              </a:defRPr>
            </a:lvl3pPr>
            <a:lvl4pPr marL="1600200" indent="-228600" defTabSz="931863">
              <a:defRPr sz="2000" b="1">
                <a:solidFill>
                  <a:schemeClr val="tx1"/>
                </a:solidFill>
                <a:latin typeface="Arial" panose="020B0604020202020204" pitchFamily="34" charset="0"/>
              </a:defRPr>
            </a:lvl4pPr>
            <a:lvl5pPr marL="2057400" indent="-228600" defTabSz="931863">
              <a:defRPr sz="2000" b="1">
                <a:solidFill>
                  <a:schemeClr val="tx1"/>
                </a:solidFill>
                <a:latin typeface="Arial" panose="020B0604020202020204" pitchFamily="34" charset="0"/>
              </a:defRPr>
            </a:lvl5pPr>
            <a:lvl6pPr marL="2514600" indent="-228600" defTabSz="931863" eaLnBrk="0" fontAlgn="base" hangingPunct="0">
              <a:spcBef>
                <a:spcPct val="0"/>
              </a:spcBef>
              <a:spcAft>
                <a:spcPct val="0"/>
              </a:spcAft>
              <a:defRPr sz="2000" b="1">
                <a:solidFill>
                  <a:schemeClr val="tx1"/>
                </a:solidFill>
                <a:latin typeface="Arial" panose="020B0604020202020204" pitchFamily="34" charset="0"/>
              </a:defRPr>
            </a:lvl6pPr>
            <a:lvl7pPr marL="2971800" indent="-228600" defTabSz="931863" eaLnBrk="0" fontAlgn="base" hangingPunct="0">
              <a:spcBef>
                <a:spcPct val="0"/>
              </a:spcBef>
              <a:spcAft>
                <a:spcPct val="0"/>
              </a:spcAft>
              <a:defRPr sz="2000" b="1">
                <a:solidFill>
                  <a:schemeClr val="tx1"/>
                </a:solidFill>
                <a:latin typeface="Arial" panose="020B0604020202020204" pitchFamily="34" charset="0"/>
              </a:defRPr>
            </a:lvl7pPr>
            <a:lvl8pPr marL="3429000" indent="-228600" defTabSz="931863" eaLnBrk="0" fontAlgn="base" hangingPunct="0">
              <a:spcBef>
                <a:spcPct val="0"/>
              </a:spcBef>
              <a:spcAft>
                <a:spcPct val="0"/>
              </a:spcAft>
              <a:defRPr sz="2000" b="1">
                <a:solidFill>
                  <a:schemeClr val="tx1"/>
                </a:solidFill>
                <a:latin typeface="Arial" panose="020B0604020202020204" pitchFamily="34" charset="0"/>
              </a:defRPr>
            </a:lvl8pPr>
            <a:lvl9pPr marL="3886200" indent="-228600" defTabSz="931863" eaLnBrk="0" fontAlgn="base" hangingPunct="0">
              <a:spcBef>
                <a:spcPct val="0"/>
              </a:spcBef>
              <a:spcAft>
                <a:spcPct val="0"/>
              </a:spcAft>
              <a:defRPr sz="2000" b="1">
                <a:solidFill>
                  <a:schemeClr val="tx1"/>
                </a:solidFill>
                <a:latin typeface="Arial" panose="020B0604020202020204" pitchFamily="34" charset="0"/>
              </a:defRPr>
            </a:lvl9pPr>
          </a:lstStyle>
          <a:p>
            <a:fld id="{A0CDEE9E-CDA8-4CD2-B86A-3DE96CE84860}" type="slidenum">
              <a:rPr lang="en-US" altLang="zh-TW" sz="1200" b="0">
                <a:latin typeface="Times" panose="02020603050405020304" pitchFamily="18" charset="0"/>
              </a:rPr>
              <a:pPr/>
              <a:t>1</a:t>
            </a:fld>
            <a:endParaRPr lang="en-US" altLang="zh-TW" sz="1200" b="0" dirty="0">
              <a:latin typeface="Times" panose="02020603050405020304" pitchFamily="18" charset="0"/>
            </a:endParaRPr>
          </a:p>
        </p:txBody>
      </p:sp>
      <p:sp>
        <p:nvSpPr>
          <p:cNvPr id="6147" name="Rectangle 2"/>
          <p:cNvSpPr>
            <a:spLocks noGrp="1" noRot="1" noChangeAspect="1" noChangeArrowheads="1" noTextEdit="1"/>
          </p:cNvSpPr>
          <p:nvPr>
            <p:ph type="sldImg"/>
          </p:nvPr>
        </p:nvSpPr>
        <p:spPr>
          <a:xfrm>
            <a:off x="922338" y="746125"/>
            <a:ext cx="4970462" cy="3727450"/>
          </a:xfrm>
          <a:ln/>
        </p:spPr>
      </p:sp>
      <p:sp>
        <p:nvSpPr>
          <p:cNvPr id="61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u-HU" altLang="zh-TW"/>
          </a:p>
        </p:txBody>
      </p:sp>
    </p:spTree>
    <p:extLst>
      <p:ext uri="{BB962C8B-B14F-4D97-AF65-F5344CB8AC3E}">
        <p14:creationId xmlns:p14="http://schemas.microsoft.com/office/powerpoint/2010/main" val="2574109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1F1F1F"/>
                </a:solidFill>
                <a:effectLst/>
                <a:latin typeface="-apple-system"/>
              </a:rPr>
              <a:t>Tree of Thoughts</a:t>
            </a:r>
            <a:r>
              <a:rPr lang="en-US" altLang="zh-TW" b="0" i="0" dirty="0">
                <a:solidFill>
                  <a:srgbClr val="1F1F1F"/>
                </a:solidFill>
                <a:effectLst/>
                <a:latin typeface="-apple-system"/>
              </a:rPr>
              <a:t> (</a:t>
            </a:r>
            <a:r>
              <a:rPr lang="en-US" altLang="zh-TW" b="0" i="0" u="none" strike="noStrike" dirty="0">
                <a:effectLst/>
                <a:latin typeface="-apple-system"/>
                <a:hlinkClick r:id="rId3"/>
              </a:rPr>
              <a:t>Yao et al. 2023</a:t>
            </a:r>
            <a:r>
              <a:rPr lang="en-US" altLang="zh-TW" b="0" i="0" dirty="0">
                <a:solidFill>
                  <a:srgbClr val="1F1F1F"/>
                </a:solidFill>
                <a:effectLst/>
                <a:latin typeface="-apple-system"/>
              </a:rPr>
              <a:t>) extends </a:t>
            </a:r>
            <a:r>
              <a:rPr lang="en-US" altLang="zh-TW" b="0" i="0" dirty="0" err="1">
                <a:solidFill>
                  <a:srgbClr val="1F1F1F"/>
                </a:solidFill>
                <a:effectLst/>
                <a:latin typeface="-apple-system"/>
              </a:rPr>
              <a:t>CoT</a:t>
            </a:r>
            <a:r>
              <a:rPr lang="en-US" altLang="zh-TW" b="0" i="0" dirty="0">
                <a:solidFill>
                  <a:srgbClr val="1F1F1F"/>
                </a:solidFill>
                <a:effectLst/>
                <a:latin typeface="-apple-system"/>
              </a:rPr>
              <a:t> by exploring multiple reasoning possibilities at each step. It first decomposes the problem into multiple thought steps and generates multiple thoughts per step, creating a tree structure. The search process can be BFS (breadth-first search) or DFS (depth-first search) with each state evaluated by a classifier (via a prompt) or majority vote.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20</a:t>
            </a:fld>
            <a:endParaRPr lang="zh-TW" altLang="en-US"/>
          </a:p>
        </p:txBody>
      </p:sp>
    </p:spTree>
    <p:extLst>
      <p:ext uri="{BB962C8B-B14F-4D97-AF65-F5344CB8AC3E}">
        <p14:creationId xmlns:p14="http://schemas.microsoft.com/office/powerpoint/2010/main" val="3154309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27448-CABF-82EB-E486-AC93D784078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31C52E3-6690-E7A6-5089-A862D8F0B43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0A736F6-002A-3A1D-3D08-D33DE87D7DD9}"/>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75D1177-E618-1187-4506-93F7D7DE66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2BC1B-55DA-4C9C-9730-8AD02EEF404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45370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spcAft>
                <a:spcPts val="1500"/>
              </a:spcAft>
              <a:buNone/>
            </a:pPr>
            <a:r>
              <a:rPr lang="zh-TW" altLang="en-US" b="1" i="0">
                <a:solidFill>
                  <a:srgbClr val="333333"/>
                </a:solidFill>
                <a:effectLst/>
                <a:latin typeface="Noto Sans" panose="020B0502040504020204" pitchFamily="34" charset="0"/>
              </a:rPr>
              <a:t>生產級語意搜尋</a:t>
            </a:r>
            <a:r>
              <a:rPr lang="en-US" altLang="zh-TW" b="1" i="0">
                <a:solidFill>
                  <a:srgbClr val="333333"/>
                </a:solidFill>
                <a:effectLst/>
                <a:latin typeface="Noto Sans" panose="020B0502040504020204" pitchFamily="34" charset="0"/>
              </a:rPr>
              <a:t>+LLM</a:t>
            </a:r>
            <a:r>
              <a:rPr lang="zh-TW" altLang="en-US" b="1" i="0">
                <a:solidFill>
                  <a:srgbClr val="333333"/>
                </a:solidFill>
                <a:effectLst/>
                <a:latin typeface="Noto Sans" panose="020B0502040504020204" pitchFamily="34" charset="0"/>
              </a:rPr>
              <a:t>推理</a:t>
            </a:r>
            <a:endParaRPr lang="zh-TW" altLang="en-US" b="0" i="0">
              <a:solidFill>
                <a:srgbClr val="333333"/>
              </a:solidFill>
              <a:effectLst/>
              <a:latin typeface="Noto Sans" panose="020B0502040504020204" pitchFamily="34" charset="0"/>
            </a:endParaRPr>
          </a:p>
          <a:p>
            <a:pPr algn="l">
              <a:spcAft>
                <a:spcPts val="1500"/>
              </a:spcAft>
              <a:buNone/>
            </a:pPr>
            <a:r>
              <a:rPr lang="zh-TW" altLang="en-US" b="0" i="0">
                <a:solidFill>
                  <a:srgbClr val="666666"/>
                </a:solidFill>
                <a:effectLst/>
                <a:latin typeface="Noto Sans" panose="020B0502040504020204" pitchFamily="34" charset="0"/>
              </a:rPr>
              <a:t>在先進的 </a:t>
            </a:r>
            <a:r>
              <a:rPr lang="en-US" altLang="zh-TW" b="0" i="0">
                <a:solidFill>
                  <a:srgbClr val="666666"/>
                </a:solidFill>
                <a:effectLst/>
                <a:latin typeface="Noto Sans" panose="020B0502040504020204" pitchFamily="34" charset="0"/>
              </a:rPr>
              <a:t>RAG </a:t>
            </a:r>
            <a:r>
              <a:rPr lang="zh-TW" altLang="en-US" b="0" i="0">
                <a:solidFill>
                  <a:srgbClr val="666666"/>
                </a:solidFill>
                <a:effectLst/>
                <a:latin typeface="Noto Sans" panose="020B0502040504020204" pitchFamily="34" charset="0"/>
              </a:rPr>
              <a:t>系統中，通常會運用大型語言模型（</a:t>
            </a:r>
            <a:r>
              <a:rPr lang="en-US" altLang="zh-TW" b="0" i="0">
                <a:solidFill>
                  <a:srgbClr val="666666"/>
                </a:solidFill>
                <a:effectLst/>
                <a:latin typeface="Noto Sans" panose="020B0502040504020204" pitchFamily="34" charset="0"/>
              </a:rPr>
              <a:t>LLM</a:t>
            </a:r>
            <a:r>
              <a:rPr lang="zh-TW" altLang="en-US" b="0" i="0">
                <a:solidFill>
                  <a:srgbClr val="666666"/>
                </a:solidFill>
                <a:effectLst/>
                <a:latin typeface="Noto Sans" panose="020B0502040504020204" pitchFamily="34" charset="0"/>
              </a:rPr>
              <a:t>）的推理能力來克服單純相似性搜尋的局限性。將其與具生產級別的語意搜尋結合後，可以大幅提升先進 </a:t>
            </a:r>
            <a:r>
              <a:rPr lang="en-US" altLang="zh-TW" b="0" i="0">
                <a:solidFill>
                  <a:srgbClr val="666666"/>
                </a:solidFill>
                <a:effectLst/>
                <a:latin typeface="Noto Sans" panose="020B0502040504020204" pitchFamily="34" charset="0"/>
              </a:rPr>
              <a:t>RAG </a:t>
            </a:r>
            <a:r>
              <a:rPr lang="zh-TW" altLang="en-US" b="0" i="0">
                <a:solidFill>
                  <a:srgbClr val="666666"/>
                </a:solidFill>
                <a:effectLst/>
                <a:latin typeface="Noto Sans" panose="020B0502040504020204" pitchFamily="34" charset="0"/>
              </a:rPr>
              <a:t>系統的效能。</a:t>
            </a:r>
          </a:p>
          <a:p>
            <a:pPr algn="l">
              <a:spcAft>
                <a:spcPts val="1500"/>
              </a:spcAft>
              <a:buNone/>
            </a:pPr>
            <a:r>
              <a:rPr lang="zh-TW" altLang="en-US" b="0" i="0">
                <a:solidFill>
                  <a:srgbClr val="666666"/>
                </a:solidFill>
                <a:effectLst/>
                <a:latin typeface="Noto Sans" panose="020B0502040504020204" pitchFamily="34" charset="0"/>
              </a:rPr>
              <a:t>作為</a:t>
            </a:r>
            <a:r>
              <a:rPr lang="en-US" altLang="zh-TW" b="0" i="0">
                <a:solidFill>
                  <a:srgbClr val="666666"/>
                </a:solidFill>
                <a:effectLst/>
                <a:latin typeface="Noto Sans" panose="020B0502040504020204" pitchFamily="34" charset="0"/>
              </a:rPr>
              <a:t>LLM</a:t>
            </a:r>
            <a:r>
              <a:rPr lang="zh-TW" altLang="en-US" b="0" i="0">
                <a:solidFill>
                  <a:srgbClr val="666666"/>
                </a:solidFill>
                <a:effectLst/>
                <a:latin typeface="Noto Sans" panose="020B0502040504020204" pitchFamily="34" charset="0"/>
              </a:rPr>
              <a:t>推理的基本範例，您可以動態建立以下個人化提示：</a:t>
            </a:r>
          </a:p>
          <a:p>
            <a:pPr algn="l">
              <a:spcAft>
                <a:spcPts val="1500"/>
              </a:spcAft>
              <a:buNone/>
            </a:pPr>
            <a:r>
              <a:rPr lang="zh-TW" altLang="en-US" b="0" i="0">
                <a:solidFill>
                  <a:srgbClr val="666666"/>
                </a:solidFill>
                <a:effectLst/>
                <a:latin typeface="Noto Sans" panose="020B0502040504020204" pitchFamily="34" charset="0"/>
              </a:rPr>
              <a:t>立冬時節，一位顧客正在電子商務網站上瀏覽服飾。「他們城市的冬天很冷；他們在網站上輸入「冬季保暖衣物」作為搜尋字詞；他們還可以使用哪些其他搜尋字詞來尋找相關和交叉銷售商品？」</a:t>
            </a:r>
            <a:r>
              <a:rPr lang="en-US" altLang="zh-TW" b="0" i="0">
                <a:solidFill>
                  <a:srgbClr val="666666"/>
                </a:solidFill>
                <a:effectLst/>
                <a:latin typeface="Noto Sans" panose="020B0502040504020204" pitchFamily="34" charset="0"/>
              </a:rPr>
              <a:t>LLM </a:t>
            </a:r>
            <a:r>
              <a:rPr lang="zh-TW" altLang="en-US" b="0" i="0">
                <a:solidFill>
                  <a:srgbClr val="666666"/>
                </a:solidFill>
                <a:effectLst/>
                <a:latin typeface="Noto Sans" panose="020B0502040504020204" pitchFamily="34" charset="0"/>
              </a:rPr>
              <a:t>的回覆可能包括以下詢問：</a:t>
            </a:r>
          </a:p>
          <a:p>
            <a:pPr algn="l">
              <a:spcAft>
                <a:spcPts val="1500"/>
              </a:spcAft>
              <a:buFont typeface="Arial" panose="020B0604020202020204" pitchFamily="34" charset="0"/>
              <a:buChar char="•"/>
            </a:pPr>
            <a:r>
              <a:rPr lang="zh-TW" altLang="en-US" b="0" i="0">
                <a:solidFill>
                  <a:srgbClr val="666666"/>
                </a:solidFill>
                <a:effectLst/>
                <a:latin typeface="Noto Sans" panose="020B0502040504020204" pitchFamily="34" charset="0"/>
              </a:rPr>
              <a:t>特定類型：保暖冬季外套、舒適針織品、保暖緊身褲、防水雪靴</a:t>
            </a:r>
          </a:p>
          <a:p>
            <a:pPr algn="l">
              <a:spcAft>
                <a:spcPts val="1500"/>
              </a:spcAft>
              <a:buFont typeface="Arial" panose="020B0604020202020204" pitchFamily="34" charset="0"/>
              <a:buChar char="•"/>
            </a:pPr>
            <a:r>
              <a:rPr lang="zh-TW" altLang="en-US" b="0" i="0">
                <a:solidFill>
                  <a:srgbClr val="666666"/>
                </a:solidFill>
                <a:effectLst/>
                <a:latin typeface="Noto Sans" panose="020B0502040504020204" pitchFamily="34" charset="0"/>
              </a:rPr>
              <a:t>特定活動：滑雪服、冬季跑步裝備、適合工作的冬季服飾、舒適的家居服</a:t>
            </a:r>
          </a:p>
          <a:p>
            <a:pPr algn="l">
              <a:spcAft>
                <a:spcPts val="1500"/>
              </a:spcAft>
              <a:buFont typeface="Arial" panose="020B0604020202020204" pitchFamily="34" charset="0"/>
              <a:buChar char="•"/>
            </a:pPr>
            <a:r>
              <a:rPr lang="zh-TW" altLang="en-US" b="0" i="0">
                <a:solidFill>
                  <a:srgbClr val="666666"/>
                </a:solidFill>
                <a:effectLst/>
                <a:latin typeface="Noto Sans" panose="020B0502040504020204" pitchFamily="34" charset="0"/>
              </a:rPr>
              <a:t>特定風格：羊絨毛衣、羽絨背心、個性圍巾、運動休閒風格的冬季造型</a:t>
            </a:r>
          </a:p>
          <a:p>
            <a:pPr algn="l">
              <a:spcAft>
                <a:spcPts val="1500"/>
              </a:spcAft>
              <a:buNone/>
            </a:pPr>
            <a:r>
              <a:rPr lang="zh-TW" altLang="en-US" b="0" i="0">
                <a:solidFill>
                  <a:srgbClr val="666666"/>
                </a:solidFill>
                <a:effectLst/>
                <a:latin typeface="Noto Sans" panose="020B0502040504020204" pitchFamily="34" charset="0"/>
              </a:rPr>
              <a:t>透過建立一個可以使用這些查詢在 </a:t>
            </a:r>
            <a:r>
              <a:rPr lang="en-US" altLang="zh-TW" b="0" i="0">
                <a:solidFill>
                  <a:srgbClr val="666666"/>
                </a:solidFill>
                <a:effectLst/>
                <a:latin typeface="Noto Sans" panose="020B0502040504020204" pitchFamily="34" charset="0"/>
              </a:rPr>
              <a:t>Vertex AI Search </a:t>
            </a:r>
            <a:r>
              <a:rPr lang="zh-TW" altLang="en-US" b="0" i="0">
                <a:solidFill>
                  <a:srgbClr val="666666"/>
                </a:solidFill>
                <a:effectLst/>
                <a:latin typeface="Noto Sans" panose="020B0502040504020204" pitchFamily="34" charset="0"/>
              </a:rPr>
              <a:t>上進行搜尋的 </a:t>
            </a:r>
            <a:r>
              <a:rPr lang="en-US" altLang="zh-TW" b="0" i="0">
                <a:solidFill>
                  <a:srgbClr val="666666"/>
                </a:solidFill>
                <a:effectLst/>
                <a:latin typeface="Noto Sans" panose="020B0502040504020204" pitchFamily="34" charset="0"/>
              </a:rPr>
              <a:t>RAG </a:t>
            </a:r>
            <a:r>
              <a:rPr lang="zh-TW" altLang="en-US" b="0" i="0">
                <a:solidFill>
                  <a:srgbClr val="666666"/>
                </a:solidFill>
                <a:effectLst/>
                <a:latin typeface="Noto Sans" panose="020B0502040504020204" pitchFamily="34" charset="0"/>
              </a:rPr>
              <a:t>系統，您可以從 </a:t>
            </a:r>
            <a:r>
              <a:rPr lang="en-US" altLang="zh-TW" b="0" i="0">
                <a:solidFill>
                  <a:srgbClr val="666666"/>
                </a:solidFill>
                <a:effectLst/>
                <a:latin typeface="Noto Sans" panose="020B0502040504020204" pitchFamily="34" charset="0"/>
              </a:rPr>
              <a:t>LLM </a:t>
            </a:r>
            <a:r>
              <a:rPr lang="zh-TW" altLang="en-US" b="0" i="0">
                <a:solidFill>
                  <a:srgbClr val="666666"/>
                </a:solidFill>
                <a:effectLst/>
                <a:latin typeface="Noto Sans" panose="020B0502040504020204" pitchFamily="34" charset="0"/>
              </a:rPr>
              <a:t>推理和產品級語義搜尋的強大功能中受益。其結果是一個系統可以發現符合不同需求和屬性（包括類型、活動和風格）的廣泛相關產品。</a:t>
            </a:r>
          </a:p>
          <a:p>
            <a:pPr algn="l">
              <a:spcAft>
                <a:spcPts val="1500"/>
              </a:spcAft>
              <a:buNone/>
            </a:pPr>
            <a:r>
              <a:rPr lang="zh-TW" altLang="en-US" b="0" i="0">
                <a:solidFill>
                  <a:srgbClr val="666666"/>
                </a:solidFill>
                <a:effectLst/>
                <a:latin typeface="Noto Sans" panose="020B0502040504020204" pitchFamily="34" charset="0"/>
              </a:rPr>
              <a:t>宏庭科技也曾為全球連鎖零售公司，利用 </a:t>
            </a:r>
            <a:r>
              <a:rPr lang="en-US" altLang="zh-TW" b="0" i="0">
                <a:solidFill>
                  <a:srgbClr val="666666"/>
                </a:solidFill>
                <a:effectLst/>
                <a:latin typeface="Noto Sans" panose="020B0502040504020204" pitchFamily="34" charset="0"/>
              </a:rPr>
              <a:t>RAG </a:t>
            </a:r>
            <a:r>
              <a:rPr lang="zh-TW" altLang="en-US" b="0" i="0">
                <a:solidFill>
                  <a:srgbClr val="666666"/>
                </a:solidFill>
                <a:effectLst/>
                <a:latin typeface="Noto Sans" panose="020B0502040504020204" pitchFamily="34" charset="0"/>
              </a:rPr>
              <a:t>技術依據顧客情境需求，推薦相似產品，提高網站頁面內點選與購買率，更多成功案例，歡迎查看更多宏庭科技</a:t>
            </a:r>
            <a:r>
              <a:rPr lang="zh-TW" altLang="en-US" b="0" i="0" u="none" strike="noStrike">
                <a:solidFill>
                  <a:srgbClr val="4200FF"/>
                </a:solidFill>
                <a:effectLst/>
                <a:latin typeface="Noto Sans" panose="020B0502040504020204" pitchFamily="34" charset="0"/>
                <a:hlinkClick r:id="rId3"/>
              </a:rPr>
              <a:t>成功案例</a:t>
            </a:r>
            <a:r>
              <a:rPr lang="zh-TW" altLang="en-US" b="0" i="0">
                <a:solidFill>
                  <a:srgbClr val="666666"/>
                </a:solidFill>
                <a:effectLst/>
                <a:latin typeface="Noto Sans" panose="020B0502040504020204" pitchFamily="34" charset="0"/>
              </a:rPr>
              <a:t>。</a:t>
            </a:r>
          </a:p>
          <a:p>
            <a:pPr algn="l">
              <a:spcAft>
                <a:spcPts val="1500"/>
              </a:spcAft>
              <a:buNone/>
            </a:pPr>
            <a:r>
              <a:rPr lang="zh-TW" altLang="en-US" b="1" i="0">
                <a:solidFill>
                  <a:srgbClr val="333333"/>
                </a:solidFill>
                <a:effectLst/>
                <a:latin typeface="Noto Sans" panose="020B0502040504020204" pitchFamily="34" charset="0"/>
              </a:rPr>
              <a:t>從文字到多模態，從搜尋到推薦</a:t>
            </a:r>
            <a:endParaRPr lang="zh-TW" altLang="en-US" b="0" i="0">
              <a:solidFill>
                <a:srgbClr val="333333"/>
              </a:solidFill>
              <a:effectLst/>
              <a:latin typeface="Noto Sans" panose="020B0502040504020204" pitchFamily="34" charset="0"/>
            </a:endParaRPr>
          </a:p>
          <a:p>
            <a:pPr algn="l">
              <a:spcAft>
                <a:spcPts val="1500"/>
              </a:spcAft>
            </a:pPr>
            <a:r>
              <a:rPr lang="zh-TW" altLang="en-US" b="0" i="0">
                <a:solidFill>
                  <a:srgbClr val="666666"/>
                </a:solidFill>
                <a:effectLst/>
                <a:latin typeface="Noto Sans" panose="020B0502040504020204" pitchFamily="34" charset="0"/>
              </a:rPr>
              <a:t>在 </a:t>
            </a:r>
            <a:r>
              <a:rPr lang="en-US" altLang="zh-TW" b="0" i="0">
                <a:solidFill>
                  <a:srgbClr val="666666"/>
                </a:solidFill>
                <a:effectLst/>
                <a:latin typeface="Noto Sans" panose="020B0502040504020204" pitchFamily="34" charset="0"/>
              </a:rPr>
              <a:t>Vertex AI Search </a:t>
            </a:r>
            <a:r>
              <a:rPr lang="zh-TW" altLang="en-US" b="0" i="0">
                <a:solidFill>
                  <a:srgbClr val="666666"/>
                </a:solidFill>
                <a:effectLst/>
                <a:latin typeface="Noto Sans" panose="020B0502040504020204" pitchFamily="34" charset="0"/>
              </a:rPr>
              <a:t>中，文件會自動轉換為嵌入向量。進階開發者還可以依據業務需求，</a:t>
            </a:r>
            <a:r>
              <a:rPr lang="zh-TW" altLang="en-US" b="0" i="0" u="none" strike="noStrike">
                <a:solidFill>
                  <a:srgbClr val="4200FF"/>
                </a:solidFill>
                <a:effectLst/>
                <a:latin typeface="Noto Sans" panose="020B0502040504020204" pitchFamily="34" charset="0"/>
                <a:hlinkClick r:id="rId4"/>
              </a:rPr>
              <a:t>自訂嵌入向量</a:t>
            </a:r>
            <a:r>
              <a:rPr lang="zh-TW" altLang="en-US" b="0" i="0">
                <a:solidFill>
                  <a:srgbClr val="666666"/>
                </a:solidFill>
                <a:effectLst/>
                <a:latin typeface="Noto Sans" panose="020B0502040504020204" pitchFamily="34" charset="0"/>
              </a:rPr>
              <a:t>，以擴展查詢與答案之間的關聯性。</a:t>
            </a:r>
          </a:p>
          <a:p>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27</a:t>
            </a:fld>
            <a:endParaRPr lang="zh-TW" altLang="en-US"/>
          </a:p>
        </p:txBody>
      </p:sp>
    </p:spTree>
    <p:extLst>
      <p:ext uri="{BB962C8B-B14F-4D97-AF65-F5344CB8AC3E}">
        <p14:creationId xmlns:p14="http://schemas.microsoft.com/office/powerpoint/2010/main" val="2640284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24783-CDF7-086B-9885-A7BE5FC31BC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35F83A0-AE52-45E8-FE6E-C7F410C98E3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16892CB-9B06-251E-5ED8-D761F9B539F2}"/>
              </a:ext>
            </a:extLst>
          </p:cNvPr>
          <p:cNvSpPr>
            <a:spLocks noGrp="1"/>
          </p:cNvSpPr>
          <p:nvPr>
            <p:ph type="body" idx="1"/>
          </p:nvPr>
        </p:nvSpPr>
        <p:spPr/>
        <p:txBody>
          <a:bodyPr/>
          <a:lstStyle/>
          <a:p>
            <a:pPr algn="l"/>
            <a:r>
              <a:rPr lang="en-US" altLang="zh-TW" b="1" i="0" cap="all" dirty="0">
                <a:solidFill>
                  <a:srgbClr val="353740"/>
                </a:solidFill>
                <a:effectLst/>
                <a:latin typeface="Söhne"/>
              </a:rPr>
              <a:t>SYSTEM</a:t>
            </a:r>
          </a:p>
          <a:p>
            <a:pPr algn="l"/>
            <a:r>
              <a:rPr lang="en-US" altLang="zh-TW" b="0" i="0" dirty="0">
                <a:solidFill>
                  <a:srgbClr val="353740"/>
                </a:solidFill>
                <a:effectLst/>
                <a:latin typeface="Söhne"/>
              </a:rPr>
              <a:t>You will be provided with a document delimited by triple quotes and a question. Your task is to answer the question using only the provided document and to cite the passage(s) of the document used to answer the question. If the document does not contain the information needed to answer this question then simply write: "Insufficient information." If an answer to the question is provided, it must be annotated with a citation. Use the following format for to cite relevant passages ({"citation": …}). </a:t>
            </a:r>
          </a:p>
          <a:p>
            <a:pPr algn="l"/>
            <a:r>
              <a:rPr lang="en-US" altLang="zh-TW" b="1" i="0" cap="all" dirty="0">
                <a:solidFill>
                  <a:srgbClr val="353740"/>
                </a:solidFill>
                <a:effectLst/>
                <a:latin typeface="Söhne"/>
              </a:rPr>
              <a:t>USER</a:t>
            </a:r>
          </a:p>
          <a:p>
            <a:pPr algn="l"/>
            <a:r>
              <a:rPr lang="en-US" altLang="zh-TW" b="0" i="0" dirty="0">
                <a:solidFill>
                  <a:srgbClr val="353740"/>
                </a:solidFill>
                <a:effectLst/>
                <a:latin typeface="Söhne"/>
              </a:rPr>
              <a:t>"""&lt;insert document here&gt;""" Question: &lt;insert question here&gt;</a:t>
            </a:r>
          </a:p>
          <a:p>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8D98D2A1-E739-CAF9-6FE1-D9BA0532107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741147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E2720-2004-4193-84B2-93835C5AFFFC}"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37083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600" dirty="0" err="1">
                <a:latin typeface="微軟正黑體" panose="020B0604030504040204" pitchFamily="34" charset="-120"/>
                <a:ea typeface="微軟正黑體" panose="020B0604030504040204" pitchFamily="34" charset="-120"/>
              </a:rPr>
              <a:t>Toolformer</a:t>
            </a:r>
            <a:endPar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https://arxiv.org/pdf/2302.04761.pdf</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9E260-E523-4759-BBA2-2EBCBE2441F0}"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961347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怎麼學會用工具？</a:t>
            </a:r>
          </a:p>
          <a:p>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37</a:t>
            </a:fld>
            <a:endParaRPr lang="zh-TW" altLang="en-US"/>
          </a:p>
        </p:txBody>
      </p:sp>
    </p:spTree>
    <p:extLst>
      <p:ext uri="{BB962C8B-B14F-4D97-AF65-F5344CB8AC3E}">
        <p14:creationId xmlns:p14="http://schemas.microsoft.com/office/powerpoint/2010/main" val="781721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勤儉的 </a:t>
            </a:r>
            <a:r>
              <a:rPr lang="en-US" altLang="zh-TW" dirty="0"/>
              <a:t>GPT</a:t>
            </a:r>
          </a:p>
          <a:p>
            <a:endParaRPr lang="en-US" altLang="zh-TW" dirty="0"/>
          </a:p>
          <a:p>
            <a:r>
              <a:rPr lang="en-US" altLang="zh-TW" dirty="0"/>
              <a:t>LLM</a:t>
            </a:r>
            <a:r>
              <a:rPr lang="zh-TW" altLang="en-US" dirty="0"/>
              <a:t> </a:t>
            </a:r>
            <a:r>
              <a:rPr lang="en-US" altLang="zh-TW" dirty="0"/>
              <a:t>gate</a:t>
            </a:r>
          </a:p>
          <a:p>
            <a:r>
              <a:rPr lang="en-US" altLang="zh-TW" b="0" i="0" dirty="0" err="1">
                <a:solidFill>
                  <a:srgbClr val="0F0F0F"/>
                </a:solidFill>
                <a:effectLst/>
                <a:latin typeface="Roboto" panose="02000000000000000000" pitchFamily="2" charset="0"/>
              </a:rPr>
              <a:t>FrugalGPT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02821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Comparing row ⃝3 and ⃝4 (or row ⃝4 and ⃝5 ), we find the judge shows a preference to the side with the same LLM as the backbone. This bias indicates that LLMs might not be a fair judge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27990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In general, we found that prompts that encouraged models to be more “stubborn’ based on their own solutions led to longer debates and better final solutions. Overall, we observed that language model agents were relatively "agreeable", perhaps as a result of instruction tuning or reinforcement learning based on human feedback</a:t>
            </a:r>
            <a:endParaRPr lang="zh-TW"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Large language models are not fair evaluators.</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Comparing row ⃝3 and ⃝4 (or row ⃝4 and ⃝5 ), we find the judge shows a preference to the side with the same LLM as the backbone. This bias indicates that LLMs might not be a fair judge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006908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dirty="0">
                <a:solidFill>
                  <a:srgbClr val="FFFFFF"/>
                </a:solidFill>
                <a:latin typeface="微軟正黑體" panose="020B0604030504040204" pitchFamily="34" charset="-120"/>
                <a:ea typeface="微軟正黑體" panose="020B0604030504040204" pitchFamily="34" charset="-120"/>
              </a:rPr>
              <a:t>訓練不了人工智慧？</a:t>
            </a:r>
            <a:br>
              <a:rPr lang="en-US" altLang="zh-TW" b="1" dirty="0">
                <a:solidFill>
                  <a:srgbClr val="FFFFFF"/>
                </a:solidFill>
                <a:latin typeface="微軟正黑體" panose="020B0604030504040204" pitchFamily="34" charset="-120"/>
                <a:ea typeface="微軟正黑體" panose="020B0604030504040204" pitchFamily="34" charset="-120"/>
              </a:rPr>
            </a:br>
            <a:r>
              <a:rPr lang="zh-TW" altLang="en-US" b="1" dirty="0">
                <a:solidFill>
                  <a:srgbClr val="FFFFFF"/>
                </a:solidFill>
                <a:latin typeface="微軟正黑體" panose="020B0604030504040204" pitchFamily="34" charset="-120"/>
                <a:ea typeface="微軟正黑體" panose="020B0604030504040204" pitchFamily="34" charset="-120"/>
              </a:rPr>
              <a:t>那我訓練自己</a:t>
            </a:r>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3</a:t>
            </a:fld>
            <a:endParaRPr lang="zh-TW" altLang="en-US"/>
          </a:p>
        </p:txBody>
      </p:sp>
    </p:spTree>
    <p:extLst>
      <p:ext uri="{BB962C8B-B14F-4D97-AF65-F5344CB8AC3E}">
        <p14:creationId xmlns:p14="http://schemas.microsoft.com/office/powerpoint/2010/main" val="831053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https://arxiv.org/abs/2308.00352</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70894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https://docs.google.com/document/d/1wcgDHvzXmEb5rzrgL_HJ5ipPtmK_R-oVjMk9N8r4dE4/edit?tab=t.0</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49</a:t>
            </a:fld>
            <a:endParaRPr lang="zh-TW" altLang="en-US"/>
          </a:p>
        </p:txBody>
      </p:sp>
    </p:spTree>
    <p:extLst>
      <p:ext uri="{BB962C8B-B14F-4D97-AF65-F5344CB8AC3E}">
        <p14:creationId xmlns:p14="http://schemas.microsoft.com/office/powerpoint/2010/main" val="4118336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C8024-8A1F-672B-023E-3BCB33C914F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1E4978C-1A1B-D3E4-99F7-8644AC25A63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1C8F817-0279-D40C-2BBC-D77E908D3BF5}"/>
              </a:ext>
            </a:extLst>
          </p:cNvPr>
          <p:cNvSpPr>
            <a:spLocks noGrp="1"/>
          </p:cNvSpPr>
          <p:nvPr>
            <p:ph type="body" idx="1"/>
          </p:nvPr>
        </p:nvSpPr>
        <p:spPr/>
        <p:txBody>
          <a:bodyPr/>
          <a:lstStyle/>
          <a:p>
            <a:r>
              <a:rPr lang="en-US" altLang="zh-TW" dirty="0">
                <a:latin typeface="微軟正黑體" panose="020B0604030504040204" pitchFamily="34" charset="-120"/>
                <a:ea typeface="微軟正黑體" panose="020B0604030504040204" pitchFamily="34" charset="-120"/>
              </a:rPr>
              <a:t>(Reasoning)</a:t>
            </a:r>
            <a:r>
              <a:rPr lang="zh-TW" altLang="en-US" dirty="0">
                <a:latin typeface="微軟正黑體" panose="020B0604030504040204" pitchFamily="34" charset="-120"/>
                <a:ea typeface="微軟正黑體" panose="020B0604030504040204" pitchFamily="34" charset="-120"/>
              </a:rPr>
              <a:t> </a:t>
            </a:r>
            <a:endParaRPr lang="en-US" altLang="zh-TW" dirty="0"/>
          </a:p>
          <a:p>
            <a:r>
              <a:rPr lang="zh-TW" altLang="en-US" dirty="0"/>
              <a:t>具有某一種共同特色的模型的統稱，不一定代表模型具有人類的能力</a:t>
            </a:r>
            <a:endParaRPr lang="en-US" altLang="zh-TW" dirty="0"/>
          </a:p>
          <a:p>
            <a:endParaRPr lang="en-US" altLang="zh-TW" dirty="0"/>
          </a:p>
          <a:p>
            <a:r>
              <a:rPr lang="zh-TW" altLang="en-US" dirty="0"/>
              <a:t>本來不知道答案，通過 </a:t>
            </a:r>
            <a:r>
              <a:rPr lang="en-US" altLang="zh-TW" dirty="0"/>
              <a:t>“</a:t>
            </a:r>
            <a:r>
              <a:rPr lang="zh-TW" altLang="en-US" dirty="0"/>
              <a:t>思考</a:t>
            </a:r>
            <a:r>
              <a:rPr lang="en-US" altLang="zh-TW" dirty="0"/>
              <a:t>”</a:t>
            </a:r>
            <a:r>
              <a:rPr lang="zh-TW" altLang="en-US" dirty="0"/>
              <a:t> </a:t>
            </a:r>
            <a:r>
              <a:rPr lang="en-US" altLang="zh-TW" dirty="0"/>
              <a:t>(</a:t>
            </a:r>
            <a:r>
              <a:rPr lang="zh-TW" altLang="en-US" dirty="0"/>
              <a:t>腦內小劇場</a:t>
            </a:r>
            <a:r>
              <a:rPr lang="en-US" altLang="zh-TW" dirty="0"/>
              <a:t>)</a:t>
            </a:r>
            <a:r>
              <a:rPr lang="zh-TW" altLang="en-US" dirty="0"/>
              <a:t> 後得到答案</a:t>
            </a:r>
            <a:endParaRPr lang="en-US" altLang="zh-TW" dirty="0"/>
          </a:p>
          <a:p>
            <a:endParaRPr lang="en-US" altLang="zh-TW" dirty="0"/>
          </a:p>
          <a:p>
            <a:r>
              <a:rPr lang="zh-TW" altLang="en-US" dirty="0"/>
              <a:t>舉一個例子</a:t>
            </a:r>
            <a:endParaRPr lang="en-US" altLang="zh-TW" dirty="0"/>
          </a:p>
          <a:p>
            <a:endParaRPr lang="en-US" altLang="zh-TW" dirty="0"/>
          </a:p>
          <a:p>
            <a:endParaRPr lang="en-US" altLang="zh-TW" dirty="0"/>
          </a:p>
          <a:p>
            <a:r>
              <a:rPr lang="en-US" altLang="zh-TW" b="0" i="0" dirty="0">
                <a:solidFill>
                  <a:srgbClr val="363737"/>
                </a:solidFill>
                <a:effectLst/>
                <a:latin typeface="Spectral"/>
              </a:rPr>
              <a:t>instead of having LLMs learn “what” to answer they learn “how” to answer!</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2D4FC4B0-48BA-CD50-647C-425364D520EC}"/>
              </a:ext>
            </a:extLst>
          </p:cNvPr>
          <p:cNvSpPr>
            <a:spLocks noGrp="1"/>
          </p:cNvSpPr>
          <p:nvPr>
            <p:ph type="sldNum" sz="quarter" idx="5"/>
          </p:nvPr>
        </p:nvSpPr>
        <p:spPr/>
        <p:txBody>
          <a:bodyPr/>
          <a:lstStyle/>
          <a:p>
            <a:fld id="{99BE0A05-0555-40D3-87F7-15B8E1127480}" type="slidenum">
              <a:rPr lang="zh-TW" altLang="en-US" smtClean="0"/>
              <a:t>75</a:t>
            </a:fld>
            <a:endParaRPr lang="zh-TW" altLang="en-US"/>
          </a:p>
        </p:txBody>
      </p:sp>
    </p:spTree>
    <p:extLst>
      <p:ext uri="{BB962C8B-B14F-4D97-AF65-F5344CB8AC3E}">
        <p14:creationId xmlns:p14="http://schemas.microsoft.com/office/powerpoint/2010/main" val="901974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a:solidFill>
                  <a:srgbClr val="040C28"/>
                </a:solidFill>
                <a:effectLst/>
                <a:latin typeface="Arial" panose="020B0604020202020204" pitchFamily="34" charset="0"/>
              </a:rPr>
              <a:t>信效度其實是兩個名詞的集合，也就是信度與效度的統稱</a:t>
            </a:r>
            <a:r>
              <a:rPr lang="zh-TW" altLang="en-US" b="0" i="0">
                <a:solidFill>
                  <a:srgbClr val="1F1F1F"/>
                </a:solidFill>
                <a:effectLst/>
                <a:latin typeface="Arial" panose="020B0604020202020204" pitchFamily="34" charset="0"/>
              </a:rPr>
              <a:t>，其中信度又被稱為可靠性或一致性，實務上來解釋就是同一份研究工具（社會科學的研究工具通常就是問卷）在多次施測下，結果是穩定且具有一致性的。 而效度則是代表研究的準確性與真實性，</a:t>
            </a:r>
            <a:endParaRPr lang="zh-TW" altLang="en-US"/>
          </a:p>
        </p:txBody>
      </p:sp>
      <p:sp>
        <p:nvSpPr>
          <p:cNvPr id="4" name="投影片編號版面配置區 3"/>
          <p:cNvSpPr>
            <a:spLocks noGrp="1"/>
          </p:cNvSpPr>
          <p:nvPr>
            <p:ph type="sldNum" sz="quarter" idx="5"/>
          </p:nvPr>
        </p:nvSpPr>
        <p:spPr/>
        <p:txBody>
          <a:bodyPr/>
          <a:lstStyle/>
          <a:p>
            <a:fld id="{CF7D1906-FE80-4D05-B5A0-E305CC71D444}" type="slidenum">
              <a:rPr lang="zh-TW" altLang="en-US" smtClean="0"/>
              <a:t>107</a:t>
            </a:fld>
            <a:endParaRPr lang="zh-TW" altLang="en-US"/>
          </a:p>
        </p:txBody>
      </p:sp>
    </p:spTree>
    <p:extLst>
      <p:ext uri="{BB962C8B-B14F-4D97-AF65-F5344CB8AC3E}">
        <p14:creationId xmlns:p14="http://schemas.microsoft.com/office/powerpoint/2010/main" val="2785473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不一定是最能強化模型的方法</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8433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還有用嗎</a:t>
            </a:r>
            <a:r>
              <a:rPr lang="en-US" altLang="zh-TW" dirty="0"/>
              <a:t>?</a:t>
            </a:r>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5620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latin typeface="微軟正黑體" panose="020B0604030504040204" pitchFamily="34" charset="-120"/>
                <a:ea typeface="微軟正黑體" panose="020B0604030504040204" pitchFamily="34" charset="-120"/>
              </a:rPr>
              <a:t>提供額外資訊</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還沒做</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02459-C233-4809-96A6-E4C316B742BE}"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01103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37206-DB93-3174-B2A0-5DFEA681CC3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69A50C6-D623-E43E-2B5D-A5E70B35D3B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5FE149A-4983-68A3-0F02-1653B692BF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212529"/>
                </a:solidFill>
                <a:effectLst/>
                <a:latin typeface="-apple-system"/>
              </a:rPr>
              <a:t>The mystery is that the LM isn’t trained to learn from examples. Because of this, there’s seemingly a mismatch between pretraining (what it’s trained to do, which is next token prediction) and in-context learning (what we’re asking it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http://ai.stanford.edu/blog/understanding-incontext/</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FBDFFC9D-9E72-2A6A-A9C2-B2C305F983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C0245C-3768-4961-8FED-AE21EB15CBA9}"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37023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Task decomposition can be done (1) by LLM with simple prompting like "Steps for XYZ.\n1.", "What are the subgoals for achieving XYZ?", (2) by using task-specific instructions; e.g. "Write a story outline." for writing a novel, or (3) with human inputs.</a:t>
            </a:r>
          </a:p>
          <a:p>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12</a:t>
            </a:fld>
            <a:endParaRPr lang="zh-TW" altLang="en-US"/>
          </a:p>
        </p:txBody>
      </p:sp>
    </p:spTree>
    <p:extLst>
      <p:ext uri="{BB962C8B-B14F-4D97-AF65-F5344CB8AC3E}">
        <p14:creationId xmlns:p14="http://schemas.microsoft.com/office/powerpoint/2010/main" val="4094829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3B8B6-8066-0F52-7B45-00E87DAA400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5A166F4-DB58-51CD-8519-B32B6C9C6E6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73C7FE6-95C2-AFCA-8572-FC76F6570ADA}"/>
              </a:ext>
            </a:extLst>
          </p:cNvPr>
          <p:cNvSpPr>
            <a:spLocks noGrp="1"/>
          </p:cNvSpPr>
          <p:nvPr>
            <p:ph type="body" idx="1"/>
          </p:nvPr>
        </p:nvSpPr>
        <p:spPr/>
        <p:txBody>
          <a:bodyPr/>
          <a:lstStyle/>
          <a:p>
            <a:r>
              <a:rPr lang="en-US" altLang="zh-TW" dirty="0"/>
              <a:t>Lang </a:t>
            </a:r>
            <a:r>
              <a:rPr lang="en-US" altLang="zh-TW" dirty="0" err="1"/>
              <a:t>chait</a:t>
            </a:r>
            <a:r>
              <a:rPr lang="en-US" altLang="zh-TW" dirty="0"/>
              <a:t> vs other stuff</a:t>
            </a:r>
          </a:p>
          <a:p>
            <a:r>
              <a:rPr lang="en-US" altLang="zh-TW" dirty="0"/>
              <a:t>https://reurl.cc/9RXX1O?fbclid=IwAR1FHXroNMqCWGD0rpW8Zwkb0ax2e0y_qQtO4tTVfK9oyKgmOQDqv_6LyIo </a:t>
            </a:r>
            <a:endParaRPr lang="zh-TW" altLang="en-US" dirty="0"/>
          </a:p>
          <a:p>
            <a:endParaRPr lang="zh-TW" altLang="en-US" dirty="0"/>
          </a:p>
        </p:txBody>
      </p:sp>
      <p:sp>
        <p:nvSpPr>
          <p:cNvPr id="4" name="投影片編號版面配置區 3">
            <a:extLst>
              <a:ext uri="{FF2B5EF4-FFF2-40B4-BE49-F238E27FC236}">
                <a16:creationId xmlns:a16="http://schemas.microsoft.com/office/drawing/2014/main" id="{E659DC0D-C207-40B2-0460-1507C610E14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2BC1B-55DA-4C9C-9730-8AD02EEF4044}"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86638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0" lang="en-US" altLang="zh-TW" sz="1200" b="1" i="1" u="sng"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Constitutional AI</a:t>
            </a:r>
            <a:endParaRPr lang="zh-TW" altLang="en-US" dirty="0"/>
          </a:p>
        </p:txBody>
      </p:sp>
      <p:sp>
        <p:nvSpPr>
          <p:cNvPr id="4" name="投影片編號版面配置區 3"/>
          <p:cNvSpPr>
            <a:spLocks noGrp="1"/>
          </p:cNvSpPr>
          <p:nvPr>
            <p:ph type="sldNum" sz="quarter" idx="5"/>
          </p:nvPr>
        </p:nvSpPr>
        <p:spPr/>
        <p:txBody>
          <a:bodyPr/>
          <a:lstStyle/>
          <a:p>
            <a:fld id="{3BC02459-C233-4809-96A6-E4C316B742BE}" type="slidenum">
              <a:rPr lang="zh-TW" altLang="en-US" smtClean="0"/>
              <a:t>15</a:t>
            </a:fld>
            <a:endParaRPr lang="zh-TW" altLang="en-US"/>
          </a:p>
        </p:txBody>
      </p:sp>
    </p:spTree>
    <p:extLst>
      <p:ext uri="{BB962C8B-B14F-4D97-AF65-F5344CB8AC3E}">
        <p14:creationId xmlns:p14="http://schemas.microsoft.com/office/powerpoint/2010/main" val="3831024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5518259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9774392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0418918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64890095"/>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73842761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標題及物件">
    <p:bg>
      <p:bgPr shadeToTitle="1">
        <a:gradFill flip="none" rotWithShape="1">
          <a:gsLst>
            <a:gs pos="0">
              <a:schemeClr val="bg1"/>
            </a:gs>
            <a:gs pos="78000">
              <a:schemeClr val="bg1"/>
            </a:gs>
            <a:gs pos="94000">
              <a:srgbClr val="FFF7DD"/>
            </a:gs>
          </a:gsLst>
          <a:lin ang="5400000" scaled="1"/>
          <a:tileRect/>
        </a:gra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17854" y="89296"/>
            <a:ext cx="8264525" cy="720725"/>
          </a:xfrm>
        </p:spPr>
        <p:txBody>
          <a:bodyPr/>
          <a:lstStyle/>
          <a:p>
            <a:r>
              <a:rPr lang="zh-TW" altLang="en-US"/>
              <a:t>按一下以編輯母片標題樣式</a:t>
            </a:r>
          </a:p>
        </p:txBody>
      </p:sp>
      <p:sp>
        <p:nvSpPr>
          <p:cNvPr id="3" name="內容版面配置區 2"/>
          <p:cNvSpPr>
            <a:spLocks noGrp="1"/>
          </p:cNvSpPr>
          <p:nvPr>
            <p:ph idx="1"/>
          </p:nvPr>
        </p:nvSpPr>
        <p:spPr>
          <a:xfrm>
            <a:off x="188995" y="1114496"/>
            <a:ext cx="8264525" cy="5040312"/>
          </a:xfrm>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矩形 3"/>
          <p:cNvSpPr/>
          <p:nvPr userDrawn="1"/>
        </p:nvSpPr>
        <p:spPr>
          <a:xfrm>
            <a:off x="0" y="948996"/>
            <a:ext cx="7020272" cy="45719"/>
          </a:xfrm>
          <a:prstGeom prst="rect">
            <a:avLst/>
          </a:prstGeom>
          <a:solidFill>
            <a:srgbClr val="0070C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145514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06349814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56552261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22123328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1345765523"/>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52267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1570929137"/>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256895731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1158788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638802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27642791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1122363"/>
            <a:ext cx="6858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Tree>
    <p:extLst>
      <p:ext uri="{BB962C8B-B14F-4D97-AF65-F5344CB8AC3E}">
        <p14:creationId xmlns:p14="http://schemas.microsoft.com/office/powerpoint/2010/main" val="25772069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idx="1"/>
          </p:nvPr>
        </p:nvSpPr>
        <p:spPr/>
        <p:txBody>
          <a:bodyPr/>
          <a:lstStyle/>
          <a:p>
            <a:pPr lvl="0"/>
            <a:r>
              <a:rPr lang="zh-TW" altLang="en-US" dirty="0"/>
              <a:t>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Tree>
    <p:extLst>
      <p:ext uri="{BB962C8B-B14F-4D97-AF65-F5344CB8AC3E}">
        <p14:creationId xmlns:p14="http://schemas.microsoft.com/office/powerpoint/2010/main" val="69550637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114519390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217929946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220824815"/>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0617767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623888" y="1709738"/>
            <a:ext cx="78867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TW" altLang="en-US"/>
              <a:t>編輯母片文字樣式</a:t>
            </a:r>
          </a:p>
        </p:txBody>
      </p:sp>
    </p:spTree>
    <p:extLst>
      <p:ext uri="{BB962C8B-B14F-4D97-AF65-F5344CB8AC3E}">
        <p14:creationId xmlns:p14="http://schemas.microsoft.com/office/powerpoint/2010/main" val="421479720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00070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486645455"/>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4243755304"/>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40475552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378575" y="549275"/>
            <a:ext cx="2065338" cy="583247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79388" y="549275"/>
            <a:ext cx="6046787" cy="58324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407661622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標題投影片">
    <p:spTree>
      <p:nvGrpSpPr>
        <p:cNvPr id="1" name=""/>
        <p:cNvGrpSpPr/>
        <p:nvPr/>
      </p:nvGrpSpPr>
      <p:grpSpPr>
        <a:xfrm>
          <a:off x="0" y="0"/>
          <a:ext cx="0" cy="0"/>
          <a:chOff x="0" y="0"/>
          <a:chExt cx="0" cy="0"/>
        </a:xfrm>
      </p:grpSpPr>
      <p:sp>
        <p:nvSpPr>
          <p:cNvPr id="4" name="Rectangle 71"/>
          <p:cNvSpPr>
            <a:spLocks noChangeArrowheads="1"/>
          </p:cNvSpPr>
          <p:nvPr userDrawn="1"/>
        </p:nvSpPr>
        <p:spPr bwMode="auto">
          <a:xfrm>
            <a:off x="914400" y="914400"/>
            <a:ext cx="2819400" cy="2819400"/>
          </a:xfrm>
          <a:prstGeom prst="rect">
            <a:avLst/>
          </a:prstGeom>
          <a:solidFill>
            <a:srgbClr val="E7F347"/>
          </a:solidFill>
          <a:ln>
            <a:noFill/>
          </a:ln>
          <a:effectLst/>
        </p:spPr>
        <p:txBody>
          <a:bodyPr wrap="none" anchor="ctr" anchorCtr="1"/>
          <a:lstStyle>
            <a:lvl1pPr algn="ctr">
              <a:lnSpc>
                <a:spcPct val="90000"/>
              </a:lnSpc>
              <a:spcBef>
                <a:spcPct val="50000"/>
              </a:spcBef>
              <a:buClr>
                <a:schemeClr val="accent1"/>
              </a:buClr>
              <a:defRPr sz="2000" b="1">
                <a:solidFill>
                  <a:schemeClr val="tx1"/>
                </a:solidFill>
                <a:latin typeface="Arial" panose="020B0604020202020204" pitchFamily="34" charset="0"/>
              </a:defRPr>
            </a:lvl1pPr>
            <a:lvl2pPr marL="742950" indent="-285750" algn="ctr">
              <a:lnSpc>
                <a:spcPct val="90000"/>
              </a:lnSpc>
              <a:spcBef>
                <a:spcPct val="50000"/>
              </a:spcBef>
              <a:buClr>
                <a:schemeClr val="accent1"/>
              </a:buClr>
              <a:defRPr sz="2000" b="1">
                <a:solidFill>
                  <a:schemeClr val="tx1"/>
                </a:solidFill>
                <a:latin typeface="Arial" panose="020B0604020202020204" pitchFamily="34" charset="0"/>
              </a:defRPr>
            </a:lvl2pPr>
            <a:lvl3pPr marL="1143000" indent="-228600" algn="ctr">
              <a:lnSpc>
                <a:spcPct val="90000"/>
              </a:lnSpc>
              <a:spcBef>
                <a:spcPct val="50000"/>
              </a:spcBef>
              <a:buClr>
                <a:schemeClr val="accent1"/>
              </a:buClr>
              <a:defRPr sz="2000" b="1">
                <a:solidFill>
                  <a:schemeClr val="tx1"/>
                </a:solidFill>
                <a:latin typeface="Arial" panose="020B0604020202020204" pitchFamily="34" charset="0"/>
              </a:defRPr>
            </a:lvl3pPr>
            <a:lvl4pPr marL="1600200" indent="-228600" algn="ctr">
              <a:lnSpc>
                <a:spcPct val="90000"/>
              </a:lnSpc>
              <a:spcBef>
                <a:spcPct val="50000"/>
              </a:spcBef>
              <a:buClr>
                <a:schemeClr val="accent1"/>
              </a:buClr>
              <a:defRPr sz="2000" b="1">
                <a:solidFill>
                  <a:schemeClr val="tx1"/>
                </a:solidFill>
                <a:latin typeface="Arial" panose="020B0604020202020204" pitchFamily="34" charset="0"/>
              </a:defRPr>
            </a:lvl4pPr>
            <a:lvl5pPr marL="2057400" indent="-228600" algn="ctr">
              <a:lnSpc>
                <a:spcPct val="90000"/>
              </a:lnSpc>
              <a:spcBef>
                <a:spcPct val="50000"/>
              </a:spcBef>
              <a:buClr>
                <a:schemeClr val="accent1"/>
              </a:buClr>
              <a:defRPr sz="2000" b="1">
                <a:solidFill>
                  <a:schemeClr val="tx1"/>
                </a:solidFill>
                <a:latin typeface="Arial" panose="020B0604020202020204" pitchFamily="34" charset="0"/>
              </a:defRPr>
            </a:lvl5pPr>
            <a:lvl6pPr marL="25146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6pPr>
            <a:lvl7pPr marL="29718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7pPr>
            <a:lvl8pPr marL="34290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8pPr>
            <a:lvl9pPr marL="3886200" indent="-228600" algn="ctr" eaLnBrk="0" fontAlgn="base" hangingPunct="0">
              <a:lnSpc>
                <a:spcPct val="90000"/>
              </a:lnSpc>
              <a:spcBef>
                <a:spcPct val="50000"/>
              </a:spcBef>
              <a:spcAft>
                <a:spcPct val="0"/>
              </a:spcAft>
              <a:buClr>
                <a:schemeClr val="accent1"/>
              </a:buClr>
              <a:defRPr sz="2000" b="1">
                <a:solidFill>
                  <a:schemeClr val="tx1"/>
                </a:solidFill>
                <a:latin typeface="Arial" panose="020B0604020202020204" pitchFamily="34" charset="0"/>
              </a:defRPr>
            </a:lvl9pPr>
          </a:lstStyle>
          <a:p>
            <a:pPr>
              <a:lnSpc>
                <a:spcPct val="100000"/>
              </a:lnSpc>
              <a:spcBef>
                <a:spcPct val="0"/>
              </a:spcBef>
              <a:buClrTx/>
              <a:defRPr/>
            </a:pPr>
            <a:endParaRPr lang="en-US" altLang="zh-TW" sz="1400" dirty="0">
              <a:solidFill>
                <a:srgbClr val="000000"/>
              </a:solidFill>
              <a:ea typeface="新細明體" panose="02020500000000000000" pitchFamily="18" charset="-120"/>
            </a:endParaRPr>
          </a:p>
        </p:txBody>
      </p:sp>
      <p:pic>
        <p:nvPicPr>
          <p:cNvPr id="5" name="Picture 74" descr="Tall Red"/>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914400"/>
            <a:ext cx="91440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5" descr="Wide Red"/>
          <p:cNvPicPr>
            <a:picLocks noChangeAspect="1" noChangeArrowheads="1"/>
          </p:cNvPicPr>
          <p:nvPr userDrawn="1"/>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24542" y="884490"/>
            <a:ext cx="5407025"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220" name="Rectangle 76"/>
          <p:cNvSpPr>
            <a:spLocks noGrp="1" noChangeArrowheads="1"/>
          </p:cNvSpPr>
          <p:nvPr>
            <p:ph type="ctrTitle" sz="quarter"/>
          </p:nvPr>
        </p:nvSpPr>
        <p:spPr>
          <a:xfrm>
            <a:off x="838200" y="4800600"/>
            <a:ext cx="7772400" cy="860425"/>
          </a:xfrm>
        </p:spPr>
        <p:txBody>
          <a:bodyPr lIns="91440" tIns="45720" rIns="91440" bIns="45720" anchor="b"/>
          <a:lstStyle>
            <a:lvl1pPr>
              <a:defRPr sz="2400"/>
            </a:lvl1pPr>
          </a:lstStyle>
          <a:p>
            <a:pPr lvl="0"/>
            <a:r>
              <a:rPr lang="en-US" altLang="zh-TW" noProof="0" dirty="0"/>
              <a:t>Click to edit Master title style</a:t>
            </a:r>
          </a:p>
        </p:txBody>
      </p:sp>
      <p:sp>
        <p:nvSpPr>
          <p:cNvPr id="262221" name="Rectangle 77"/>
          <p:cNvSpPr>
            <a:spLocks noGrp="1" noChangeArrowheads="1"/>
          </p:cNvSpPr>
          <p:nvPr>
            <p:ph type="subTitle" sz="quarter" idx="1"/>
          </p:nvPr>
        </p:nvSpPr>
        <p:spPr>
          <a:xfrm>
            <a:off x="838200" y="5715000"/>
            <a:ext cx="6400800" cy="762000"/>
          </a:xfrm>
        </p:spPr>
        <p:txBody>
          <a:bodyPr lIns="91440" tIns="45720" rIns="91440" bIns="45720"/>
          <a:lstStyle>
            <a:lvl1pPr marL="0" indent="0">
              <a:spcBef>
                <a:spcPct val="0"/>
              </a:spcBef>
              <a:buFontTx/>
              <a:buNone/>
              <a:defRPr sz="1600"/>
            </a:lvl1pPr>
          </a:lstStyle>
          <a:p>
            <a:pPr lvl="0"/>
            <a:r>
              <a:rPr lang="en-US" altLang="zh-TW" noProof="0"/>
              <a:t>Click to edit Master subtitle style</a:t>
            </a:r>
          </a:p>
        </p:txBody>
      </p:sp>
      <p:sp>
        <p:nvSpPr>
          <p:cNvPr id="11" name="文字版面配置區 10"/>
          <p:cNvSpPr>
            <a:spLocks noGrp="1"/>
          </p:cNvSpPr>
          <p:nvPr>
            <p:ph type="body" sz="quarter" idx="10" hasCustomPrompt="1"/>
          </p:nvPr>
        </p:nvSpPr>
        <p:spPr>
          <a:xfrm>
            <a:off x="304800" y="1936356"/>
            <a:ext cx="7781658" cy="1181531"/>
          </a:xfrm>
        </p:spPr>
        <p:txBody>
          <a:bodyPr/>
          <a:lstStyle>
            <a:lvl1pPr marL="0" indent="0">
              <a:buNone/>
              <a:defRPr lang="zh-TW" altLang="en-US" sz="4400" b="1" i="1" kern="1200"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ea typeface="+mj-ea"/>
                <a:cs typeface="+mj-cs"/>
              </a:defRPr>
            </a:lvl1pPr>
          </a:lstStyle>
          <a:p>
            <a:pPr lvl="0"/>
            <a:r>
              <a:rPr lang="en-US" altLang="zh-TW" dirty="0"/>
              <a:t>c</a:t>
            </a:r>
            <a:r>
              <a:rPr lang="zh-TW" altLang="en-US" dirty="0"/>
              <a:t>按一下以編輯母片文字樣式</a:t>
            </a:r>
          </a:p>
        </p:txBody>
      </p:sp>
    </p:spTree>
    <p:extLst>
      <p:ext uri="{BB962C8B-B14F-4D97-AF65-F5344CB8AC3E}">
        <p14:creationId xmlns:p14="http://schemas.microsoft.com/office/powerpoint/2010/main" val="3503595698"/>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E222B1-1B58-AD58-08A0-C97038B0BFA0}"/>
              </a:ext>
            </a:extLst>
          </p:cNvPr>
          <p:cNvSpPr>
            <a:spLocks noGrp="1"/>
          </p:cNvSpPr>
          <p:nvPr>
            <p:ph type="ctrTitle"/>
          </p:nvPr>
        </p:nvSpPr>
        <p:spPr>
          <a:xfrm>
            <a:off x="1143000" y="1122363"/>
            <a:ext cx="6858000" cy="23876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61A94F92-2E17-CE32-25CF-CD2AF27119B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2788A3D-E5BF-B784-63C6-6CFF3FBE37EA}"/>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5" name="頁尾版面配置區 4">
            <a:extLst>
              <a:ext uri="{FF2B5EF4-FFF2-40B4-BE49-F238E27FC236}">
                <a16:creationId xmlns:a16="http://schemas.microsoft.com/office/drawing/2014/main" id="{F88EA435-9216-A9ED-C989-4859C7113D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503C4D-2220-45BD-EEDD-CC468362ED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0035576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C86210-5A2D-F814-C6F9-FB35DE2E87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0E5F91B-69A5-6142-0EA9-1317D45DF92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2D76C18-EA00-AF90-6299-451289596ACA}"/>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5" name="頁尾版面配置區 4">
            <a:extLst>
              <a:ext uri="{FF2B5EF4-FFF2-40B4-BE49-F238E27FC236}">
                <a16:creationId xmlns:a16="http://schemas.microsoft.com/office/drawing/2014/main" id="{87031288-B5DC-F194-E61B-EB27F913A69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72B8D3B-9C2E-B8EC-D337-8194DF73B2D1}"/>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5381547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10960B-7B67-6827-8097-830998D38626}"/>
              </a:ext>
            </a:extLst>
          </p:cNvPr>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DCA02B7-B506-AB6B-B8EB-997AE1DF07E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AC54452-1EC4-2A1B-7DB5-6276485C7354}"/>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5" name="頁尾版面配置區 4">
            <a:extLst>
              <a:ext uri="{FF2B5EF4-FFF2-40B4-BE49-F238E27FC236}">
                <a16:creationId xmlns:a16="http://schemas.microsoft.com/office/drawing/2014/main" id="{50C51114-E962-B173-55D5-33803C3C652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215CB33-F495-BE2B-3240-DA8070AD005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1627421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ACD11-CC31-B048-7B1C-7730BB760DF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6274E05-31A4-6D55-4AE0-CF4D59418D5E}"/>
              </a:ext>
            </a:extLst>
          </p:cNvPr>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4A3A3F41-39AB-C1CB-EA5A-774F09F36017}"/>
              </a:ext>
            </a:extLst>
          </p:cNvPr>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B4FFC2D-76D3-89B6-B0DD-02C48AFC4475}"/>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6" name="頁尾版面配置區 5">
            <a:extLst>
              <a:ext uri="{FF2B5EF4-FFF2-40B4-BE49-F238E27FC236}">
                <a16:creationId xmlns:a16="http://schemas.microsoft.com/office/drawing/2014/main" id="{3429ED95-48B8-3DDA-8539-D79B07B84A8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8182DB1-C7EC-A71A-1F6B-126A2B428347}"/>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751825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79388" y="1341438"/>
            <a:ext cx="4056062"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387850" y="1341438"/>
            <a:ext cx="4056063" cy="504031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3810358486"/>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4DDE36-599E-5E0A-437B-12D9C5766015}"/>
              </a:ext>
            </a:extLst>
          </p:cNvPr>
          <p:cNvSpPr>
            <a:spLocks noGrp="1"/>
          </p:cNvSpPr>
          <p:nvPr>
            <p:ph type="title"/>
          </p:nvPr>
        </p:nvSpPr>
        <p:spPr>
          <a:xfrm>
            <a:off x="629841" y="365126"/>
            <a:ext cx="78867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A314BC7B-3C51-3662-8116-F23B4B4CA3F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9178161-F486-A98D-22D5-61CD31AFE3F9}"/>
              </a:ext>
            </a:extLst>
          </p:cNvPr>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FBAD2CF-9515-7307-F111-00175C8AD26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B2405D7E-58EC-A791-FDC5-AC82E6B7BEEC}"/>
              </a:ext>
            </a:extLst>
          </p:cNvPr>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89BC6CF4-CCA1-0A3A-EFFD-69F9D53214DA}"/>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8" name="頁尾版面配置區 7">
            <a:extLst>
              <a:ext uri="{FF2B5EF4-FFF2-40B4-BE49-F238E27FC236}">
                <a16:creationId xmlns:a16="http://schemas.microsoft.com/office/drawing/2014/main" id="{37D6CABE-7B78-4B05-7BD6-8F4C41BF9D8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954DF93-E26F-786A-EE04-DB1303A3225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9860626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53AC3-0213-EDEF-BFE9-E69E119F86C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30D37DC-51F3-EE5E-5382-26E7FC56AA6D}"/>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4" name="頁尾版面配置區 3">
            <a:extLst>
              <a:ext uri="{FF2B5EF4-FFF2-40B4-BE49-F238E27FC236}">
                <a16:creationId xmlns:a16="http://schemas.microsoft.com/office/drawing/2014/main" id="{A7EEA5F8-7888-9649-DED9-245CFC0CB54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A1A9CBD-E389-2032-52BC-2E8A7D9884F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9945326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872E7B4-EC75-CEB4-BAD6-E40D9C2FFAAA}"/>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3" name="頁尾版面配置區 2">
            <a:extLst>
              <a:ext uri="{FF2B5EF4-FFF2-40B4-BE49-F238E27FC236}">
                <a16:creationId xmlns:a16="http://schemas.microsoft.com/office/drawing/2014/main" id="{F7D96D25-D66E-CC1A-A9C1-6EF41E4DD77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3FF2DE5-1D20-A0A6-DD70-54490C8450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4178446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5F0292-F8D4-D14B-AFF5-3287BFF12E7F}"/>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C00D747-9E88-F7E4-5328-AA3B181083A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1290F6F8-4FE0-8674-733D-A365CE9FA97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694903C-A004-9A97-CD66-057D50200338}"/>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6" name="頁尾版面配置區 5">
            <a:extLst>
              <a:ext uri="{FF2B5EF4-FFF2-40B4-BE49-F238E27FC236}">
                <a16:creationId xmlns:a16="http://schemas.microsoft.com/office/drawing/2014/main" id="{3B165B56-7A8E-3C37-A104-6B73F62145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6186F07-F4F9-8F61-F081-6A88F8375FF9}"/>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0503540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444E33-0634-B9FD-2CF3-963B01F95DD3}"/>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CBCF4B4C-EA68-63EA-C117-2DF5A440089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30AC159D-5559-8304-14C4-38FAAC2E4A1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5CD6BE0C-33A9-99B6-CB21-18D9EA25959D}"/>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6" name="頁尾版面配置區 5">
            <a:extLst>
              <a:ext uri="{FF2B5EF4-FFF2-40B4-BE49-F238E27FC236}">
                <a16:creationId xmlns:a16="http://schemas.microsoft.com/office/drawing/2014/main" id="{992CE11E-4101-BAFC-E041-8F5E38DCF9C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E7D94AD-8AD1-8B07-7B46-8347073F5482}"/>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25715932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A06DEE-DE7C-2316-98CB-8E2F52862E7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AA765D2-9CAC-05F3-7EDF-EC0DBB902112}"/>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E5A9D5C-5962-670A-9DEE-3CEAF1CC1B96}"/>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5" name="頁尾版面配置區 4">
            <a:extLst>
              <a:ext uri="{FF2B5EF4-FFF2-40B4-BE49-F238E27FC236}">
                <a16:creationId xmlns:a16="http://schemas.microsoft.com/office/drawing/2014/main" id="{3174C8D2-FC69-EFE6-A0AF-47BF0C5A106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4FD47E9-D838-909C-7E00-3406B9E6813C}"/>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2873910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356B2BE-4873-07E3-4F1E-5531AE2F565A}"/>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E0F503E-3630-7BB7-63A6-EC86708DB066}"/>
              </a:ext>
            </a:extLst>
          </p:cNvPr>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5C0708C-2157-B73B-A075-4E711FA30450}"/>
              </a:ext>
            </a:extLst>
          </p:cNvPr>
          <p:cNvSpPr>
            <a:spLocks noGrp="1"/>
          </p:cNvSpPr>
          <p:nvPr>
            <p:ph type="dt" sz="half" idx="10"/>
          </p:nvPr>
        </p:nvSpPr>
        <p:spPr/>
        <p:txBody>
          <a:bodyPr/>
          <a:lstStyle/>
          <a:p>
            <a:fld id="{DB6AC99C-D50E-4E91-A691-9BDF38185A97}" type="datetimeFigureOut">
              <a:rPr lang="zh-TW" altLang="en-US" smtClean="0"/>
              <a:t>2025/5/1</a:t>
            </a:fld>
            <a:endParaRPr lang="zh-TW" altLang="en-US"/>
          </a:p>
        </p:txBody>
      </p:sp>
      <p:sp>
        <p:nvSpPr>
          <p:cNvPr id="5" name="頁尾版面配置區 4">
            <a:extLst>
              <a:ext uri="{FF2B5EF4-FFF2-40B4-BE49-F238E27FC236}">
                <a16:creationId xmlns:a16="http://schemas.microsoft.com/office/drawing/2014/main" id="{FAD7B05A-82AD-59BC-6B9C-8FC63BDDEC7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A2D7B87-4358-D971-EA71-7EE011E6417E}"/>
              </a:ext>
            </a:extLst>
          </p:cNvPr>
          <p:cNvSpPr>
            <a:spLocks noGrp="1"/>
          </p:cNvSpPr>
          <p:nvPr>
            <p:ph type="sldNum" sz="quarter" idx="12"/>
          </p:nvPr>
        </p:nvSpPr>
        <p:spPr/>
        <p:txBody>
          <a:body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344000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30238" y="365125"/>
            <a:ext cx="78867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630238" y="2505075"/>
            <a:ext cx="386873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4629150" y="2505075"/>
            <a:ext cx="38877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121094119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30666585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69911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315063295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630238" y="457200"/>
            <a:ext cx="2949575"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Tree>
    <p:extLst>
      <p:ext uri="{BB962C8B-B14F-4D97-AF65-F5344CB8AC3E}">
        <p14:creationId xmlns:p14="http://schemas.microsoft.com/office/powerpoint/2010/main" val="16170271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3.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bwMode="auto">
          <a:xfrm>
            <a:off x="181546" y="198952"/>
            <a:ext cx="8854950"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81546" y="1052736"/>
            <a:ext cx="8854950" cy="5400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73"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000" b="1" kern="1200">
          <a:solidFill>
            <a:schemeClr val="hlink"/>
          </a:solidFill>
          <a:effectLst>
            <a:outerShdw blurRad="38100" dist="38100" dir="2700000" algn="tl">
              <a:srgbClr val="C0C0C0"/>
            </a:outerShdw>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0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30000">
              <a:schemeClr val="accent5">
                <a:lumMod val="45000"/>
                <a:lumOff val="55000"/>
              </a:schemeClr>
            </a:gs>
            <a:gs pos="65000">
              <a:srgbClr val="EDF7F4"/>
            </a:gs>
            <a:gs pos="96000">
              <a:srgbClr val="FFF7DD"/>
            </a:gs>
          </a:gsLst>
          <a:lin ang="5400000" scaled="1"/>
          <a:tileRect/>
        </a:gradFill>
        <a:effectLst/>
      </p:bgPr>
    </p:bg>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4221163" y="6486525"/>
            <a:ext cx="666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1200">
                <a:ea typeface="標楷體" panose="03000509000000000000" pitchFamily="65" charset="-120"/>
              </a:rPr>
              <a:t>第</a:t>
            </a:r>
            <a:fld id="{051F1359-B770-43DA-B10D-F8EE8DD2A7AA}" type="slidenum">
              <a:rPr lang="zh-TW" altLang="en-US" sz="1200">
                <a:ea typeface="標楷體" panose="03000509000000000000" pitchFamily="65" charset="-120"/>
              </a:rPr>
              <a:pPr algn="ctr"/>
              <a:t>‹#›</a:t>
            </a:fld>
            <a:r>
              <a:rPr lang="zh-TW" altLang="en-US" sz="1200">
                <a:ea typeface="標楷體" panose="03000509000000000000" pitchFamily="65" charset="-120"/>
              </a:rPr>
              <a:t>頁</a:t>
            </a:r>
            <a:endParaRPr lang="zh-TW" altLang="en-US" sz="1800">
              <a:latin typeface="Arial" panose="020B0604020202020204" pitchFamily="34" charset="0"/>
            </a:endParaRPr>
          </a:p>
        </p:txBody>
      </p:sp>
      <p:sp>
        <p:nvSpPr>
          <p:cNvPr id="29699" name="Rectangle 3"/>
          <p:cNvSpPr>
            <a:spLocks noGrp="1" noChangeArrowheads="1"/>
          </p:cNvSpPr>
          <p:nvPr>
            <p:ph type="title"/>
          </p:nvPr>
        </p:nvSpPr>
        <p:spPr bwMode="auto">
          <a:xfrm>
            <a:off x="183115" y="332656"/>
            <a:ext cx="8264525"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dirty="0"/>
              <a:t>按一下以編輯母片標題樣式</a:t>
            </a:r>
          </a:p>
        </p:txBody>
      </p:sp>
      <p:sp>
        <p:nvSpPr>
          <p:cNvPr id="29700" name="Rectangle 4"/>
          <p:cNvSpPr>
            <a:spLocks noGrp="1" noChangeArrowheads="1"/>
          </p:cNvSpPr>
          <p:nvPr>
            <p:ph type="body" idx="1"/>
          </p:nvPr>
        </p:nvSpPr>
        <p:spPr bwMode="auto">
          <a:xfrm>
            <a:off x="186842" y="117941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9701" name="Group 5"/>
          <p:cNvGrpSpPr>
            <a:grpSpLocks/>
          </p:cNvGrpSpPr>
          <p:nvPr/>
        </p:nvGrpSpPr>
        <p:grpSpPr bwMode="auto">
          <a:xfrm>
            <a:off x="6732588" y="6453188"/>
            <a:ext cx="2016125" cy="404812"/>
            <a:chOff x="4241" y="4065"/>
            <a:chExt cx="1270" cy="255"/>
          </a:xfrm>
        </p:grpSpPr>
        <p:sp>
          <p:nvSpPr>
            <p:cNvPr id="29702"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3"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4"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5"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9706"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pic>
        <p:nvPicPr>
          <p:cNvPr id="4" name="圖片 3"/>
          <p:cNvPicPr>
            <a:picLocks noChangeAspect="1"/>
          </p:cNvPicPr>
          <p:nvPr userDrawn="1"/>
        </p:nvPicPr>
        <p:blipFill>
          <a:blip r:embed="rId13">
            <a:extLst>
              <a:ext uri="{BEBA8EAE-BF5A-486C-A8C5-ECC9F3942E4B}">
                <a14:imgProps xmlns:a14="http://schemas.microsoft.com/office/drawing/2010/main">
                  <a14:imgLayer r:embed="rId14">
                    <a14:imgEffect>
                      <a14:sharpenSoften amount="25000"/>
                    </a14:imgEffect>
                    <a14:imgEffect>
                      <a14:colorTemperature colorTemp="6661"/>
                    </a14:imgEffect>
                    <a14:imgEffect>
                      <a14:saturation sat="252000"/>
                    </a14:imgEffect>
                    <a14:imgEffect>
                      <a14:brightnessContrast bright="3000"/>
                    </a14:imgEffect>
                  </a14:imgLayer>
                </a14:imgProps>
              </a:ext>
            </a:extLst>
          </a:blip>
          <a:stretch>
            <a:fillRect/>
          </a:stretch>
        </p:blipFill>
        <p:spPr>
          <a:xfrm>
            <a:off x="8575593" y="4986"/>
            <a:ext cx="568407" cy="543694"/>
          </a:xfrm>
          <a:prstGeom prst="rect">
            <a:avLst/>
          </a:prstGeom>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1000" fill="hold"/>
                                        <p:tgtEl>
                                          <p:spTgt spid="29699"/>
                                        </p:tgtEl>
                                        <p:attrNameLst>
                                          <p:attrName>ppt_x</p:attrName>
                                        </p:attrNameLst>
                                      </p:cBhvr>
                                      <p:tavLst>
                                        <p:tav tm="0">
                                          <p:val>
                                            <p:strVal val="#ppt_x-.2"/>
                                          </p:val>
                                        </p:tav>
                                        <p:tav tm="100000">
                                          <p:val>
                                            <p:strVal val="#ppt_x"/>
                                          </p:val>
                                        </p:tav>
                                      </p:tavLst>
                                    </p:anim>
                                    <p:anim calcmode="lin" valueType="num">
                                      <p:cBhvr>
                                        <p:cTn id="8" dur="1000" fill="hold"/>
                                        <p:tgtEl>
                                          <p:spTgt spid="29699"/>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699"/>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9700">
                                            <p:txEl>
                                              <p:pRg st="0" end="0"/>
                                            </p:txEl>
                                          </p:spTgt>
                                        </p:tgtEl>
                                        <p:attrNameLst>
                                          <p:attrName>style.visibility</p:attrName>
                                        </p:attrNameLst>
                                      </p:cBhvr>
                                      <p:to>
                                        <p:strVal val="visible"/>
                                      </p:to>
                                    </p:set>
                                    <p:animEffect transition="in" filter="fade">
                                      <p:cBhvr>
                                        <p:cTn id="13" dur="500"/>
                                        <p:tgtEl>
                                          <p:spTgt spid="29700">
                                            <p:txEl>
                                              <p:pRg st="0" end="0"/>
                                            </p:txEl>
                                          </p:spTgt>
                                        </p:tgtEl>
                                      </p:cBhvr>
                                    </p:animEffect>
                                    <p:anim calcmode="lin" valueType="num">
                                      <p:cBhvr>
                                        <p:cTn id="14" dur="500" fill="hold"/>
                                        <p:tgtEl>
                                          <p:spTgt spid="29700">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9700">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9700">
                                            <p:txEl>
                                              <p:pRg st="1" end="1"/>
                                            </p:txEl>
                                          </p:spTgt>
                                        </p:tgtEl>
                                        <p:attrNameLst>
                                          <p:attrName>style.visibility</p:attrName>
                                        </p:attrNameLst>
                                      </p:cBhvr>
                                      <p:to>
                                        <p:strVal val="visible"/>
                                      </p:to>
                                    </p:set>
                                    <p:animEffect transition="in" filter="fade">
                                      <p:cBhvr>
                                        <p:cTn id="19" dur="500"/>
                                        <p:tgtEl>
                                          <p:spTgt spid="29700">
                                            <p:txEl>
                                              <p:pRg st="1" end="1"/>
                                            </p:txEl>
                                          </p:spTgt>
                                        </p:tgtEl>
                                      </p:cBhvr>
                                    </p:animEffect>
                                    <p:anim calcmode="lin" valueType="num">
                                      <p:cBhvr>
                                        <p:cTn id="20" dur="500" fill="hold"/>
                                        <p:tgtEl>
                                          <p:spTgt spid="29700">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970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9700" grpId="0" build="p">
        <p:tmplLst>
          <p:tmpl lvl="1">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9700"/>
                        </p:tgtEl>
                        <p:attrNameLst>
                          <p:attrName>style.visibility</p:attrName>
                        </p:attrNameLst>
                      </p:cBhvr>
                      <p:to>
                        <p:strVal val="visible"/>
                      </p:to>
                    </p:set>
                    <p:animEffect transition="in" filter="fade">
                      <p:cBhvr>
                        <p:cTn dur="500"/>
                        <p:tgtEl>
                          <p:spTgt spid="29700"/>
                        </p:tgtEl>
                      </p:cBhvr>
                    </p:animEffect>
                    <p:anim calcmode="lin" valueType="num">
                      <p:cBhvr>
                        <p:cTn dur="500" fill="hold"/>
                        <p:tgtEl>
                          <p:spTgt spid="29700"/>
                        </p:tgtEl>
                        <p:attrNameLst>
                          <p:attrName>ppt_x</p:attrName>
                        </p:attrNameLst>
                      </p:cBhvr>
                      <p:tavLst>
                        <p:tav tm="0">
                          <p:val>
                            <p:strVal val="#ppt_x"/>
                          </p:val>
                        </p:tav>
                        <p:tav tm="100000">
                          <p:val>
                            <p:strVal val="#ppt_x"/>
                          </p:val>
                        </p:tav>
                      </p:tavLst>
                    </p:anim>
                    <p:anim calcmode="lin" valueType="num">
                      <p:cBhvr>
                        <p:cTn dur="500" fill="hold"/>
                        <p:tgtEl>
                          <p:spTgt spid="29700"/>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effectLst>
            <a:outerShdw blurRad="38100" dist="38100" dir="2700000" algn="tl">
              <a:srgbClr val="000000">
                <a:alpha val="43137"/>
              </a:srgbClr>
            </a:outerShdw>
          </a:effectLst>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1"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shadeToTitle="1">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0" y="6665838"/>
            <a:ext cx="428322"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TW" altLang="en-US" sz="600" dirty="0">
                <a:ea typeface="標楷體" panose="03000509000000000000" pitchFamily="65" charset="-120"/>
              </a:rPr>
              <a:t>第</a:t>
            </a:r>
            <a:fld id="{DCA2A753-5712-402C-96FE-2A2EA79BA387}" type="slidenum">
              <a:rPr lang="zh-TW" altLang="en-US" sz="600">
                <a:ea typeface="標楷體" panose="03000509000000000000" pitchFamily="65" charset="-120"/>
              </a:rPr>
              <a:pPr algn="ctr"/>
              <a:t>‹#›</a:t>
            </a:fld>
            <a:r>
              <a:rPr lang="zh-TW" altLang="en-US" sz="600" dirty="0">
                <a:ea typeface="標楷體" panose="03000509000000000000" pitchFamily="65" charset="-120"/>
              </a:rPr>
              <a:t>頁</a:t>
            </a:r>
            <a:endParaRPr lang="zh-TW" altLang="en-US" sz="900" dirty="0">
              <a:latin typeface="Arial" panose="020B0604020202020204" pitchFamily="34" charset="0"/>
            </a:endParaRPr>
          </a:p>
        </p:txBody>
      </p:sp>
      <p:sp>
        <p:nvSpPr>
          <p:cNvPr id="28675" name="Rectangle 3"/>
          <p:cNvSpPr>
            <a:spLocks noGrp="1" noChangeArrowheads="1"/>
          </p:cNvSpPr>
          <p:nvPr>
            <p:ph type="title"/>
          </p:nvPr>
        </p:nvSpPr>
        <p:spPr bwMode="auto">
          <a:xfrm>
            <a:off x="179388" y="431371"/>
            <a:ext cx="8264525" cy="7207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28676" name="Rectangle 4"/>
          <p:cNvSpPr>
            <a:spLocks noGrp="1" noChangeArrowheads="1"/>
          </p:cNvSpPr>
          <p:nvPr>
            <p:ph type="body" idx="1"/>
          </p:nvPr>
        </p:nvSpPr>
        <p:spPr bwMode="auto">
          <a:xfrm>
            <a:off x="179388" y="1153791"/>
            <a:ext cx="826452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dirty="0"/>
              <a:t>n-n-n</a:t>
            </a:r>
            <a:r>
              <a:rPr lang="zh-TW" altLang="en-US" dirty="0"/>
              <a:t>小小節按一下以編輯母片以編輯母片以編輯母片以編輯母片以編輯母片</a:t>
            </a:r>
          </a:p>
          <a:p>
            <a:pPr lvl="1"/>
            <a:r>
              <a:rPr lang="zh-TW" altLang="en-US" dirty="0"/>
              <a:t>一般內文</a:t>
            </a:r>
            <a:r>
              <a:rPr lang="en-US" altLang="zh-TW" dirty="0"/>
              <a:t>(</a:t>
            </a:r>
            <a:r>
              <a:rPr lang="zh-TW" altLang="en-US" dirty="0"/>
              <a:t>按一次</a:t>
            </a:r>
            <a:r>
              <a:rPr lang="en-US" altLang="zh-TW" dirty="0"/>
              <a:t>Tab</a:t>
            </a:r>
            <a:r>
              <a:rPr lang="zh-TW" altLang="en-US" dirty="0"/>
              <a:t>空</a:t>
            </a:r>
            <a:r>
              <a:rPr lang="en-US" altLang="zh-TW" dirty="0"/>
              <a:t>2</a:t>
            </a:r>
            <a:r>
              <a:rPr lang="zh-TW" altLang="en-US" dirty="0"/>
              <a:t>格</a:t>
            </a:r>
            <a:r>
              <a:rPr lang="en-US" altLang="zh-TW" dirty="0"/>
              <a:t>)</a:t>
            </a:r>
            <a:r>
              <a:rPr lang="zh-TW" altLang="en-US" dirty="0"/>
              <a:t>第二層第二層第二層第二層第二層第二層第二層第二層第二層</a:t>
            </a:r>
          </a:p>
          <a:p>
            <a:pPr lvl="2"/>
            <a:r>
              <a:rPr lang="en-US" altLang="zh-TW" dirty="0" err="1"/>
              <a:t>nn</a:t>
            </a:r>
            <a:r>
              <a:rPr lang="en-US" altLang="zh-TW" dirty="0"/>
              <a:t>.</a:t>
            </a:r>
            <a:r>
              <a:rPr lang="zh-TW" altLang="en-US" dirty="0"/>
              <a:t>第三層第三層第三層第三層第三層第三層第三層第三層第三層第三層第三層第三層</a:t>
            </a:r>
          </a:p>
          <a:p>
            <a:pPr lvl="3"/>
            <a:r>
              <a:rPr lang="zh-TW" altLang="en-US" dirty="0"/>
              <a:t>第四層第四層第四層第四層第四層第四層第四層第四層第四層第四層第四層</a:t>
            </a:r>
          </a:p>
          <a:p>
            <a:pPr lvl="4"/>
            <a:r>
              <a:rPr lang="zh-TW" altLang="en-US" dirty="0"/>
              <a:t>圖說：第五層第五層第五層第五層第五層</a:t>
            </a:r>
          </a:p>
        </p:txBody>
      </p:sp>
      <p:grpSp>
        <p:nvGrpSpPr>
          <p:cNvPr id="28677" name="Group 5"/>
          <p:cNvGrpSpPr>
            <a:grpSpLocks/>
          </p:cNvGrpSpPr>
          <p:nvPr/>
        </p:nvGrpSpPr>
        <p:grpSpPr bwMode="auto">
          <a:xfrm>
            <a:off x="6732588" y="6453188"/>
            <a:ext cx="2016125" cy="404812"/>
            <a:chOff x="4241" y="4065"/>
            <a:chExt cx="1270" cy="255"/>
          </a:xfrm>
        </p:grpSpPr>
        <p:sp>
          <p:nvSpPr>
            <p:cNvPr id="28678" name="AutoShape 6">
              <a:hlinkClick r:id="" action="ppaction://hlinkshowjump?jump=firstslide" highlightClick="1"/>
            </p:cNvPr>
            <p:cNvSpPr>
              <a:spLocks noChangeArrowheads="1"/>
            </p:cNvSpPr>
            <p:nvPr userDrawn="1"/>
          </p:nvSpPr>
          <p:spPr bwMode="auto">
            <a:xfrm>
              <a:off x="4241" y="4065"/>
              <a:ext cx="227" cy="255"/>
            </a:xfrm>
            <a:prstGeom prst="actionButtonBeginning">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79" name="AutoShape 7">
              <a:hlinkClick r:id="" action="ppaction://hlinkshowjump?jump=lastslide" highlightClick="1"/>
            </p:cNvPr>
            <p:cNvSpPr>
              <a:spLocks noChangeArrowheads="1"/>
            </p:cNvSpPr>
            <p:nvPr userDrawn="1"/>
          </p:nvSpPr>
          <p:spPr bwMode="auto">
            <a:xfrm>
              <a:off x="5284" y="4065"/>
              <a:ext cx="227" cy="255"/>
            </a:xfrm>
            <a:prstGeom prst="actionButtonEnd">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0" name="AutoShape 8">
              <a:hlinkClick r:id="" action="ppaction://hlinkshowjump?jump=previousslide" highlightClick="1"/>
            </p:cNvPr>
            <p:cNvSpPr>
              <a:spLocks noChangeArrowheads="1"/>
            </p:cNvSpPr>
            <p:nvPr userDrawn="1"/>
          </p:nvSpPr>
          <p:spPr bwMode="auto">
            <a:xfrm>
              <a:off x="4468" y="4065"/>
              <a:ext cx="226" cy="255"/>
            </a:xfrm>
            <a:prstGeom prst="actionButtonBackPrevious">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1" name="AutoShape 9">
              <a:hlinkClick r:id="" action="ppaction://hlinkshowjump?jump=nextslide" highlightClick="1"/>
            </p:cNvPr>
            <p:cNvSpPr>
              <a:spLocks noChangeArrowheads="1"/>
            </p:cNvSpPr>
            <p:nvPr userDrawn="1"/>
          </p:nvSpPr>
          <p:spPr bwMode="auto">
            <a:xfrm>
              <a:off x="5057" y="4065"/>
              <a:ext cx="227" cy="255"/>
            </a:xfrm>
            <a:prstGeom prst="actionButtonForwardNex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2" name="AutoShape 10">
              <a:hlinkClick r:id="" action="ppaction://hlinkshowjump?jump=firstslide" highlightClick="1"/>
            </p:cNvPr>
            <p:cNvSpPr>
              <a:spLocks noChangeArrowheads="1"/>
            </p:cNvSpPr>
            <p:nvPr userDrawn="1"/>
          </p:nvSpPr>
          <p:spPr bwMode="auto">
            <a:xfrm>
              <a:off x="4694" y="4065"/>
              <a:ext cx="363" cy="255"/>
            </a:xfrm>
            <a:prstGeom prst="actionButtonHome">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grpSp>
      <p:sp>
        <p:nvSpPr>
          <p:cNvPr id="28686" name="Rectangle 14">
            <a:hlinkClick r:id="" action="ppaction://hlinkshowjump?jump=firstslide"/>
          </p:cNvPr>
          <p:cNvSpPr>
            <a:spLocks noChangeArrowheads="1"/>
          </p:cNvSpPr>
          <p:nvPr userDrawn="1"/>
        </p:nvSpPr>
        <p:spPr bwMode="auto">
          <a:xfrm>
            <a:off x="7092950"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
        <p:nvSpPr>
          <p:cNvPr id="28687" name="Rectangle 15">
            <a:hlinkClick r:id="" action="ppaction://hlinkshowjump?jump=previousslide"/>
          </p:cNvPr>
          <p:cNvSpPr>
            <a:spLocks noChangeArrowheads="1"/>
          </p:cNvSpPr>
          <p:nvPr userDrawn="1"/>
        </p:nvSpPr>
        <p:spPr bwMode="auto">
          <a:xfrm>
            <a:off x="7483475" y="6453188"/>
            <a:ext cx="344488" cy="360362"/>
          </a:xfrm>
          <a:prstGeom prst="rect">
            <a:avLst/>
          </a:prstGeom>
          <a:solidFill>
            <a:schemeClr val="accent1">
              <a:alpha val="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TW" altLang="en-US"/>
          </a:p>
        </p:txBody>
      </p:sp>
    </p:spTree>
    <p:extLst>
      <p:ext uri="{BB962C8B-B14F-4D97-AF65-F5344CB8AC3E}">
        <p14:creationId xmlns:p14="http://schemas.microsoft.com/office/powerpoint/2010/main" val="60678030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1000" fill="hold"/>
                                        <p:tgtEl>
                                          <p:spTgt spid="28675"/>
                                        </p:tgtEl>
                                        <p:attrNameLst>
                                          <p:attrName>ppt_x</p:attrName>
                                        </p:attrNameLst>
                                      </p:cBhvr>
                                      <p:tavLst>
                                        <p:tav tm="0">
                                          <p:val>
                                            <p:strVal val="#ppt_x-.2"/>
                                          </p:val>
                                        </p:tav>
                                        <p:tav tm="100000">
                                          <p:val>
                                            <p:strVal val="#ppt_x"/>
                                          </p:val>
                                        </p:tav>
                                      </p:tavLst>
                                    </p:anim>
                                    <p:anim calcmode="lin" valueType="num">
                                      <p:cBhvr>
                                        <p:cTn id="8" dur="1000" fill="hold"/>
                                        <p:tgtEl>
                                          <p:spTgt spid="2867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675"/>
                                        </p:tgtEl>
                                      </p:cBhvr>
                                    </p:animEffect>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8676">
                                            <p:txEl>
                                              <p:pRg st="0" end="0"/>
                                            </p:txEl>
                                          </p:spTgt>
                                        </p:tgtEl>
                                        <p:attrNameLst>
                                          <p:attrName>style.visibility</p:attrName>
                                        </p:attrNameLst>
                                      </p:cBhvr>
                                      <p:to>
                                        <p:strVal val="visible"/>
                                      </p:to>
                                    </p:set>
                                    <p:animEffect transition="in" filter="fade">
                                      <p:cBhvr>
                                        <p:cTn id="13" dur="500"/>
                                        <p:tgtEl>
                                          <p:spTgt spid="28676">
                                            <p:txEl>
                                              <p:pRg st="0" end="0"/>
                                            </p:txEl>
                                          </p:spTgt>
                                        </p:tgtEl>
                                      </p:cBhvr>
                                    </p:animEffect>
                                    <p:anim calcmode="lin" valueType="num">
                                      <p:cBhvr>
                                        <p:cTn id="14" dur="500" fill="hold"/>
                                        <p:tgtEl>
                                          <p:spTgt spid="28676">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8676">
                                            <p:txEl>
                                              <p:pRg st="0" end="0"/>
                                            </p:txEl>
                                          </p:spTgt>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28676">
                                            <p:txEl>
                                              <p:pRg st="1" end="1"/>
                                            </p:txEl>
                                          </p:spTgt>
                                        </p:tgtEl>
                                        <p:attrNameLst>
                                          <p:attrName>style.visibility</p:attrName>
                                        </p:attrNameLst>
                                      </p:cBhvr>
                                      <p:to>
                                        <p:strVal val="visible"/>
                                      </p:to>
                                    </p:set>
                                    <p:animEffect transition="in" filter="fade">
                                      <p:cBhvr>
                                        <p:cTn id="19" dur="500"/>
                                        <p:tgtEl>
                                          <p:spTgt spid="28676">
                                            <p:txEl>
                                              <p:pRg st="1" end="1"/>
                                            </p:txEl>
                                          </p:spTgt>
                                        </p:tgtEl>
                                      </p:cBhvr>
                                    </p:animEffect>
                                    <p:anim calcmode="lin" valueType="num">
                                      <p:cBhvr>
                                        <p:cTn id="20" dur="500" fill="hold"/>
                                        <p:tgtEl>
                                          <p:spTgt spid="28676">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2867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676" grpId="0" build="p">
        <p:tmplLst>
          <p:tmpl lvl="1">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2">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3">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4">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 lvl="5">
            <p:tnLst>
              <p:par>
                <p:cTn presetID="47" presetClass="entr" presetSubtype="0" fill="hold" nodeType="afterEffect">
                  <p:stCondLst>
                    <p:cond delay="0"/>
                  </p:stCondLst>
                  <p:childTnLst>
                    <p:set>
                      <p:cBhvr>
                        <p:cTn dur="1" fill="hold">
                          <p:stCondLst>
                            <p:cond delay="0"/>
                          </p:stCondLst>
                        </p:cTn>
                        <p:tgtEl>
                          <p:spTgt spid="28676"/>
                        </p:tgtEl>
                        <p:attrNameLst>
                          <p:attrName>style.visibility</p:attrName>
                        </p:attrNameLst>
                      </p:cBhvr>
                      <p:to>
                        <p:strVal val="visible"/>
                      </p:to>
                    </p:set>
                    <p:animEffect transition="in" filter="fade">
                      <p:cBhvr>
                        <p:cTn dur="500"/>
                        <p:tgtEl>
                          <p:spTgt spid="28676"/>
                        </p:tgtEl>
                      </p:cBhvr>
                    </p:animEffect>
                    <p:anim calcmode="lin" valueType="num">
                      <p:cBhvr>
                        <p:cTn dur="500" fill="hold"/>
                        <p:tgtEl>
                          <p:spTgt spid="28676"/>
                        </p:tgtEl>
                        <p:attrNameLst>
                          <p:attrName>ppt_x</p:attrName>
                        </p:attrNameLst>
                      </p:cBhvr>
                      <p:tavLst>
                        <p:tav tm="0">
                          <p:val>
                            <p:strVal val="#ppt_x"/>
                          </p:val>
                        </p:tav>
                        <p:tav tm="100000">
                          <p:val>
                            <p:strVal val="#ppt_x"/>
                          </p:val>
                        </p:tav>
                      </p:tavLst>
                    </p:anim>
                    <p:anim calcmode="lin" valueType="num">
                      <p:cBhvr>
                        <p:cTn dur="500" fill="hold"/>
                        <p:tgtEl>
                          <p:spTgt spid="28676"/>
                        </p:tgtEl>
                        <p:attrNameLst>
                          <p:attrName>ppt_y</p:attrName>
                        </p:attrNameLst>
                      </p:cBhvr>
                      <p:tavLst>
                        <p:tav tm="0">
                          <p:val>
                            <p:strVal val="#ppt_y-.1"/>
                          </p:val>
                        </p:tav>
                        <p:tav tm="100000">
                          <p:val>
                            <p:strVal val="#ppt_y"/>
                          </p:val>
                        </p:tav>
                      </p:tavLst>
                    </p:anim>
                  </p:childTnLst>
                </p:cTn>
              </p:par>
            </p:tnLst>
          </p:tmpl>
        </p:tmplLst>
      </p:bldP>
    </p:bldLst>
  </p:timing>
  <p:txStyles>
    <p:titleStyle>
      <a:lvl1pPr algn="l" rtl="0" fontAlgn="base">
        <a:spcBef>
          <a:spcPct val="0"/>
        </a:spcBef>
        <a:spcAft>
          <a:spcPct val="0"/>
        </a:spcAft>
        <a:defRPr kumimoji="1" sz="3600" b="1" kern="1200">
          <a:solidFill>
            <a:schemeClr val="accent2"/>
          </a:solidFill>
          <a:latin typeface="+mj-lt"/>
          <a:ea typeface="+mj-ea"/>
          <a:cs typeface="+mj-cs"/>
        </a:defRPr>
      </a:lvl1pPr>
      <a:lvl2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2pPr>
      <a:lvl3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3pPr>
      <a:lvl4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4pPr>
      <a:lvl5pPr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5pPr>
      <a:lvl6pPr marL="4572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6pPr>
      <a:lvl7pPr marL="9144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7pPr>
      <a:lvl8pPr marL="13716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8pPr>
      <a:lvl9pPr marL="1828800" algn="l" rtl="0" fontAlgn="base">
        <a:spcBef>
          <a:spcPct val="0"/>
        </a:spcBef>
        <a:spcAft>
          <a:spcPct val="0"/>
        </a:spcAft>
        <a:defRPr kumimoji="1" sz="3600" b="1">
          <a:solidFill>
            <a:schemeClr val="accent2"/>
          </a:solidFill>
          <a:latin typeface="Times New Roman" panose="02020603050405020304" pitchFamily="18" charset="0"/>
          <a:ea typeface="標楷體" panose="03000509000000000000" pitchFamily="65" charset="-120"/>
        </a:defRPr>
      </a:lvl9pPr>
    </p:titleStyle>
    <p:bodyStyle>
      <a:lvl1pPr algn="just" rtl="0" fontAlgn="base">
        <a:spcBef>
          <a:spcPct val="0"/>
        </a:spcBef>
        <a:spcAft>
          <a:spcPct val="0"/>
        </a:spcAft>
        <a:tabLst>
          <a:tab pos="728663" algn="l"/>
          <a:tab pos="1176338" algn="l"/>
        </a:tabLst>
        <a:defRPr sz="2400" b="0" kern="1200">
          <a:solidFill>
            <a:schemeClr val="hlink"/>
          </a:solidFill>
          <a:effectLst/>
          <a:latin typeface="+mn-lt"/>
          <a:ea typeface="+mn-ea"/>
          <a:cs typeface="+mn-cs"/>
        </a:defRPr>
      </a:lvl1pPr>
      <a:lvl2pPr marL="15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2pPr>
      <a:lvl3pPr marL="457200" indent="-454025" algn="just" rtl="0" fontAlgn="base">
        <a:lnSpc>
          <a:spcPct val="120000"/>
        </a:lnSpc>
        <a:spcBef>
          <a:spcPct val="0"/>
        </a:spcBef>
        <a:spcAft>
          <a:spcPct val="0"/>
        </a:spcAft>
        <a:tabLst>
          <a:tab pos="728663" algn="l"/>
          <a:tab pos="1176338" algn="l"/>
        </a:tabLst>
        <a:defRPr sz="2400" kern="1200">
          <a:solidFill>
            <a:schemeClr val="tx1"/>
          </a:solidFill>
          <a:latin typeface="+mn-lt"/>
          <a:ea typeface="+mn-ea"/>
          <a:cs typeface="+mn-cs"/>
        </a:defRPr>
      </a:lvl3pPr>
      <a:lvl4pPr marL="458788" algn="just" rtl="0" fontAlgn="base">
        <a:lnSpc>
          <a:spcPct val="120000"/>
        </a:lnSpc>
        <a:spcBef>
          <a:spcPct val="0"/>
        </a:spcBef>
        <a:spcAft>
          <a:spcPct val="0"/>
        </a:spcAft>
        <a:tabLst>
          <a:tab pos="728663" algn="l"/>
          <a:tab pos="1176338" algn="l"/>
        </a:tabLst>
        <a:defRPr kumimoji="1" sz="2400" kern="1200">
          <a:solidFill>
            <a:schemeClr val="tx1"/>
          </a:solidFill>
          <a:latin typeface="+mn-lt"/>
          <a:ea typeface="+mn-ea"/>
          <a:cs typeface="+mn-cs"/>
        </a:defRPr>
      </a:lvl4pPr>
      <a:lvl5pPr marL="460375" algn="ctr" rtl="0" fontAlgn="base">
        <a:lnSpc>
          <a:spcPct val="120000"/>
        </a:lnSpc>
        <a:spcBef>
          <a:spcPct val="0"/>
        </a:spcBef>
        <a:spcAft>
          <a:spcPct val="0"/>
        </a:spcAft>
        <a:tabLst>
          <a:tab pos="728663" algn="l"/>
          <a:tab pos="1176338" algn="l"/>
        </a:tabLst>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3C67E51-2FA3-763B-8BBF-67540940635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35C3DDF-A565-7579-7A30-25D809AE5C2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E9B885BC-0E7A-84FD-B83E-2618CAAE028E}"/>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B6AC99C-D50E-4E91-A691-9BDF38185A97}" type="datetimeFigureOut">
              <a:rPr lang="zh-TW" altLang="en-US" smtClean="0"/>
              <a:t>2025/5/1</a:t>
            </a:fld>
            <a:endParaRPr lang="zh-TW" altLang="en-US"/>
          </a:p>
        </p:txBody>
      </p:sp>
      <p:sp>
        <p:nvSpPr>
          <p:cNvPr id="5" name="頁尾版面配置區 4">
            <a:extLst>
              <a:ext uri="{FF2B5EF4-FFF2-40B4-BE49-F238E27FC236}">
                <a16:creationId xmlns:a16="http://schemas.microsoft.com/office/drawing/2014/main" id="{25EFC2AC-0D83-6F80-2A4B-0DD8D6F13F9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70C00092-548F-35BB-5478-C7ED5106908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34749F2-A68F-44FD-956F-573CA8BB6502}" type="slidenum">
              <a:rPr lang="zh-TW" altLang="en-US" smtClean="0"/>
              <a:t>‹#›</a:t>
            </a:fld>
            <a:endParaRPr lang="zh-TW" altLang="en-US"/>
          </a:p>
        </p:txBody>
      </p:sp>
    </p:spTree>
    <p:extLst>
      <p:ext uri="{BB962C8B-B14F-4D97-AF65-F5344CB8AC3E}">
        <p14:creationId xmlns:p14="http://schemas.microsoft.com/office/powerpoint/2010/main" val="112014084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1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www.ibm.com/topics/artificial-intelligence"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jpe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7.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hyperlink" Target="https://ai.google.com/research/NaturalQuestions" TargetMode="External"/><Relationship Id="rId2" Type="http://schemas.openxmlformats.org/officeDocument/2006/relationships/hyperlink" Target="https://ai.facebook.com/blog/retrieval-augmented-generation-streamlining-the-creation-of-intelligent-natural-language-processing-models/" TargetMode="External"/><Relationship Id="rId1" Type="http://schemas.openxmlformats.org/officeDocument/2006/relationships/slideLayout" Target="../slideLayouts/slideLayout2.xml"/><Relationship Id="rId4" Type="http://schemas.openxmlformats.org/officeDocument/2006/relationships/hyperlink" Target="https://paperswithcode.com/dataset/webquestion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60.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customXml" Target="../ink/ink1.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37.xm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37.xml"/><Relationship Id="rId5" Type="http://schemas.openxmlformats.org/officeDocument/2006/relationships/image" Target="../media/image42.sv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hyperlink" Target="https://x.com/i/status/189405758744156608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7.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huggingface.co/learn/nlp-course/chapter3/3?fw=pt"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8.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7.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hyperlink" Target="https://huggingface.co/spaces/ggml-org/gguf-my-repo" TargetMode="External"/><Relationship Id="rId2" Type="http://schemas.openxmlformats.org/officeDocument/2006/relationships/hyperlink" Target="https://huggingface.co/spaces/bnb-community/bnb-my-repo" TargetMode="Externa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colab.research.google.com/drive/1b6nqC7UZVt8bx4MksX7s656GXPM-eWw4?usp=sharing#scrollTo=ZC9Nsr9u5WhN" TargetMode="External"/><Relationship Id="rId4" Type="http://schemas.openxmlformats.org/officeDocument/2006/relationships/hyperlink" Target="https://huggingface.co/spaces/mlx-community/mlx-my-repo"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www.ibm.com/think/topics/artificial-intelligence" TargetMode="External"/><Relationship Id="rId2" Type="http://schemas.openxmlformats.org/officeDocument/2006/relationships/hyperlink" Target="https://www.ibm.com/think/topics/machine-learnin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3" Type="http://schemas.openxmlformats.org/officeDocument/2006/relationships/hyperlink" Target="https://www.nyota.ai/" TargetMode="External"/><Relationship Id="rId18" Type="http://schemas.openxmlformats.org/officeDocument/2006/relationships/hyperlink" Target="https://www.perplexity.ai/" TargetMode="External"/><Relationship Id="rId26" Type="http://schemas.openxmlformats.org/officeDocument/2006/relationships/hyperlink" Target="https://www.cursor.com/" TargetMode="External"/><Relationship Id="rId39" Type="http://schemas.openxmlformats.org/officeDocument/2006/relationships/hyperlink" Target="https://www.sanebox.com/" TargetMode="External"/><Relationship Id="rId21" Type="http://schemas.openxmlformats.org/officeDocument/2006/relationships/hyperlink" Target="https://www.canva.com/magic/" TargetMode="External"/><Relationship Id="rId34" Type="http://schemas.openxmlformats.org/officeDocument/2006/relationships/hyperlink" Target="https://textio.com/" TargetMode="External"/><Relationship Id="rId42" Type="http://schemas.openxmlformats.org/officeDocument/2006/relationships/hyperlink" Target="https://www.presentations.ai/" TargetMode="External"/><Relationship Id="rId47" Type="http://schemas.openxmlformats.org/officeDocument/2006/relationships/hyperlink" Target="https://suno.com/" TargetMode="External"/><Relationship Id="rId50" Type="http://schemas.openxmlformats.org/officeDocument/2006/relationships/hyperlink" Target="https://www.clay.com/" TargetMode="External"/><Relationship Id="rId7" Type="http://schemas.openxmlformats.org/officeDocument/2006/relationships/hyperlink" Target="https://www.synthesia.io/" TargetMode="External"/><Relationship Id="rId2" Type="http://schemas.openxmlformats.org/officeDocument/2006/relationships/hyperlink" Target="https://chatgpt.com/" TargetMode="External"/><Relationship Id="rId16" Type="http://schemas.openxmlformats.org/officeDocument/2006/relationships/hyperlink" Target="https://www.grammarly.com/" TargetMode="External"/><Relationship Id="rId29" Type="http://schemas.openxmlformats.org/officeDocument/2006/relationships/hyperlink" Target="https://clickup.com/" TargetMode="External"/><Relationship Id="rId11" Type="http://schemas.openxmlformats.org/officeDocument/2006/relationships/hyperlink" Target="https://www.midjourney.com/" TargetMode="External"/><Relationship Id="rId24" Type="http://schemas.openxmlformats.org/officeDocument/2006/relationships/hyperlink" Target="https://bolt.new/" TargetMode="External"/><Relationship Id="rId32" Type="http://schemas.openxmlformats.org/officeDocument/2006/relationships/hyperlink" Target="https://www.tidio.com/" TargetMode="External"/><Relationship Id="rId37" Type="http://schemas.openxmlformats.org/officeDocument/2006/relationships/hyperlink" Target="https://www.getguru.com/" TargetMode="External"/><Relationship Id="rId40" Type="http://schemas.openxmlformats.org/officeDocument/2006/relationships/hyperlink" Target="https://www.shortwave.com/" TargetMode="External"/><Relationship Id="rId45" Type="http://schemas.openxmlformats.org/officeDocument/2006/relationships/hyperlink" Target="https://elevenlabs.io/" TargetMode="External"/><Relationship Id="rId5" Type="http://schemas.openxmlformats.org/officeDocument/2006/relationships/hyperlink" Target="https://www.deepseek.com/" TargetMode="External"/><Relationship Id="rId15" Type="http://schemas.openxmlformats.org/officeDocument/2006/relationships/hyperlink" Target="https://sudowrite.com/" TargetMode="External"/><Relationship Id="rId23" Type="http://schemas.openxmlformats.org/officeDocument/2006/relationships/hyperlink" Target="https://bubble.io/" TargetMode="External"/><Relationship Id="rId28" Type="http://schemas.openxmlformats.org/officeDocument/2006/relationships/hyperlink" Target="https://asana.com/" TargetMode="External"/><Relationship Id="rId36" Type="http://schemas.openxmlformats.org/officeDocument/2006/relationships/hyperlink" Target="https://www.notion.com/product/ai" TargetMode="External"/><Relationship Id="rId49" Type="http://schemas.openxmlformats.org/officeDocument/2006/relationships/hyperlink" Target="https://www.adcreative.ai/" TargetMode="External"/><Relationship Id="rId10" Type="http://schemas.openxmlformats.org/officeDocument/2006/relationships/hyperlink" Target="https://www.opus.pro/" TargetMode="External"/><Relationship Id="rId19" Type="http://schemas.openxmlformats.org/officeDocument/2006/relationships/hyperlink" Target="https://vistasocial.com/" TargetMode="External"/><Relationship Id="rId31" Type="http://schemas.openxmlformats.org/officeDocument/2006/relationships/hyperlink" Target="https://www.getclockwise.com/" TargetMode="External"/><Relationship Id="rId44" Type="http://schemas.openxmlformats.org/officeDocument/2006/relationships/hyperlink" Target="https://www.kickresume.com/" TargetMode="External"/><Relationship Id="rId4" Type="http://schemas.openxmlformats.org/officeDocument/2006/relationships/hyperlink" Target="https://gemini.google.com/" TargetMode="External"/><Relationship Id="rId9" Type="http://schemas.openxmlformats.org/officeDocument/2006/relationships/hyperlink" Target="https://filmora.wondershare.com/" TargetMode="External"/><Relationship Id="rId14" Type="http://schemas.openxmlformats.org/officeDocument/2006/relationships/hyperlink" Target="https://rytr.me/" TargetMode="External"/><Relationship Id="rId22" Type="http://schemas.openxmlformats.org/officeDocument/2006/relationships/hyperlink" Target="https://looka.com/" TargetMode="External"/><Relationship Id="rId27" Type="http://schemas.openxmlformats.org/officeDocument/2006/relationships/hyperlink" Target="https://v0.dev/" TargetMode="External"/><Relationship Id="rId30" Type="http://schemas.openxmlformats.org/officeDocument/2006/relationships/hyperlink" Target="https://reclaim.ai/" TargetMode="External"/><Relationship Id="rId35" Type="http://schemas.openxmlformats.org/officeDocument/2006/relationships/hyperlink" Target="https://cvviz.com/" TargetMode="External"/><Relationship Id="rId43" Type="http://schemas.openxmlformats.org/officeDocument/2006/relationships/hyperlink" Target="https://www.tealhq.com/" TargetMode="External"/><Relationship Id="rId48" Type="http://schemas.openxmlformats.org/officeDocument/2006/relationships/hyperlink" Target="https://www.udio.com/" TargetMode="External"/><Relationship Id="rId8" Type="http://schemas.openxmlformats.org/officeDocument/2006/relationships/hyperlink" Target="https://runwayml.com/" TargetMode="External"/><Relationship Id="rId51" Type="http://schemas.openxmlformats.org/officeDocument/2006/relationships/image" Target="../media/image69.png"/><Relationship Id="rId3" Type="http://schemas.openxmlformats.org/officeDocument/2006/relationships/hyperlink" Target="https://claude.ai/" TargetMode="External"/><Relationship Id="rId12" Type="http://schemas.openxmlformats.org/officeDocument/2006/relationships/hyperlink" Target="https://www.fathom.video/" TargetMode="External"/><Relationship Id="rId17" Type="http://schemas.openxmlformats.org/officeDocument/2006/relationships/hyperlink" Target="https://www.wordtune.com/" TargetMode="External"/><Relationship Id="rId25" Type="http://schemas.openxmlformats.org/officeDocument/2006/relationships/hyperlink" Target="https://lovable.dev/" TargetMode="External"/><Relationship Id="rId33" Type="http://schemas.openxmlformats.org/officeDocument/2006/relationships/hyperlink" Target="https://hiverhq.com/" TargetMode="External"/><Relationship Id="rId38" Type="http://schemas.openxmlformats.org/officeDocument/2006/relationships/hyperlink" Target="https://www.hubspot.com/products/marketing/ai-email-writer" TargetMode="External"/><Relationship Id="rId46" Type="http://schemas.openxmlformats.org/officeDocument/2006/relationships/hyperlink" Target="https://murf.ai/" TargetMode="External"/><Relationship Id="rId20" Type="http://schemas.openxmlformats.org/officeDocument/2006/relationships/hyperlink" Target="https://www.feedhive.com/" TargetMode="External"/><Relationship Id="rId41" Type="http://schemas.openxmlformats.org/officeDocument/2006/relationships/hyperlink" Target="https://gamma.app/" TargetMode="External"/><Relationship Id="rId1" Type="http://schemas.openxmlformats.org/officeDocument/2006/relationships/slideLayout" Target="../slideLayouts/slideLayout2.xml"/><Relationship Id="rId6" Type="http://schemas.openxmlformats.org/officeDocument/2006/relationships/hyperlink" Target="https://x.com/i/grok"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arxiv.org/pdf/2206.07682"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www.youtube.com/watch?v=ZMY2nR-Zooc"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platform.openai.com/docs/guides/prompt-engineeri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矩形 1"/>
          <p:cNvSpPr>
            <a:spLocks noChangeArrowheads="1"/>
          </p:cNvSpPr>
          <p:nvPr/>
        </p:nvSpPr>
        <p:spPr bwMode="auto">
          <a:xfrm>
            <a:off x="266879" y="3225968"/>
            <a:ext cx="63914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Arial" panose="020B0604020202020204" pitchFamily="34" charset="0"/>
              </a:defRPr>
            </a:lvl1pPr>
            <a:lvl2pPr marL="742950" indent="-285750">
              <a:defRPr sz="2000" b="1">
                <a:solidFill>
                  <a:schemeClr val="tx1"/>
                </a:solidFill>
                <a:latin typeface="Arial" panose="020B0604020202020204" pitchFamily="34" charset="0"/>
              </a:defRPr>
            </a:lvl2pPr>
            <a:lvl3pPr marL="1143000" indent="-228600">
              <a:defRPr sz="2000" b="1">
                <a:solidFill>
                  <a:schemeClr val="tx1"/>
                </a:solidFill>
                <a:latin typeface="Arial" panose="020B0604020202020204" pitchFamily="34" charset="0"/>
              </a:defRPr>
            </a:lvl3pPr>
            <a:lvl4pPr marL="1600200" indent="-228600">
              <a:defRPr sz="2000" b="1">
                <a:solidFill>
                  <a:schemeClr val="tx1"/>
                </a:solidFill>
                <a:latin typeface="Arial" panose="020B0604020202020204" pitchFamily="34" charset="0"/>
              </a:defRPr>
            </a:lvl4pPr>
            <a:lvl5pPr marL="2057400" indent="-228600">
              <a:defRPr sz="2000" b="1">
                <a:solidFill>
                  <a:schemeClr val="tx1"/>
                </a:solidFill>
                <a:latin typeface="Arial" panose="020B0604020202020204" pitchFamily="34" charset="0"/>
              </a:defRPr>
            </a:lvl5pPr>
            <a:lvl6pPr marL="2514600" indent="-228600" eaLnBrk="0" fontAlgn="base" hangingPunct="0">
              <a:spcBef>
                <a:spcPct val="0"/>
              </a:spcBef>
              <a:spcAft>
                <a:spcPct val="0"/>
              </a:spcAft>
              <a:defRPr sz="2000" b="1">
                <a:solidFill>
                  <a:schemeClr val="tx1"/>
                </a:solidFill>
                <a:latin typeface="Arial" panose="020B0604020202020204" pitchFamily="34" charset="0"/>
              </a:defRPr>
            </a:lvl6pPr>
            <a:lvl7pPr marL="2971800" indent="-228600" eaLnBrk="0" fontAlgn="base" hangingPunct="0">
              <a:spcBef>
                <a:spcPct val="0"/>
              </a:spcBef>
              <a:spcAft>
                <a:spcPct val="0"/>
              </a:spcAft>
              <a:defRPr sz="2000" b="1">
                <a:solidFill>
                  <a:schemeClr val="tx1"/>
                </a:solidFill>
                <a:latin typeface="Arial" panose="020B0604020202020204" pitchFamily="34" charset="0"/>
              </a:defRPr>
            </a:lvl7pPr>
            <a:lvl8pPr marL="3429000" indent="-228600" eaLnBrk="0" fontAlgn="base" hangingPunct="0">
              <a:spcBef>
                <a:spcPct val="0"/>
              </a:spcBef>
              <a:spcAft>
                <a:spcPct val="0"/>
              </a:spcAft>
              <a:defRPr sz="2000" b="1">
                <a:solidFill>
                  <a:schemeClr val="tx1"/>
                </a:solidFill>
                <a:latin typeface="Arial" panose="020B0604020202020204" pitchFamily="34" charset="0"/>
              </a:defRPr>
            </a:lvl8pPr>
            <a:lvl9pPr marL="3886200" indent="-228600" eaLnBrk="0" fontAlgn="base" hangingPunct="0">
              <a:spcBef>
                <a:spcPct val="0"/>
              </a:spcBef>
              <a:spcAft>
                <a:spcPct val="0"/>
              </a:spcAft>
              <a:defRPr sz="2000" b="1">
                <a:solidFill>
                  <a:schemeClr val="tx1"/>
                </a:solidFill>
                <a:latin typeface="Arial" panose="020B0604020202020204" pitchFamily="34" charset="0"/>
              </a:defRPr>
            </a:lvl9pPr>
          </a:lstStyle>
          <a:p>
            <a:r>
              <a:rPr lang="en-US" altLang="zh-TW"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D389</a:t>
            </a:r>
            <a:r>
              <a:rPr lang="zh-TW" altLang="en-US" sz="440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標楷體" panose="03000509000000000000" pitchFamily="65" charset="-120"/>
                <a:ea typeface="標楷體" panose="03000509000000000000" pitchFamily="65" charset="-120"/>
              </a:rPr>
              <a:t>人工智慧理論與應用</a:t>
            </a:r>
          </a:p>
        </p:txBody>
      </p:sp>
      <p:sp>
        <p:nvSpPr>
          <p:cNvPr id="2" name="副標題 1"/>
          <p:cNvSpPr>
            <a:spLocks noGrp="1"/>
          </p:cNvSpPr>
          <p:nvPr>
            <p:ph type="subTitle" sz="quarter" idx="1"/>
          </p:nvPr>
        </p:nvSpPr>
        <p:spPr>
          <a:xfrm>
            <a:off x="5146509" y="5737225"/>
            <a:ext cx="3429000" cy="762000"/>
          </a:xfrm>
        </p:spPr>
        <p:txBody>
          <a:bodyPr/>
          <a:lstStyle/>
          <a:p>
            <a:r>
              <a:rPr lang="en-US" altLang="zh-TW" b="1" dirty="0"/>
              <a:t>  </a:t>
            </a:r>
            <a:endParaRPr lang="zh-TW" altLang="en-US" b="1" dirty="0"/>
          </a:p>
          <a:p>
            <a:endParaRPr lang="zh-TW" altLang="en-US" dirty="0"/>
          </a:p>
        </p:txBody>
      </p:sp>
      <p:sp>
        <p:nvSpPr>
          <p:cNvPr id="4" name="標題 3"/>
          <p:cNvSpPr>
            <a:spLocks noGrp="1"/>
          </p:cNvSpPr>
          <p:nvPr>
            <p:ph type="ctrTitle" sz="quarter"/>
          </p:nvPr>
        </p:nvSpPr>
        <p:spPr>
          <a:xfrm>
            <a:off x="557904" y="4271656"/>
            <a:ext cx="8424936" cy="2227569"/>
          </a:xfrm>
          <a:ln>
            <a:noFill/>
          </a:ln>
        </p:spPr>
        <p:txBody>
          <a:bodyPr/>
          <a:lstStyle/>
          <a:p>
            <a:r>
              <a:rPr lang="en-US" altLang="zh-TW" sz="4000">
                <a:solidFill>
                  <a:srgbClr val="0070C0"/>
                </a:solidFill>
                <a:effectLst>
                  <a:outerShdw blurRad="38100" dist="38100" dir="2700000" algn="tl">
                    <a:srgbClr val="000000">
                      <a:alpha val="43137"/>
                    </a:srgbClr>
                  </a:outerShdw>
                </a:effectLst>
              </a:rPr>
              <a:t>Chapter Deep learning </a:t>
            </a:r>
            <a:br>
              <a:rPr lang="en-US" altLang="zh-TW" sz="4000">
                <a:solidFill>
                  <a:srgbClr val="0070C0"/>
                </a:solidFill>
                <a:effectLst>
                  <a:outerShdw blurRad="38100" dist="38100" dir="2700000" algn="tl">
                    <a:srgbClr val="000000">
                      <a:alpha val="43137"/>
                    </a:srgbClr>
                  </a:outerShdw>
                </a:effectLst>
              </a:rPr>
            </a:br>
            <a:r>
              <a:rPr lang="en-US" altLang="zh-TW" sz="3600">
                <a:solidFill>
                  <a:srgbClr val="00B050"/>
                </a:solidFill>
                <a:effectLst>
                  <a:outerShdw blurRad="38100" dist="38100" dir="2700000" algn="tl">
                    <a:srgbClr val="000000">
                      <a:alpha val="43137"/>
                    </a:srgbClr>
                  </a:outerShdw>
                </a:effectLst>
              </a:rPr>
              <a:t>LLM</a:t>
            </a:r>
            <a:r>
              <a:rPr lang="zh-TW" altLang="en-US" sz="3600">
                <a:solidFill>
                  <a:srgbClr val="00B050"/>
                </a:solidFill>
                <a:effectLst>
                  <a:outerShdw blurRad="38100" dist="38100" dir="2700000" algn="tl">
                    <a:srgbClr val="000000">
                      <a:alpha val="43137"/>
                    </a:srgbClr>
                  </a:outerShdw>
                </a:effectLst>
              </a:rPr>
              <a:t>的實務 </a:t>
            </a:r>
            <a:r>
              <a:rPr lang="en-US" altLang="zh-TW" sz="3600">
                <a:solidFill>
                  <a:srgbClr val="00B050"/>
                </a:solidFill>
                <a:effectLst>
                  <a:outerShdw blurRad="38100" dist="38100" dir="2700000" algn="tl">
                    <a:srgbClr val="000000">
                      <a:alpha val="43137"/>
                    </a:srgbClr>
                  </a:outerShdw>
                </a:effectLst>
              </a:rPr>
              <a:t>(</a:t>
            </a:r>
            <a:r>
              <a:rPr lang="zh-TW" altLang="en-US" sz="3600">
                <a:solidFill>
                  <a:srgbClr val="00B050"/>
                </a:solidFill>
                <a:effectLst>
                  <a:outerShdw blurRad="38100" dist="38100" dir="2700000" algn="tl">
                    <a:srgbClr val="000000">
                      <a:alpha val="43137"/>
                    </a:srgbClr>
                  </a:outerShdw>
                </a:effectLst>
              </a:rPr>
              <a:t>二</a:t>
            </a:r>
            <a:r>
              <a:rPr lang="en-US" altLang="zh-TW" sz="3600">
                <a:solidFill>
                  <a:srgbClr val="00B050"/>
                </a:solidFill>
                <a:effectLst>
                  <a:outerShdw blurRad="38100" dist="38100" dir="2700000" algn="tl">
                    <a:srgbClr val="000000">
                      <a:alpha val="43137"/>
                    </a:srgbClr>
                  </a:outerShdw>
                </a:effectLst>
              </a:rPr>
              <a:t>)  LLM</a:t>
            </a:r>
            <a:r>
              <a:rPr lang="zh-TW" altLang="en-US" sz="3600">
                <a:solidFill>
                  <a:srgbClr val="00B050"/>
                </a:solidFill>
                <a:effectLst>
                  <a:outerShdw blurRad="38100" dist="38100" dir="2700000" algn="tl">
                    <a:srgbClr val="000000">
                      <a:alpha val="43137"/>
                    </a:srgbClr>
                  </a:outerShdw>
                </a:effectLst>
              </a:rPr>
              <a:t>佈署</a:t>
            </a:r>
            <a:r>
              <a:rPr lang="en-US" altLang="zh-TW" sz="3600">
                <a:solidFill>
                  <a:srgbClr val="00B050"/>
                </a:solidFill>
                <a:effectLst>
                  <a:outerShdw blurRad="38100" dist="38100" dir="2700000" algn="tl">
                    <a:srgbClr val="000000">
                      <a:alpha val="43137"/>
                    </a:srgbClr>
                  </a:outerShdw>
                </a:effectLst>
              </a:rPr>
              <a:t>.</a:t>
            </a:r>
            <a:r>
              <a:rPr lang="zh-TW" altLang="en-US" sz="3600">
                <a:solidFill>
                  <a:srgbClr val="00B050"/>
                </a:solidFill>
                <a:effectLst>
                  <a:outerShdw blurRad="38100" dist="38100" dir="2700000" algn="tl">
                    <a:srgbClr val="000000">
                      <a:alpha val="43137"/>
                    </a:srgbClr>
                  </a:outerShdw>
                </a:effectLst>
              </a:rPr>
              <a:t> 使用</a:t>
            </a:r>
            <a:r>
              <a:rPr lang="en-US" altLang="zh-TW" sz="3600">
                <a:solidFill>
                  <a:srgbClr val="00B050"/>
                </a:solidFill>
                <a:effectLst>
                  <a:outerShdw blurRad="38100" dist="38100" dir="2700000" algn="tl">
                    <a:srgbClr val="000000">
                      <a:alpha val="43137"/>
                    </a:srgbClr>
                  </a:outerShdw>
                </a:effectLst>
              </a:rPr>
              <a:t>(</a:t>
            </a:r>
            <a:r>
              <a:rPr lang="zh-TW" altLang="en-US" sz="3600">
                <a:solidFill>
                  <a:srgbClr val="00B050"/>
                </a:solidFill>
                <a:effectLst>
                  <a:outerShdw blurRad="38100" dist="38100" dir="2700000" algn="tl">
                    <a:srgbClr val="000000">
                      <a:alpha val="43137"/>
                    </a:srgbClr>
                  </a:outerShdw>
                </a:effectLst>
              </a:rPr>
              <a:t>推理</a:t>
            </a:r>
            <a:r>
              <a:rPr lang="en-US" altLang="zh-TW" sz="3600">
                <a:solidFill>
                  <a:srgbClr val="00B050"/>
                </a:solidFill>
                <a:effectLst>
                  <a:outerShdw blurRad="38100" dist="38100" dir="2700000" algn="tl">
                    <a:srgbClr val="000000">
                      <a:alpha val="43137"/>
                    </a:srgbClr>
                  </a:outerShdw>
                </a:effectLst>
              </a:rPr>
              <a:t>)</a:t>
            </a:r>
            <a:br>
              <a:rPr lang="en-US" altLang="zh-TW" sz="3600">
                <a:solidFill>
                  <a:srgbClr val="00B050"/>
                </a:solidFill>
                <a:effectLst>
                  <a:outerShdw blurRad="38100" dist="38100" dir="2700000" algn="tl">
                    <a:srgbClr val="000000">
                      <a:alpha val="43137"/>
                    </a:srgbClr>
                  </a:outerShdw>
                </a:effectLst>
              </a:rPr>
            </a:br>
            <a:br>
              <a:rPr lang="en-US" altLang="zh-TW" sz="3600">
                <a:solidFill>
                  <a:srgbClr val="00B050"/>
                </a:solidFill>
                <a:effectLst>
                  <a:outerShdw blurRad="38100" dist="38100" dir="2700000" algn="tl">
                    <a:srgbClr val="000000">
                      <a:alpha val="43137"/>
                    </a:srgbClr>
                  </a:outerShdw>
                </a:effectLst>
              </a:rPr>
            </a:br>
            <a:r>
              <a:rPr lang="en-US" altLang="zh-TW" sz="3600">
                <a:solidFill>
                  <a:srgbClr val="00B050"/>
                </a:solidFill>
                <a:effectLst>
                  <a:outerShdw blurRad="38100" dist="38100" dir="2700000" algn="tl">
                    <a:srgbClr val="000000">
                      <a:alpha val="43137"/>
                    </a:srgbClr>
                  </a:outerShdw>
                </a:effectLst>
              </a:rPr>
              <a:t>              </a:t>
            </a:r>
            <a:r>
              <a:rPr lang="en-US" altLang="zh-TW" sz="1200" b="0">
                <a:solidFill>
                  <a:srgbClr val="00B050"/>
                </a:solidFill>
              </a:rPr>
              <a:t>reference: https://docs.anthropic.com/en/docs/build-with-claude/prompt-engineering/overview</a:t>
            </a:r>
            <a:endParaRPr lang="zh-TW" altLang="en-US" sz="1200" dirty="0">
              <a:solidFill>
                <a:srgbClr val="0070C0"/>
              </a:solidFill>
            </a:endParaRPr>
          </a:p>
        </p:txBody>
      </p:sp>
    </p:spTree>
    <p:extLst>
      <p:ext uri="{BB962C8B-B14F-4D97-AF65-F5344CB8AC3E}">
        <p14:creationId xmlns:p14="http://schemas.microsoft.com/office/powerpoint/2010/main" val="3797118056"/>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6028-EDAF-350C-2459-FA8E93F1CF0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7BC7343-91F3-055A-3A1C-07410AB616C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提供範例</a:t>
            </a:r>
            <a:endParaRPr lang="zh-TW" altLang="en-US" dirty="0"/>
          </a:p>
        </p:txBody>
      </p:sp>
      <p:sp>
        <p:nvSpPr>
          <p:cNvPr id="6" name="文字方塊 5">
            <a:extLst>
              <a:ext uri="{FF2B5EF4-FFF2-40B4-BE49-F238E27FC236}">
                <a16:creationId xmlns:a16="http://schemas.microsoft.com/office/drawing/2014/main" id="{A6188811-20A4-9299-E741-ADE309402234}"/>
              </a:ext>
            </a:extLst>
          </p:cNvPr>
          <p:cNvSpPr txBox="1"/>
          <p:nvPr/>
        </p:nvSpPr>
        <p:spPr>
          <a:xfrm>
            <a:off x="296992" y="4134537"/>
            <a:ext cx="2073442" cy="415498"/>
          </a:xfrm>
          <a:prstGeom prst="rect">
            <a:avLst/>
          </a:prstGeom>
          <a:noFill/>
        </p:spPr>
        <p:txBody>
          <a:bodyPr wrap="square">
            <a:spAutoFit/>
          </a:bodyPr>
          <a:lstStyle/>
          <a:p>
            <a:pP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給一些例子</a:t>
            </a:r>
          </a:p>
        </p:txBody>
      </p:sp>
      <p:sp>
        <p:nvSpPr>
          <p:cNvPr id="7" name="矩形: 圓角 6">
            <a:extLst>
              <a:ext uri="{FF2B5EF4-FFF2-40B4-BE49-F238E27FC236}">
                <a16:creationId xmlns:a16="http://schemas.microsoft.com/office/drawing/2014/main" id="{E8041582-7EC1-EDA0-08EA-D8169787E95D}"/>
              </a:ext>
            </a:extLst>
          </p:cNvPr>
          <p:cNvSpPr/>
          <p:nvPr/>
        </p:nvSpPr>
        <p:spPr>
          <a:xfrm>
            <a:off x="5438257" y="1976783"/>
            <a:ext cx="1861996" cy="1022122"/>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3429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endParaRPr kumimoji="0" lang="zh-TW" altLang="en-US" sz="1800" dirty="0">
              <a:solidFill>
                <a:prstClr val="black"/>
              </a:solidFill>
              <a:latin typeface="Calibri" panose="020F0502020204030204"/>
              <a:ea typeface="新細明體" panose="02020500000000000000" pitchFamily="18" charset="-120"/>
            </a:endParaRPr>
          </a:p>
        </p:txBody>
      </p:sp>
      <p:sp>
        <p:nvSpPr>
          <p:cNvPr id="8" name="文字方塊 7">
            <a:extLst>
              <a:ext uri="{FF2B5EF4-FFF2-40B4-BE49-F238E27FC236}">
                <a16:creationId xmlns:a16="http://schemas.microsoft.com/office/drawing/2014/main" id="{B9480955-FA8A-E101-E031-85585A1AFAAB}"/>
              </a:ext>
            </a:extLst>
          </p:cNvPr>
          <p:cNvSpPr txBox="1"/>
          <p:nvPr/>
        </p:nvSpPr>
        <p:spPr>
          <a:xfrm>
            <a:off x="5438257" y="3100580"/>
            <a:ext cx="1861996"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任務：情感分析</a:t>
            </a:r>
          </a:p>
        </p:txBody>
      </p:sp>
      <p:cxnSp>
        <p:nvCxnSpPr>
          <p:cNvPr id="10" name="直線單箭頭接點 9">
            <a:extLst>
              <a:ext uri="{FF2B5EF4-FFF2-40B4-BE49-F238E27FC236}">
                <a16:creationId xmlns:a16="http://schemas.microsoft.com/office/drawing/2014/main" id="{F61D9771-84C1-099D-E826-7E4730CFC7EE}"/>
              </a:ext>
            </a:extLst>
          </p:cNvPr>
          <p:cNvCxnSpPr/>
          <p:nvPr/>
        </p:nvCxnSpPr>
        <p:spPr>
          <a:xfrm>
            <a:off x="4689045" y="2487843"/>
            <a:ext cx="6463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2C1363CA-21E9-CE3D-FC2F-954867CCEB70}"/>
              </a:ext>
            </a:extLst>
          </p:cNvPr>
          <p:cNvCxnSpPr/>
          <p:nvPr/>
        </p:nvCxnSpPr>
        <p:spPr>
          <a:xfrm>
            <a:off x="7300253" y="2490699"/>
            <a:ext cx="64634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C47E7FB9-26F1-E61B-B032-845236701E95}"/>
              </a:ext>
            </a:extLst>
          </p:cNvPr>
          <p:cNvSpPr txBox="1"/>
          <p:nvPr/>
        </p:nvSpPr>
        <p:spPr>
          <a:xfrm>
            <a:off x="7946594" y="2314718"/>
            <a:ext cx="731520"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srgbClr val="0000FF"/>
                </a:solidFill>
                <a:latin typeface="微軟正黑體" panose="020B0604030504040204" pitchFamily="34" charset="-120"/>
                <a:ea typeface="微軟正黑體" panose="020B0604030504040204" pitchFamily="34" charset="-120"/>
              </a:rPr>
              <a:t>正面</a:t>
            </a:r>
          </a:p>
        </p:txBody>
      </p:sp>
      <p:sp>
        <p:nvSpPr>
          <p:cNvPr id="13" name="文字方塊 12">
            <a:extLst>
              <a:ext uri="{FF2B5EF4-FFF2-40B4-BE49-F238E27FC236}">
                <a16:creationId xmlns:a16="http://schemas.microsoft.com/office/drawing/2014/main" id="{51BC7351-F085-1560-C17F-AB93547FB67E}"/>
              </a:ext>
            </a:extLst>
          </p:cNvPr>
          <p:cNvSpPr txBox="1"/>
          <p:nvPr/>
        </p:nvSpPr>
        <p:spPr>
          <a:xfrm>
            <a:off x="2865564" y="2314718"/>
            <a:ext cx="1861996"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srgbClr val="0000FF"/>
                </a:solidFill>
                <a:latin typeface="微軟正黑體" panose="020B0604030504040204" pitchFamily="34" charset="-120"/>
                <a:ea typeface="微軟正黑體" panose="020B0604030504040204" pitchFamily="34" charset="-120"/>
              </a:rPr>
              <a:t>我感到非常高興</a:t>
            </a:r>
          </a:p>
        </p:txBody>
      </p:sp>
      <p:sp>
        <p:nvSpPr>
          <p:cNvPr id="14" name="文字方塊 13">
            <a:extLst>
              <a:ext uri="{FF2B5EF4-FFF2-40B4-BE49-F238E27FC236}">
                <a16:creationId xmlns:a16="http://schemas.microsoft.com/office/drawing/2014/main" id="{3E540FCA-57B1-48CB-19DC-101DD4F0BF0F}"/>
              </a:ext>
            </a:extLst>
          </p:cNvPr>
          <p:cNvSpPr txBox="1"/>
          <p:nvPr/>
        </p:nvSpPr>
        <p:spPr>
          <a:xfrm>
            <a:off x="1771699" y="3936361"/>
            <a:ext cx="2615285" cy="369332"/>
          </a:xfrm>
          <a:prstGeom prst="rect">
            <a:avLst/>
          </a:prstGeom>
          <a:noFill/>
        </p:spPr>
        <p:txBody>
          <a:bodyPr wrap="square" rtlCol="0">
            <a:spAutoFit/>
          </a:bodyPr>
          <a:lstStyle/>
          <a:p>
            <a:r>
              <a:rPr kumimoji="0" lang="zh-TW" altLang="en-US" sz="1800" dirty="0">
                <a:solidFill>
                  <a:srgbClr val="FF0000"/>
                </a:solidFill>
                <a:latin typeface="微軟正黑體" panose="020B0604030504040204" pitchFamily="34" charset="-120"/>
                <a:ea typeface="微軟正黑體" panose="020B0604030504040204" pitchFamily="34" charset="-120"/>
              </a:rPr>
              <a:t>今天運氣真差</a:t>
            </a:r>
            <a:r>
              <a:rPr kumimoji="0" lang="en-US" altLang="zh-TW" sz="1800" dirty="0">
                <a:solidFill>
                  <a:srgbClr val="FF0000"/>
                </a:solidFill>
                <a:latin typeface="微軟正黑體" panose="020B0604030504040204" pitchFamily="34" charset="-120"/>
                <a:ea typeface="微軟正黑體" panose="020B0604030504040204" pitchFamily="34" charset="-120"/>
              </a:rPr>
              <a:t>, </a:t>
            </a:r>
            <a:r>
              <a:rPr lang="zh-TW" altLang="en-US" sz="1800" dirty="0">
                <a:solidFill>
                  <a:srgbClr val="FF0000"/>
                </a:solidFill>
                <a:latin typeface="微軟正黑體" panose="020B0604030504040204" pitchFamily="34" charset="-120"/>
                <a:ea typeface="微軟正黑體" panose="020B0604030504040204" pitchFamily="34" charset="-120"/>
              </a:rPr>
              <a:t>負面</a:t>
            </a:r>
          </a:p>
        </p:txBody>
      </p:sp>
      <p:sp>
        <p:nvSpPr>
          <p:cNvPr id="16" name="文字方塊 15">
            <a:extLst>
              <a:ext uri="{FF2B5EF4-FFF2-40B4-BE49-F238E27FC236}">
                <a16:creationId xmlns:a16="http://schemas.microsoft.com/office/drawing/2014/main" id="{CA150ED8-5F1D-5E9B-3770-C8BF523F8E96}"/>
              </a:ext>
            </a:extLst>
          </p:cNvPr>
          <p:cNvSpPr txBox="1"/>
          <p:nvPr/>
        </p:nvSpPr>
        <p:spPr>
          <a:xfrm>
            <a:off x="1771699" y="3386554"/>
            <a:ext cx="2704298" cy="646331"/>
          </a:xfrm>
          <a:prstGeom prst="rect">
            <a:avLst/>
          </a:prstGeom>
          <a:noFill/>
        </p:spPr>
        <p:txBody>
          <a:bodyPr wrap="square" rtlCol="0">
            <a:spAutoFit/>
          </a:bodyPr>
          <a:lstStyle/>
          <a:p>
            <a:r>
              <a:rPr kumimoji="0" lang="zh-TW" altLang="en-US" sz="1800" dirty="0">
                <a:solidFill>
                  <a:srgbClr val="0000FF"/>
                </a:solidFill>
                <a:latin typeface="微軟正黑體" panose="020B0604030504040204" pitchFamily="34" charset="-120"/>
                <a:ea typeface="微軟正黑體" panose="020B0604030504040204" pitchFamily="34" charset="-120"/>
              </a:rPr>
              <a:t>今天天氣真好</a:t>
            </a:r>
            <a:r>
              <a:rPr kumimoji="0" lang="en-US" altLang="zh-TW" sz="1800" dirty="0">
                <a:solidFill>
                  <a:srgbClr val="0000FF"/>
                </a:solidFill>
                <a:latin typeface="微軟正黑體" panose="020B0604030504040204" pitchFamily="34" charset="-120"/>
                <a:ea typeface="微軟正黑體" panose="020B0604030504040204" pitchFamily="34" charset="-120"/>
              </a:rPr>
              <a:t>,</a:t>
            </a:r>
            <a:r>
              <a:rPr lang="zh-TW" altLang="en-US" sz="1800" dirty="0">
                <a:solidFill>
                  <a:srgbClr val="0000FF"/>
                </a:solidFill>
                <a:latin typeface="微軟正黑體" panose="020B0604030504040204" pitchFamily="34" charset="-120"/>
                <a:ea typeface="微軟正黑體" panose="020B0604030504040204" pitchFamily="34" charset="-120"/>
              </a:rPr>
              <a:t> 正面</a:t>
            </a:r>
          </a:p>
          <a:p>
            <a:pPr defTabSz="685800" fontAlgn="auto">
              <a:spcBef>
                <a:spcPts val="0"/>
              </a:spcBef>
              <a:spcAft>
                <a:spcPts val="0"/>
              </a:spcAft>
              <a:defRPr/>
            </a:pPr>
            <a:r>
              <a:rPr kumimoji="0" lang="zh-TW" altLang="en-US" sz="1800" dirty="0">
                <a:solidFill>
                  <a:srgbClr val="0000FF"/>
                </a:solidFill>
                <a:latin typeface="微軟正黑體" panose="020B0604030504040204" pitchFamily="34" charset="-120"/>
                <a:ea typeface="微軟正黑體" panose="020B0604030504040204" pitchFamily="34" charset="-120"/>
              </a:rPr>
              <a:t>  </a:t>
            </a:r>
          </a:p>
        </p:txBody>
      </p:sp>
      <p:sp>
        <p:nvSpPr>
          <p:cNvPr id="18" name="文字方塊 17">
            <a:extLst>
              <a:ext uri="{FF2B5EF4-FFF2-40B4-BE49-F238E27FC236}">
                <a16:creationId xmlns:a16="http://schemas.microsoft.com/office/drawing/2014/main" id="{50F2F9E0-B937-B43C-6B28-91AE28612B7D}"/>
              </a:ext>
            </a:extLst>
          </p:cNvPr>
          <p:cNvSpPr txBox="1"/>
          <p:nvPr/>
        </p:nvSpPr>
        <p:spPr>
          <a:xfrm>
            <a:off x="1771699" y="4486169"/>
            <a:ext cx="1861996" cy="646331"/>
          </a:xfrm>
          <a:prstGeom prst="rect">
            <a:avLst/>
          </a:prstGeom>
          <a:noFill/>
        </p:spPr>
        <p:txBody>
          <a:bodyPr wrap="square" rtlCol="0">
            <a:spAutoFit/>
          </a:bodyPr>
          <a:lstStyle/>
          <a:p>
            <a:r>
              <a:rPr kumimoji="0" lang="zh-TW" altLang="en-US" sz="1800" dirty="0">
                <a:solidFill>
                  <a:srgbClr val="0000FF"/>
                </a:solidFill>
                <a:latin typeface="微軟正黑體" panose="020B0604030504040204" pitchFamily="34" charset="-120"/>
                <a:ea typeface="微軟正黑體" panose="020B0604030504040204" pitchFamily="34" charset="-120"/>
              </a:rPr>
              <a:t>這朵花真美</a:t>
            </a:r>
            <a:r>
              <a:rPr kumimoji="0" lang="en-US" altLang="zh-TW" sz="1800" dirty="0">
                <a:solidFill>
                  <a:srgbClr val="0000FF"/>
                </a:solidFill>
                <a:latin typeface="微軟正黑體" panose="020B0604030504040204" pitchFamily="34" charset="-120"/>
                <a:ea typeface="微軟正黑體" panose="020B0604030504040204" pitchFamily="34" charset="-120"/>
              </a:rPr>
              <a:t>, </a:t>
            </a:r>
            <a:r>
              <a:rPr lang="zh-TW" altLang="en-US" sz="1800" dirty="0">
                <a:solidFill>
                  <a:srgbClr val="0000FF"/>
                </a:solidFill>
                <a:latin typeface="微軟正黑體" panose="020B0604030504040204" pitchFamily="34" charset="-120"/>
                <a:ea typeface="微軟正黑體" panose="020B0604030504040204" pitchFamily="34" charset="-120"/>
              </a:rPr>
              <a:t>正面</a:t>
            </a:r>
            <a:r>
              <a:rPr kumimoji="0" lang="en-US" altLang="zh-TW" sz="1800" dirty="0">
                <a:solidFill>
                  <a:srgbClr val="0000FF"/>
                </a:solidFill>
                <a:latin typeface="微軟正黑體" panose="020B0604030504040204" pitchFamily="34" charset="-120"/>
                <a:ea typeface="微軟正黑體" panose="020B0604030504040204" pitchFamily="34" charset="-120"/>
              </a:rPr>
              <a:t> </a:t>
            </a:r>
            <a:endParaRPr kumimoji="0" lang="zh-TW" altLang="en-US" sz="1800" dirty="0">
              <a:solidFill>
                <a:srgbClr val="0000FF"/>
              </a:solidFill>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37B2E641-3B58-3359-51DC-991E4C2B4D3B}"/>
              </a:ext>
            </a:extLst>
          </p:cNvPr>
          <p:cNvSpPr txBox="1"/>
          <p:nvPr/>
        </p:nvSpPr>
        <p:spPr>
          <a:xfrm>
            <a:off x="1771699" y="5035977"/>
            <a:ext cx="2345069" cy="369332"/>
          </a:xfrm>
          <a:prstGeom prst="rect">
            <a:avLst/>
          </a:prstGeom>
          <a:noFill/>
        </p:spPr>
        <p:txBody>
          <a:bodyPr wrap="square" rtlCol="0">
            <a:spAutoFit/>
          </a:bodyPr>
          <a:lstStyle/>
          <a:p>
            <a:r>
              <a:rPr kumimoji="0" lang="zh-TW" altLang="en-US" sz="1800" dirty="0">
                <a:solidFill>
                  <a:srgbClr val="FF0000"/>
                </a:solidFill>
                <a:latin typeface="微軟正黑體" panose="020B0604030504040204" pitchFamily="34" charset="-120"/>
                <a:ea typeface="微軟正黑體" panose="020B0604030504040204" pitchFamily="34" charset="-120"/>
              </a:rPr>
              <a:t>我真的是累了</a:t>
            </a:r>
            <a:r>
              <a:rPr kumimoji="0" lang="en-US" altLang="zh-TW" sz="1800" dirty="0">
                <a:solidFill>
                  <a:srgbClr val="FF0000"/>
                </a:solidFill>
                <a:latin typeface="微軟正黑體" panose="020B0604030504040204" pitchFamily="34" charset="-120"/>
                <a:ea typeface="微軟正黑體" panose="020B0604030504040204" pitchFamily="34" charset="-120"/>
              </a:rPr>
              <a:t>, </a:t>
            </a:r>
            <a:r>
              <a:rPr lang="zh-TW" altLang="en-US" sz="1800" dirty="0">
                <a:solidFill>
                  <a:srgbClr val="FF0000"/>
                </a:solidFill>
                <a:latin typeface="微軟正黑體" panose="020B0604030504040204" pitchFamily="34" charset="-120"/>
                <a:ea typeface="微軟正黑體" panose="020B0604030504040204" pitchFamily="34" charset="-120"/>
              </a:rPr>
              <a:t>負面</a:t>
            </a:r>
          </a:p>
        </p:txBody>
      </p:sp>
      <p:sp>
        <p:nvSpPr>
          <p:cNvPr id="3" name="文字方塊 2">
            <a:extLst>
              <a:ext uri="{FF2B5EF4-FFF2-40B4-BE49-F238E27FC236}">
                <a16:creationId xmlns:a16="http://schemas.microsoft.com/office/drawing/2014/main" id="{767A017A-30F3-0CC5-D305-935C01C881F9}"/>
              </a:ext>
            </a:extLst>
          </p:cNvPr>
          <p:cNvSpPr txBox="1"/>
          <p:nvPr/>
        </p:nvSpPr>
        <p:spPr>
          <a:xfrm>
            <a:off x="4392464" y="5065903"/>
            <a:ext cx="3328929" cy="415498"/>
          </a:xfrm>
          <a:prstGeom prst="rect">
            <a:avLst/>
          </a:prstGeom>
          <a:noFill/>
        </p:spPr>
        <p:txBody>
          <a:bodyPr wrap="square">
            <a:spAutoFit/>
          </a:bodyPr>
          <a:lstStyle/>
          <a:p>
            <a:pPr defTabSz="685800" fontAlgn="auto">
              <a:spcBef>
                <a:spcPts val="0"/>
              </a:spcBef>
              <a:spcAft>
                <a:spcPts val="0"/>
              </a:spcAft>
              <a:defRPr/>
            </a:pPr>
            <a:r>
              <a:rPr kumimoji="0" lang="zh-TW" altLang="en-US" sz="2100" b="1" dirty="0">
                <a:solidFill>
                  <a:prstClr val="black"/>
                </a:solidFill>
                <a:latin typeface="微軟正黑體" panose="020B0604030504040204" pitchFamily="34" charset="-120"/>
                <a:ea typeface="微軟正黑體" panose="020B0604030504040204" pitchFamily="34" charset="-120"/>
              </a:rPr>
              <a:t>真的能從例子學習？</a:t>
            </a:r>
          </a:p>
        </p:txBody>
      </p:sp>
      <p:sp>
        <p:nvSpPr>
          <p:cNvPr id="4" name="文字方塊 3">
            <a:extLst>
              <a:ext uri="{FF2B5EF4-FFF2-40B4-BE49-F238E27FC236}">
                <a16:creationId xmlns:a16="http://schemas.microsoft.com/office/drawing/2014/main" id="{A2F8884A-47D7-CA54-5958-0B55434B1604}"/>
              </a:ext>
            </a:extLst>
          </p:cNvPr>
          <p:cNvSpPr txBox="1"/>
          <p:nvPr/>
        </p:nvSpPr>
        <p:spPr>
          <a:xfrm>
            <a:off x="1322588" y="2321870"/>
            <a:ext cx="1861996" cy="369332"/>
          </a:xfrm>
          <a:prstGeom prst="rect">
            <a:avLst/>
          </a:prstGeom>
          <a:noFill/>
        </p:spPr>
        <p:txBody>
          <a:bodyPr wrap="square" rtlCol="0">
            <a:spAutoFit/>
          </a:bodyPr>
          <a:lstStyle/>
          <a:p>
            <a:pPr defTabSz="685800" fontAlgn="auto">
              <a:spcBef>
                <a:spcPts val="0"/>
              </a:spcBef>
              <a:spcAft>
                <a:spcPts val="0"/>
              </a:spcAft>
              <a:defRPr/>
            </a:pPr>
            <a:r>
              <a:rPr lang="zh-TW" altLang="en-US" sz="1800" dirty="0">
                <a:solidFill>
                  <a:prstClr val="black"/>
                </a:solidFill>
                <a:latin typeface="微軟正黑體" panose="020B0604030504040204" pitchFamily="34" charset="-120"/>
                <a:ea typeface="微軟正黑體" panose="020B0604030504040204" pitchFamily="34" charset="-120"/>
              </a:rPr>
              <a:t>請做</a:t>
            </a:r>
            <a:r>
              <a:rPr kumimoji="0" lang="zh-TW" altLang="en-US" sz="1800" dirty="0">
                <a:solidFill>
                  <a:prstClr val="black"/>
                </a:solidFill>
                <a:latin typeface="微軟正黑體" panose="020B0604030504040204" pitchFamily="34" charset="-120"/>
                <a:ea typeface="微軟正黑體" panose="020B0604030504040204" pitchFamily="34" charset="-120"/>
              </a:rPr>
              <a:t>情感分析</a:t>
            </a:r>
          </a:p>
        </p:txBody>
      </p:sp>
      <p:sp>
        <p:nvSpPr>
          <p:cNvPr id="5" name="右大括弧 4">
            <a:extLst>
              <a:ext uri="{FF2B5EF4-FFF2-40B4-BE49-F238E27FC236}">
                <a16:creationId xmlns:a16="http://schemas.microsoft.com/office/drawing/2014/main" id="{B31FCAF2-1E3E-A2A1-B25C-0050B14C1669}"/>
              </a:ext>
            </a:extLst>
          </p:cNvPr>
          <p:cNvSpPr/>
          <p:nvPr/>
        </p:nvSpPr>
        <p:spPr>
          <a:xfrm rot="16200000">
            <a:off x="2581020" y="1868607"/>
            <a:ext cx="523074" cy="2141715"/>
          </a:xfrm>
          <a:prstGeom prst="rightBrace">
            <a:avLst>
              <a:gd name="adj1" fmla="val 25065"/>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9" name="文字方塊 8">
            <a:extLst>
              <a:ext uri="{FF2B5EF4-FFF2-40B4-BE49-F238E27FC236}">
                <a16:creationId xmlns:a16="http://schemas.microsoft.com/office/drawing/2014/main" id="{958700A9-F99C-B4D4-7F5A-2A0F0CAE842D}"/>
              </a:ext>
            </a:extLst>
          </p:cNvPr>
          <p:cNvSpPr txBox="1"/>
          <p:nvPr/>
        </p:nvSpPr>
        <p:spPr>
          <a:xfrm>
            <a:off x="4386984" y="3543946"/>
            <a:ext cx="2454956" cy="415498"/>
          </a:xfrm>
          <a:prstGeom prst="rect">
            <a:avLst/>
          </a:prstGeom>
          <a:noFill/>
        </p:spPr>
        <p:txBody>
          <a:bodyPr wrap="square">
            <a:spAutoFit/>
          </a:bodyPr>
          <a:lstStyle/>
          <a:p>
            <a:r>
              <a:rPr lang="en-US" altLang="zh-TW" sz="2100" b="1" u="sng" dirty="0"/>
              <a:t>In-context learning </a:t>
            </a:r>
            <a:endParaRPr lang="zh-TW" altLang="en-US" sz="2100" b="1" u="sng" dirty="0"/>
          </a:p>
        </p:txBody>
      </p:sp>
      <p:sp>
        <p:nvSpPr>
          <p:cNvPr id="31" name="文字方塊 30">
            <a:extLst>
              <a:ext uri="{FF2B5EF4-FFF2-40B4-BE49-F238E27FC236}">
                <a16:creationId xmlns:a16="http://schemas.microsoft.com/office/drawing/2014/main" id="{070816F2-AC19-0547-163F-8FB26908B3A5}"/>
              </a:ext>
            </a:extLst>
          </p:cNvPr>
          <p:cNvSpPr txBox="1"/>
          <p:nvPr/>
        </p:nvSpPr>
        <p:spPr>
          <a:xfrm>
            <a:off x="3989613" y="4416919"/>
            <a:ext cx="5230586" cy="415498"/>
          </a:xfrm>
          <a:prstGeom prst="rect">
            <a:avLst/>
          </a:prstGeom>
          <a:noFill/>
        </p:spPr>
        <p:txBody>
          <a:bodyPr wrap="square">
            <a:spAutoFit/>
          </a:bodyPr>
          <a:lstStyle/>
          <a:p>
            <a:pPr algn="ctr"/>
            <a:r>
              <a:rPr lang="zh-TW" altLang="en-US" sz="2100" b="1" dirty="0">
                <a:latin typeface="微軟正黑體" panose="020B0604030504040204" pitchFamily="34" charset="-120"/>
                <a:ea typeface="微軟正黑體" panose="020B0604030504040204" pitchFamily="34" charset="-120"/>
              </a:rPr>
              <a:t>請注意此處沒有任何模型真的被訓練</a:t>
            </a:r>
          </a:p>
        </p:txBody>
      </p:sp>
      <p:sp>
        <p:nvSpPr>
          <p:cNvPr id="32" name="文字方塊 31">
            <a:extLst>
              <a:ext uri="{FF2B5EF4-FFF2-40B4-BE49-F238E27FC236}">
                <a16:creationId xmlns:a16="http://schemas.microsoft.com/office/drawing/2014/main" id="{EC245868-4624-C5F9-CE71-ED8E5D2D904B}"/>
              </a:ext>
            </a:extLst>
          </p:cNvPr>
          <p:cNvSpPr txBox="1"/>
          <p:nvPr/>
        </p:nvSpPr>
        <p:spPr>
          <a:xfrm>
            <a:off x="5431276" y="3859622"/>
            <a:ext cx="2625213" cy="646331"/>
          </a:xfrm>
          <a:prstGeom prst="rect">
            <a:avLst/>
          </a:prstGeom>
          <a:noFill/>
        </p:spPr>
        <p:txBody>
          <a:bodyPr wrap="square">
            <a:spAutoFit/>
          </a:bodyPr>
          <a:lstStyle/>
          <a:p>
            <a:r>
              <a:rPr lang="zh-TW" altLang="en-US" sz="1800" dirty="0"/>
              <a:t>https://arxiv.org/abs/2005.14165</a:t>
            </a:r>
          </a:p>
        </p:txBody>
      </p:sp>
    </p:spTree>
    <p:extLst>
      <p:ext uri="{BB962C8B-B14F-4D97-AF65-F5344CB8AC3E}">
        <p14:creationId xmlns:p14="http://schemas.microsoft.com/office/powerpoint/2010/main" val="6455425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16" grpId="0"/>
      <p:bldP spid="18" grpId="0"/>
      <p:bldP spid="20" grpId="0"/>
      <p:bldP spid="3" grpId="0"/>
      <p:bldP spid="5" grpId="0" animBg="1"/>
      <p:bldP spid="9" grpId="0"/>
      <p:bldP spid="31" grpId="0"/>
      <p:bldP spid="3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2E11A20-46E6-101D-1FBE-44F6FDC47679}"/>
              </a:ext>
            </a:extLst>
          </p:cNvPr>
          <p:cNvSpPr>
            <a:spLocks noGrp="1"/>
          </p:cNvSpPr>
          <p:nvPr>
            <p:ph type="title"/>
          </p:nvPr>
        </p:nvSpPr>
        <p:spPr/>
        <p:txBody>
          <a:bodyPr/>
          <a:lstStyle/>
          <a:p>
            <a:r>
              <a:rPr lang="en-US" altLang="zh-TW"/>
              <a:t>AI hallucinations?</a:t>
            </a:r>
            <a:endParaRPr lang="zh-TW" altLang="en-US"/>
          </a:p>
        </p:txBody>
      </p:sp>
      <p:sp>
        <p:nvSpPr>
          <p:cNvPr id="5" name="文字版面配置區 4">
            <a:extLst>
              <a:ext uri="{FF2B5EF4-FFF2-40B4-BE49-F238E27FC236}">
                <a16:creationId xmlns:a16="http://schemas.microsoft.com/office/drawing/2014/main" id="{977C0061-AA86-214B-4571-600139E8BC93}"/>
              </a:ext>
            </a:extLst>
          </p:cNvPr>
          <p:cNvSpPr>
            <a:spLocks noGrp="1"/>
          </p:cNvSpPr>
          <p:nvPr>
            <p:ph type="body" idx="1"/>
          </p:nvPr>
        </p:nvSpPr>
        <p:spPr/>
        <p:txBody>
          <a:bodyPr/>
          <a:lstStyle/>
          <a:p>
            <a:r>
              <a:rPr lang="zh-TW" altLang="en-US"/>
              <a:t>人工智慧幻覺</a:t>
            </a:r>
          </a:p>
        </p:txBody>
      </p:sp>
    </p:spTree>
    <p:extLst>
      <p:ext uri="{BB962C8B-B14F-4D97-AF65-F5344CB8AC3E}">
        <p14:creationId xmlns:p14="http://schemas.microsoft.com/office/powerpoint/2010/main" val="3188264871"/>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665B54-FF57-2006-F2C5-B19F294D868E}"/>
              </a:ext>
            </a:extLst>
          </p:cNvPr>
          <p:cNvSpPr>
            <a:spLocks noGrp="1"/>
          </p:cNvSpPr>
          <p:nvPr>
            <p:ph type="title"/>
          </p:nvPr>
        </p:nvSpPr>
        <p:spPr/>
        <p:txBody>
          <a:bodyPr/>
          <a:lstStyle/>
          <a:p>
            <a:r>
              <a:rPr lang="en-US" altLang="zh-TW"/>
              <a:t>AI hallucinations?</a:t>
            </a:r>
            <a:r>
              <a:rPr lang="zh-TW" altLang="en-US"/>
              <a:t>人工智慧幻覺</a:t>
            </a:r>
          </a:p>
        </p:txBody>
      </p:sp>
      <p:sp>
        <p:nvSpPr>
          <p:cNvPr id="3" name="內容版面配置區 2">
            <a:extLst>
              <a:ext uri="{FF2B5EF4-FFF2-40B4-BE49-F238E27FC236}">
                <a16:creationId xmlns:a16="http://schemas.microsoft.com/office/drawing/2014/main" id="{168A9A8F-874D-D49C-315D-B1CD4C80EE4D}"/>
              </a:ext>
            </a:extLst>
          </p:cNvPr>
          <p:cNvSpPr>
            <a:spLocks noGrp="1"/>
          </p:cNvSpPr>
          <p:nvPr>
            <p:ph idx="1"/>
          </p:nvPr>
        </p:nvSpPr>
        <p:spPr>
          <a:xfrm>
            <a:off x="181691" y="1011772"/>
            <a:ext cx="8782942" cy="5688632"/>
          </a:xfrm>
        </p:spPr>
        <p:txBody>
          <a:bodyPr/>
          <a:lstStyle/>
          <a:p>
            <a:r>
              <a:rPr lang="zh-TW" altLang="en-US" sz="1600">
                <a:effectLst/>
              </a:rPr>
              <a:t>人工智慧幻覺是一種現象，其中大型語言模型（</a:t>
            </a:r>
            <a:r>
              <a:rPr lang="en-US" altLang="zh-TW" sz="1600">
                <a:effectLst/>
              </a:rPr>
              <a:t>LLM</a:t>
            </a:r>
            <a:r>
              <a:rPr lang="zh-TW" altLang="en-US" sz="1600">
                <a:effectLst/>
              </a:rPr>
              <a:t>）（通常是生成式人工智慧 聊天機器人 或電腦視覺工具）感知人類觀察者不存在或無法察覺的模式或物體，從而產生</a:t>
            </a:r>
            <a:r>
              <a:rPr lang="zh-TW" altLang="en-US" sz="1600">
                <a:solidFill>
                  <a:srgbClr val="C00000"/>
                </a:solidFill>
                <a:effectLst/>
              </a:rPr>
              <a:t>無意義或完全不準確</a:t>
            </a:r>
            <a:r>
              <a:rPr lang="zh-TW" altLang="en-US" sz="1600">
                <a:effectLst/>
              </a:rPr>
              <a:t>的輸出。</a:t>
            </a:r>
            <a:r>
              <a:rPr lang="zh-TW" altLang="en-US" sz="1600" b="0" i="0">
                <a:solidFill>
                  <a:srgbClr val="000000"/>
                </a:solidFill>
                <a:effectLst/>
                <a:latin typeface="Inter"/>
              </a:rPr>
              <a:t> </a:t>
            </a:r>
            <a:r>
              <a:rPr lang="en-US" altLang="zh-TW" sz="1600" b="0" i="0">
                <a:solidFill>
                  <a:srgbClr val="000000"/>
                </a:solidFill>
                <a:effectLst/>
                <a:latin typeface="Inter"/>
              </a:rPr>
              <a:t>K. Nielbo </a:t>
            </a:r>
            <a:r>
              <a:rPr lang="zh-TW" altLang="en-US" sz="1600" b="0" i="0">
                <a:solidFill>
                  <a:srgbClr val="000000"/>
                </a:solidFill>
                <a:effectLst/>
                <a:latin typeface="Inter"/>
              </a:rPr>
              <a:t>教授提出，</a:t>
            </a:r>
            <a:r>
              <a:rPr lang="zh-TW" altLang="en-US" sz="1600" i="0">
                <a:solidFill>
                  <a:srgbClr val="000000"/>
                </a:solidFill>
                <a:effectLst/>
                <a:latin typeface="Inter"/>
              </a:rPr>
              <a:t>「錯誤的類比」、「草率的概括」、「錯誤的反應」或「誤導性的反應」</a:t>
            </a:r>
            <a:r>
              <a:rPr lang="zh-TW" altLang="en-US" sz="1600" b="0">
                <a:solidFill>
                  <a:srgbClr val="000000"/>
                </a:solidFill>
                <a:effectLst/>
                <a:latin typeface="Inter"/>
              </a:rPr>
              <a:t>實際上更為合適。他們認為鑑於人工智慧與醫學和精神病學領域的聯繫這個術語強化了</a:t>
            </a:r>
            <a:r>
              <a:rPr lang="zh-TW" altLang="en-US" sz="1600" i="0">
                <a:solidFill>
                  <a:srgbClr val="000000"/>
                </a:solidFill>
                <a:effectLst/>
                <a:latin typeface="Inter"/>
              </a:rPr>
              <a:t>人們對神經或精神疾病的恥辱感</a:t>
            </a:r>
            <a:r>
              <a:rPr lang="zh-TW" altLang="en-US" sz="1600" b="0" i="0">
                <a:solidFill>
                  <a:srgbClr val="000000"/>
                </a:solidFill>
                <a:effectLst/>
                <a:latin typeface="Inter"/>
              </a:rPr>
              <a:t>。</a:t>
            </a:r>
            <a:endParaRPr lang="en-US" altLang="zh-TW" sz="1600" b="0" i="0">
              <a:solidFill>
                <a:srgbClr val="000000"/>
              </a:solidFill>
              <a:effectLst/>
              <a:latin typeface="Inter"/>
            </a:endParaRPr>
          </a:p>
          <a:p>
            <a:endParaRPr lang="zh-TW" altLang="en-US" sz="1600">
              <a:effectLst/>
            </a:endParaRPr>
          </a:p>
          <a:p>
            <a:r>
              <a:rPr lang="zh-TW" altLang="en-US" sz="1600">
                <a:effectLst/>
              </a:rPr>
              <a:t>一般來說，如果使用者向生成式 </a:t>
            </a:r>
            <a:r>
              <a:rPr lang="en-US" altLang="zh-TW" sz="1600">
                <a:effectLst/>
              </a:rPr>
              <a:t>AI </a:t>
            </a:r>
            <a:r>
              <a:rPr lang="zh-TW" altLang="en-US" sz="1600">
                <a:effectLst/>
              </a:rPr>
              <a:t>工具提出請求，他們希望得到能夠適當解決提示的輸出（即問題的正確答案）。然而，有時人工智慧演算法產生的輸出不是基於訓練數據，被</a:t>
            </a:r>
            <a:r>
              <a:rPr lang="en-US" altLang="zh-TW" sz="1600">
                <a:effectLst/>
              </a:rPr>
              <a:t>transformer</a:t>
            </a:r>
            <a:r>
              <a:rPr lang="zh-TW" altLang="en-US" sz="1600">
                <a:effectLst/>
              </a:rPr>
              <a:t>架構錯誤解碼或不遵循任何可識別的模式。換句話說，它「</a:t>
            </a:r>
            <a:r>
              <a:rPr lang="zh-TW" altLang="en-US" sz="1600">
                <a:solidFill>
                  <a:srgbClr val="C00000"/>
                </a:solidFill>
                <a:effectLst/>
              </a:rPr>
              <a:t>幻化」</a:t>
            </a:r>
            <a:r>
              <a:rPr lang="en-US" altLang="zh-TW" sz="1400" i="0">
                <a:solidFill>
                  <a:srgbClr val="C00000"/>
                </a:solidFill>
                <a:effectLst/>
                <a:latin typeface="IBM Plex Sans" panose="020B0503050203000203" pitchFamily="34" charset="0"/>
              </a:rPr>
              <a:t>hallucinates</a:t>
            </a:r>
            <a:r>
              <a:rPr lang="en-US" altLang="zh-TW" sz="1400" b="0" i="0">
                <a:solidFill>
                  <a:srgbClr val="161616"/>
                </a:solidFill>
                <a:effectLst/>
                <a:latin typeface="IBM Plex Sans" panose="020B0503050203000203" pitchFamily="34" charset="0"/>
              </a:rPr>
              <a:t> </a:t>
            </a:r>
            <a:r>
              <a:rPr lang="zh-TW" altLang="en-US" sz="1600">
                <a:effectLst/>
              </a:rPr>
              <a:t>了反應。</a:t>
            </a:r>
          </a:p>
          <a:p>
            <a:endParaRPr lang="zh-TW" altLang="en-US" sz="1600">
              <a:effectLst/>
            </a:endParaRPr>
          </a:p>
          <a:p>
            <a:r>
              <a:rPr lang="zh-TW" altLang="en-US" sz="1600">
                <a:effectLst/>
              </a:rPr>
              <a:t>這個術語可能看起來有些矛盾，因為幻覺通常與人類或動物的大腦有關，而不是機器。但從隱喻的角度來看，幻覺準確地描述了這些輸出，特別是在圖像和模式識別的情況下（輸出在外觀上可能確實</a:t>
            </a:r>
            <a:r>
              <a:rPr lang="zh-TW" altLang="en-US" sz="1600">
                <a:solidFill>
                  <a:srgbClr val="C00000"/>
                </a:solidFill>
                <a:effectLst/>
              </a:rPr>
              <a:t>超現實</a:t>
            </a:r>
            <a:r>
              <a:rPr lang="zh-TW" altLang="en-US" sz="1600">
                <a:effectLst/>
              </a:rPr>
              <a:t>）。</a:t>
            </a:r>
            <a:r>
              <a:rPr lang="zh-TW" altLang="en-US" sz="1600">
                <a:solidFill>
                  <a:srgbClr val="C00000"/>
                </a:solidFill>
                <a:effectLst/>
              </a:rPr>
              <a:t>人工智慧的幻覺類似於人類有時看到的雲朵中的人物或月球上的臉</a:t>
            </a:r>
            <a:r>
              <a:rPr lang="zh-TW" altLang="en-US" sz="1600">
                <a:effectLst/>
              </a:rPr>
              <a:t>。在人工智慧的情況下，這些誤解是由於各種因素造成的，包括</a:t>
            </a:r>
            <a:r>
              <a:rPr lang="zh-TW" altLang="en-US" sz="1600">
                <a:solidFill>
                  <a:schemeClr val="tx1"/>
                </a:solidFill>
                <a:effectLst/>
              </a:rPr>
              <a:t>過度擬合、訓練資料偏差</a:t>
            </a:r>
            <a:r>
              <a:rPr lang="en-US" altLang="zh-TW" sz="1600">
                <a:solidFill>
                  <a:schemeClr val="tx1"/>
                </a:solidFill>
                <a:effectLst/>
              </a:rPr>
              <a:t>/</a:t>
            </a:r>
            <a:r>
              <a:rPr lang="zh-TW" altLang="en-US" sz="1600">
                <a:solidFill>
                  <a:schemeClr val="tx1"/>
                </a:solidFill>
                <a:effectLst/>
              </a:rPr>
              <a:t>不準確和模型複雜度高。</a:t>
            </a:r>
            <a:endParaRPr lang="en-US" altLang="zh-TW" sz="1600">
              <a:solidFill>
                <a:schemeClr val="tx1"/>
              </a:solidFill>
              <a:effectLst/>
            </a:endParaRPr>
          </a:p>
          <a:p>
            <a:endParaRPr lang="zh-TW" altLang="en-US" sz="1600">
              <a:solidFill>
                <a:schemeClr val="tx1"/>
              </a:solidFill>
              <a:effectLst/>
            </a:endParaRPr>
          </a:p>
          <a:p>
            <a:pPr algn="l" fontAlgn="base"/>
            <a:r>
              <a:rPr lang="zh-TW" altLang="en-US" sz="1400" b="0" i="0">
                <a:solidFill>
                  <a:srgbClr val="161616"/>
                </a:solidFill>
                <a:effectLst/>
                <a:latin typeface="IBM Plex Sans" panose="020B0503050203000203" pitchFamily="34" charset="0"/>
              </a:rPr>
              <a:t>人工智慧幻覺的一些顯著例子包括：</a:t>
            </a:r>
            <a:endParaRPr lang="en-US" altLang="zh-TW" sz="1400" b="0" i="0">
              <a:solidFill>
                <a:srgbClr val="161616"/>
              </a:solidFill>
              <a:effectLst/>
              <a:latin typeface="IBM Plex Sans" panose="020B0503050203000203" pitchFamily="34" charset="0"/>
            </a:endParaRPr>
          </a:p>
          <a:p>
            <a:pPr marL="285750" indent="-285750" algn="l" fontAlgn="base">
              <a:buFont typeface="Wingdings" panose="05000000000000000000" pitchFamily="2" charset="2"/>
              <a:buChar char="u"/>
            </a:pPr>
            <a:r>
              <a:rPr lang="zh-TW" altLang="en-US" sz="1400" b="0" i="0">
                <a:solidFill>
                  <a:srgbClr val="161616"/>
                </a:solidFill>
                <a:effectLst/>
                <a:latin typeface="inherit"/>
              </a:rPr>
              <a:t>谷歌的 </a:t>
            </a:r>
            <a:r>
              <a:rPr lang="en-US" altLang="zh-TW" sz="1400" b="0" i="0">
                <a:solidFill>
                  <a:srgbClr val="161616"/>
                </a:solidFill>
                <a:effectLst/>
                <a:latin typeface="inherit"/>
              </a:rPr>
              <a:t>Bard </a:t>
            </a:r>
            <a:r>
              <a:rPr lang="zh-TW" altLang="en-US" sz="1400" b="0" i="0">
                <a:solidFill>
                  <a:srgbClr val="161616"/>
                </a:solidFill>
                <a:effectLst/>
                <a:latin typeface="inherit"/>
              </a:rPr>
              <a:t>聊天機器人錯誤地聲稱詹姆斯韋伯太空望遠鏡拍攝了世界上第一張太陽系外行星的圖像。</a:t>
            </a:r>
            <a:r>
              <a:rPr lang="en-US" altLang="zh-TW" sz="1400" b="0" i="0">
                <a:solidFill>
                  <a:srgbClr val="161616"/>
                </a:solidFill>
                <a:effectLst/>
                <a:latin typeface="inherit"/>
              </a:rPr>
              <a:t>(</a:t>
            </a:r>
            <a:r>
              <a:rPr lang="zh-TW" altLang="en-US" sz="1400" b="0" i="0">
                <a:solidFill>
                  <a:srgbClr val="161616"/>
                </a:solidFill>
                <a:effectLst/>
                <a:latin typeface="inherit"/>
              </a:rPr>
              <a:t>其實應該是在 </a:t>
            </a:r>
            <a:r>
              <a:rPr lang="en-US" altLang="zh-TW" sz="1400" b="0" i="0">
                <a:solidFill>
                  <a:srgbClr val="161616"/>
                </a:solidFill>
                <a:effectLst/>
                <a:latin typeface="inherit"/>
              </a:rPr>
              <a:t>2004 </a:t>
            </a:r>
            <a:r>
              <a:rPr lang="zh-TW" altLang="en-US" sz="1400" b="0" i="0">
                <a:solidFill>
                  <a:srgbClr val="161616"/>
                </a:solidFill>
                <a:effectLst/>
                <a:latin typeface="inherit"/>
              </a:rPr>
              <a:t>年由歐洲南方天文台的甚大望遠鏡（</a:t>
            </a:r>
            <a:r>
              <a:rPr lang="en-US" altLang="zh-TW" sz="1400" b="0" i="0">
                <a:solidFill>
                  <a:srgbClr val="161616"/>
                </a:solidFill>
                <a:effectLst/>
                <a:latin typeface="inherit"/>
              </a:rPr>
              <a:t>VLT</a:t>
            </a:r>
            <a:r>
              <a:rPr lang="zh-TW" altLang="en-US" sz="1400" b="0" i="0">
                <a:solidFill>
                  <a:srgbClr val="161616"/>
                </a:solidFill>
                <a:effectLst/>
                <a:latin typeface="inherit"/>
              </a:rPr>
              <a:t>）所拍攝</a:t>
            </a:r>
            <a:r>
              <a:rPr lang="en-US" altLang="zh-TW" sz="1400" b="0" i="0">
                <a:solidFill>
                  <a:srgbClr val="161616"/>
                </a:solidFill>
                <a:effectLst/>
                <a:latin typeface="inherit"/>
              </a:rPr>
              <a:t>)</a:t>
            </a:r>
          </a:p>
          <a:p>
            <a:pPr marL="285750" indent="-285750" algn="l" fontAlgn="base">
              <a:buFont typeface="Wingdings" panose="05000000000000000000" pitchFamily="2" charset="2"/>
              <a:buChar char="u"/>
            </a:pPr>
            <a:r>
              <a:rPr lang="en-US" altLang="zh-TW" sz="1400" b="0" i="0" baseline="30000">
                <a:solidFill>
                  <a:srgbClr val="161616"/>
                </a:solidFill>
                <a:effectLst/>
                <a:latin typeface="inherit"/>
              </a:rPr>
              <a:t> </a:t>
            </a:r>
            <a:r>
              <a:rPr lang="zh-TW" altLang="en-US" sz="1400" b="0" i="0">
                <a:solidFill>
                  <a:srgbClr val="161616"/>
                </a:solidFill>
                <a:effectLst/>
                <a:latin typeface="inherit"/>
              </a:rPr>
              <a:t>微軟聊天 </a:t>
            </a:r>
            <a:r>
              <a:rPr lang="en-US" altLang="zh-TW" sz="1400" b="0" i="0">
                <a:solidFill>
                  <a:srgbClr val="161616"/>
                </a:solidFill>
                <a:effectLst/>
                <a:latin typeface="inherit"/>
              </a:rPr>
              <a:t>AI Sydney </a:t>
            </a:r>
            <a:r>
              <a:rPr lang="zh-TW" altLang="en-US" sz="1400" b="0" i="0">
                <a:solidFill>
                  <a:srgbClr val="161616"/>
                </a:solidFill>
                <a:effectLst/>
                <a:latin typeface="inherit"/>
              </a:rPr>
              <a:t>承認愛上用戶並監視 </a:t>
            </a:r>
            <a:r>
              <a:rPr lang="en-US" altLang="zh-TW" sz="1400" b="0" i="0">
                <a:solidFill>
                  <a:srgbClr val="161616"/>
                </a:solidFill>
                <a:effectLst/>
                <a:latin typeface="inherit"/>
              </a:rPr>
              <a:t>Bing </a:t>
            </a:r>
            <a:r>
              <a:rPr lang="zh-TW" altLang="en-US" sz="1400" b="0" i="0">
                <a:solidFill>
                  <a:srgbClr val="161616"/>
                </a:solidFill>
                <a:effectLst/>
                <a:latin typeface="inherit"/>
              </a:rPr>
              <a:t>員工。</a:t>
            </a:r>
            <a:endParaRPr lang="en-US" altLang="zh-TW" sz="1400" b="0" baseline="30000">
              <a:solidFill>
                <a:srgbClr val="161616"/>
              </a:solidFill>
              <a:effectLst/>
              <a:latin typeface="inherit"/>
            </a:endParaRPr>
          </a:p>
          <a:p>
            <a:pPr marL="285750" indent="-285750" algn="l" fontAlgn="base">
              <a:buFont typeface="Wingdings" panose="05000000000000000000" pitchFamily="2" charset="2"/>
              <a:buChar char="u"/>
            </a:pPr>
            <a:r>
              <a:rPr lang="en-US" altLang="zh-TW" sz="1400" b="0" i="0">
                <a:solidFill>
                  <a:srgbClr val="161616"/>
                </a:solidFill>
                <a:effectLst/>
                <a:latin typeface="inherit"/>
              </a:rPr>
              <a:t>Meta </a:t>
            </a:r>
            <a:r>
              <a:rPr lang="zh-TW" altLang="en-US" sz="1400" b="0" i="0">
                <a:solidFill>
                  <a:srgbClr val="161616"/>
                </a:solidFill>
                <a:effectLst/>
                <a:latin typeface="inherit"/>
              </a:rPr>
              <a:t>於 </a:t>
            </a:r>
            <a:r>
              <a:rPr lang="en-US" altLang="zh-TW" sz="1400" b="0" i="0">
                <a:solidFill>
                  <a:srgbClr val="161616"/>
                </a:solidFill>
                <a:effectLst/>
                <a:latin typeface="inherit"/>
              </a:rPr>
              <a:t>2022 </a:t>
            </a:r>
            <a:r>
              <a:rPr lang="zh-TW" altLang="en-US" sz="1400" b="0" i="0">
                <a:solidFill>
                  <a:srgbClr val="161616"/>
                </a:solidFill>
                <a:effectLst/>
                <a:latin typeface="inherit"/>
              </a:rPr>
              <a:t>年撤下了 </a:t>
            </a:r>
            <a:r>
              <a:rPr lang="en-US" altLang="zh-TW" sz="1400" b="0" i="0">
                <a:solidFill>
                  <a:srgbClr val="161616"/>
                </a:solidFill>
                <a:effectLst/>
                <a:latin typeface="inherit"/>
              </a:rPr>
              <a:t>Galactica LLM </a:t>
            </a:r>
            <a:r>
              <a:rPr lang="zh-TW" altLang="en-US" sz="1400" b="0" i="0">
                <a:solidFill>
                  <a:srgbClr val="161616"/>
                </a:solidFill>
                <a:effectLst/>
                <a:latin typeface="inherit"/>
              </a:rPr>
              <a:t>演示版，因為它向用戶提供了不準確的信息，有時這些信息源於偏見。</a:t>
            </a:r>
            <a:endParaRPr lang="en-US" altLang="zh-TW" sz="1400" b="0" i="0">
              <a:solidFill>
                <a:srgbClr val="161616"/>
              </a:solidFill>
              <a:effectLst/>
              <a:latin typeface="inherit"/>
            </a:endParaRPr>
          </a:p>
          <a:p>
            <a:pPr marL="285750" indent="-285750" algn="l" fontAlgn="base">
              <a:buFont typeface="Wingdings" panose="05000000000000000000" pitchFamily="2" charset="2"/>
              <a:buChar char="u"/>
            </a:pPr>
            <a:r>
              <a:rPr lang="zh-TW" altLang="en-US" sz="1400" b="0" i="0">
                <a:solidFill>
                  <a:srgbClr val="000000"/>
                </a:solidFill>
                <a:effectLst/>
                <a:latin typeface="Inter"/>
              </a:rPr>
              <a:t>當被問及虛構城市的天氣預報時自信地回答，或在學術背景下提供虛構的參考資料。</a:t>
            </a:r>
            <a:endParaRPr lang="zh-TW" altLang="en-US" sz="1400" b="0" i="0">
              <a:solidFill>
                <a:srgbClr val="161616"/>
              </a:solidFill>
              <a:effectLst/>
              <a:latin typeface="inherit"/>
            </a:endParaRPr>
          </a:p>
        </p:txBody>
      </p:sp>
      <p:sp>
        <p:nvSpPr>
          <p:cNvPr id="5" name="文字方塊 4">
            <a:extLst>
              <a:ext uri="{FF2B5EF4-FFF2-40B4-BE49-F238E27FC236}">
                <a16:creationId xmlns:a16="http://schemas.microsoft.com/office/drawing/2014/main" id="{F7DDC012-5D1C-E09B-E25A-C7E26FC39780}"/>
              </a:ext>
            </a:extLst>
          </p:cNvPr>
          <p:cNvSpPr txBox="1"/>
          <p:nvPr/>
        </p:nvSpPr>
        <p:spPr>
          <a:xfrm>
            <a:off x="6676454" y="297090"/>
            <a:ext cx="4572000" cy="215444"/>
          </a:xfrm>
          <a:prstGeom prst="rect">
            <a:avLst/>
          </a:prstGeom>
          <a:noFill/>
        </p:spPr>
        <p:txBody>
          <a:bodyPr wrap="square">
            <a:spAutoFit/>
          </a:bodyPr>
          <a:lstStyle/>
          <a:p>
            <a:r>
              <a:rPr lang="en-US" altLang="zh-TW" sz="800"/>
              <a:t>https://www.ibm.com/think/topics/ai-hallucinations</a:t>
            </a:r>
            <a:endParaRPr lang="zh-TW" altLang="en-US" sz="800"/>
          </a:p>
        </p:txBody>
      </p:sp>
    </p:spTree>
    <p:extLst>
      <p:ext uri="{BB962C8B-B14F-4D97-AF65-F5344CB8AC3E}">
        <p14:creationId xmlns:p14="http://schemas.microsoft.com/office/powerpoint/2010/main" val="2875531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D76C49-EF18-97A6-26AE-CC94D7DCB07C}"/>
              </a:ext>
            </a:extLst>
          </p:cNvPr>
          <p:cNvSpPr>
            <a:spLocks noGrp="1"/>
          </p:cNvSpPr>
          <p:nvPr>
            <p:ph type="title"/>
          </p:nvPr>
        </p:nvSpPr>
        <p:spPr/>
        <p:txBody>
          <a:bodyPr/>
          <a:lstStyle/>
          <a:p>
            <a:r>
              <a:rPr lang="en-US" altLang="zh-TW" sz="2000"/>
              <a:t>Anthropic</a:t>
            </a:r>
            <a:r>
              <a:rPr lang="zh-TW" altLang="en-US" sz="2000"/>
              <a:t>公布其</a:t>
            </a:r>
            <a:r>
              <a:rPr lang="en-US" altLang="zh-TW" sz="2000"/>
              <a:t>Claude</a:t>
            </a:r>
            <a:r>
              <a:rPr lang="zh-TW" altLang="en-US" sz="2000"/>
              <a:t>模型背後運作模式 解釋為什麼會產生「幻覺」</a:t>
            </a:r>
            <a:br>
              <a:rPr lang="en-US" altLang="zh-TW" sz="2000"/>
            </a:br>
            <a:r>
              <a:rPr lang="en-US" altLang="zh-TW" sz="2000"/>
              <a:t>https://tech.udn.com/tech/story/123454/8642758</a:t>
            </a:r>
            <a:endParaRPr lang="zh-TW" altLang="en-US" sz="2000"/>
          </a:p>
        </p:txBody>
      </p:sp>
      <p:sp>
        <p:nvSpPr>
          <p:cNvPr id="3" name="內容版面配置區 2">
            <a:extLst>
              <a:ext uri="{FF2B5EF4-FFF2-40B4-BE49-F238E27FC236}">
                <a16:creationId xmlns:a16="http://schemas.microsoft.com/office/drawing/2014/main" id="{4C88BE83-1087-8534-D2E6-3FC264E2436A}"/>
              </a:ext>
            </a:extLst>
          </p:cNvPr>
          <p:cNvSpPr>
            <a:spLocks noGrp="1"/>
          </p:cNvSpPr>
          <p:nvPr>
            <p:ph idx="1"/>
          </p:nvPr>
        </p:nvSpPr>
        <p:spPr/>
        <p:txBody>
          <a:bodyPr/>
          <a:lstStyle/>
          <a:p>
            <a:r>
              <a:rPr lang="zh-TW" altLang="en-US" sz="1400"/>
              <a:t>透過兩篇研究論文，</a:t>
            </a:r>
            <a:r>
              <a:rPr lang="en-US" altLang="zh-TW" sz="1400"/>
              <a:t>Anthropic</a:t>
            </a:r>
            <a:r>
              <a:rPr lang="zh-TW" altLang="en-US" sz="1400"/>
              <a:t>說明藉由名為「電路追蹤」 </a:t>
            </a:r>
            <a:r>
              <a:rPr lang="en-US" altLang="zh-TW" sz="1400"/>
              <a:t>(circuit tracing)</a:t>
            </a:r>
            <a:r>
              <a:rPr lang="zh-TW" altLang="en-US" sz="1400"/>
              <a:t>與「歸因圖」 </a:t>
            </a:r>
            <a:r>
              <a:rPr lang="en-US" altLang="zh-TW" sz="1400"/>
              <a:t>(attribution graphs)</a:t>
            </a:r>
            <a:r>
              <a:rPr lang="zh-TW" altLang="en-US" sz="1400"/>
              <a:t>的技術，藉此分析人工智慧模型背後運作方式，強調</a:t>
            </a:r>
            <a:r>
              <a:rPr lang="en-US" altLang="zh-TW" sz="1400"/>
              <a:t>Claude</a:t>
            </a:r>
            <a:r>
              <a:rPr lang="zh-TW" altLang="en-US" sz="1400"/>
              <a:t>並非只是模仿人類語言邏輯，</a:t>
            </a:r>
            <a:r>
              <a:rPr lang="zh-TW" altLang="en-US" sz="1400">
                <a:solidFill>
                  <a:srgbClr val="7030A0"/>
                </a:solidFill>
              </a:rPr>
              <a:t>而是實際進行「思考」</a:t>
            </a:r>
            <a:endParaRPr lang="en-US" altLang="zh-TW" sz="1400">
              <a:solidFill>
                <a:srgbClr val="7030A0"/>
              </a:solidFill>
            </a:endParaRPr>
          </a:p>
          <a:p>
            <a:r>
              <a:rPr lang="zh-TW" altLang="en-US" sz="1400">
                <a:latin typeface="+mn-ea"/>
                <a:ea typeface="+mn-ea"/>
              </a:rPr>
              <a:t>而</a:t>
            </a:r>
            <a:r>
              <a:rPr lang="en-US" altLang="zh-TW" sz="1400">
                <a:latin typeface="+mn-ea"/>
                <a:ea typeface="+mn-ea"/>
              </a:rPr>
              <a:t>Anthropic</a:t>
            </a:r>
            <a:r>
              <a:rPr lang="zh-TW" altLang="en-US" sz="1400">
                <a:latin typeface="+mn-ea"/>
                <a:ea typeface="+mn-ea"/>
              </a:rPr>
              <a:t>也說明人工智慧模型常見的「幻覺」現象，例如</a:t>
            </a:r>
            <a:r>
              <a:rPr lang="zh-TW" altLang="en-US" sz="1400">
                <a:solidFill>
                  <a:srgbClr val="C00000"/>
                </a:solidFill>
                <a:latin typeface="+mn-ea"/>
                <a:ea typeface="+mn-ea"/>
              </a:rPr>
              <a:t>當模型識別提問內容有其知曉詞彙時，就會觸發生成解答，否則會拒絕回答</a:t>
            </a:r>
            <a:r>
              <a:rPr lang="zh-TW" altLang="en-US" sz="1400">
                <a:latin typeface="+mn-ea"/>
                <a:ea typeface="+mn-ea"/>
              </a:rPr>
              <a:t>。但問題在於</a:t>
            </a:r>
            <a:r>
              <a:rPr lang="zh-TW" altLang="en-US" sz="1400">
                <a:solidFill>
                  <a:srgbClr val="C00000"/>
                </a:solidFill>
                <a:latin typeface="+mn-ea"/>
                <a:ea typeface="+mn-ea"/>
              </a:rPr>
              <a:t>若模型識別其知曉詞彙，實際上卻不知道解答時，則會在生成解答過程中產生錯誤內容。</a:t>
            </a:r>
          </a:p>
          <a:p>
            <a:r>
              <a:rPr lang="zh-TW" altLang="en-US" sz="1400">
                <a:latin typeface="+mn-ea"/>
                <a:ea typeface="+mn-ea"/>
              </a:rPr>
              <a:t>因此，</a:t>
            </a:r>
            <a:r>
              <a:rPr lang="en-US" altLang="zh-TW" sz="1400">
                <a:latin typeface="+mn-ea"/>
                <a:ea typeface="+mn-ea"/>
              </a:rPr>
              <a:t>Anthropic</a:t>
            </a:r>
            <a:r>
              <a:rPr lang="zh-TW" altLang="en-US" sz="1400">
                <a:latin typeface="+mn-ea"/>
                <a:ea typeface="+mn-ea"/>
              </a:rPr>
              <a:t>認為人工智慧模型之所以會</a:t>
            </a:r>
            <a:r>
              <a:rPr lang="zh-TW" altLang="en-US" sz="1400">
                <a:solidFill>
                  <a:srgbClr val="C00000"/>
                </a:solidFill>
                <a:latin typeface="+mn-ea"/>
                <a:ea typeface="+mn-ea"/>
              </a:rPr>
              <a:t>一本正經的回答錯誤內容</a:t>
            </a:r>
            <a:r>
              <a:rPr lang="zh-TW" altLang="en-US" sz="1400">
                <a:latin typeface="+mn-ea"/>
                <a:ea typeface="+mn-ea"/>
              </a:rPr>
              <a:t>，是基於上述原因所致。而若能掌握什麼因素導致人工智慧模型出錯，或許就避免更大影響問題發生。</a:t>
            </a:r>
          </a:p>
          <a:p>
            <a:endParaRPr lang="zh-TW" altLang="en-US" sz="1400"/>
          </a:p>
        </p:txBody>
      </p:sp>
      <p:pic>
        <p:nvPicPr>
          <p:cNvPr id="4" name="圖片 3">
            <a:extLst>
              <a:ext uri="{FF2B5EF4-FFF2-40B4-BE49-F238E27FC236}">
                <a16:creationId xmlns:a16="http://schemas.microsoft.com/office/drawing/2014/main" id="{22A25A65-6F50-7572-5748-216E6FCF29C0}"/>
              </a:ext>
            </a:extLst>
          </p:cNvPr>
          <p:cNvPicPr>
            <a:picLocks noChangeAspect="1"/>
          </p:cNvPicPr>
          <p:nvPr/>
        </p:nvPicPr>
        <p:blipFill>
          <a:blip r:embed="rId2"/>
          <a:stretch>
            <a:fillRect/>
          </a:stretch>
        </p:blipFill>
        <p:spPr>
          <a:xfrm>
            <a:off x="107504" y="2636912"/>
            <a:ext cx="6264696" cy="4176464"/>
          </a:xfrm>
          <a:prstGeom prst="rect">
            <a:avLst/>
          </a:prstGeom>
        </p:spPr>
      </p:pic>
      <p:sp>
        <p:nvSpPr>
          <p:cNvPr id="6" name="文字方塊 5">
            <a:extLst>
              <a:ext uri="{FF2B5EF4-FFF2-40B4-BE49-F238E27FC236}">
                <a16:creationId xmlns:a16="http://schemas.microsoft.com/office/drawing/2014/main" id="{9C593D1F-6E2B-3641-D250-2BC847FA358C}"/>
              </a:ext>
            </a:extLst>
          </p:cNvPr>
          <p:cNvSpPr txBox="1"/>
          <p:nvPr/>
        </p:nvSpPr>
        <p:spPr>
          <a:xfrm>
            <a:off x="6732240" y="3277085"/>
            <a:ext cx="2160240" cy="3016210"/>
          </a:xfrm>
          <a:prstGeom prst="rect">
            <a:avLst/>
          </a:prstGeom>
          <a:noFill/>
        </p:spPr>
        <p:txBody>
          <a:bodyPr wrap="square">
            <a:spAutoFit/>
          </a:bodyPr>
          <a:lstStyle/>
          <a:p>
            <a:r>
              <a:rPr lang="zh-TW" altLang="en-US" sz="1000">
                <a:latin typeface="+mn-ea"/>
                <a:ea typeface="+mn-ea"/>
              </a:rPr>
              <a:t>例如要求</a:t>
            </a:r>
            <a:r>
              <a:rPr lang="en-US" altLang="zh-TW" sz="1000">
                <a:latin typeface="+mn-ea"/>
                <a:ea typeface="+mn-ea"/>
              </a:rPr>
              <a:t>Claude</a:t>
            </a:r>
            <a:r>
              <a:rPr lang="zh-TW" altLang="en-US" sz="1000">
                <a:latin typeface="+mn-ea"/>
                <a:ea typeface="+mn-ea"/>
              </a:rPr>
              <a:t>進行創作詩詞時，</a:t>
            </a:r>
            <a:r>
              <a:rPr lang="en-US" altLang="zh-TW" sz="1000">
                <a:latin typeface="+mn-ea"/>
                <a:ea typeface="+mn-ea"/>
              </a:rPr>
              <a:t>Claude</a:t>
            </a:r>
            <a:r>
              <a:rPr lang="zh-TW" altLang="en-US" sz="1000">
                <a:latin typeface="+mn-ea"/>
                <a:ea typeface="+mn-ea"/>
              </a:rPr>
              <a:t>會先規劃押韻方式，回答地理相關問題時也會先找出州，再回覆其首府所在位置，意味在回答相關提問內容時，</a:t>
            </a:r>
            <a:r>
              <a:rPr lang="en-US" altLang="zh-TW" sz="1000">
                <a:latin typeface="+mn-ea"/>
                <a:ea typeface="+mn-ea"/>
              </a:rPr>
              <a:t>Claude</a:t>
            </a:r>
            <a:r>
              <a:rPr lang="zh-TW" altLang="en-US" sz="1000">
                <a:latin typeface="+mn-ea"/>
                <a:ea typeface="+mn-ea"/>
              </a:rPr>
              <a:t>會先規劃完整解答架構，再以邏輯推論方式得出答案，並非刻板地像過往搜尋引擎方式逐一比對資料。</a:t>
            </a:r>
          </a:p>
          <a:p>
            <a:endParaRPr lang="zh-TW" altLang="en-US" sz="1000">
              <a:latin typeface="+mn-ea"/>
              <a:ea typeface="+mn-ea"/>
            </a:endParaRPr>
          </a:p>
          <a:p>
            <a:r>
              <a:rPr lang="zh-TW" altLang="en-US" sz="1000">
                <a:latin typeface="+mn-ea"/>
                <a:ea typeface="+mn-ea"/>
              </a:rPr>
              <a:t>另外，研究中也解釋</a:t>
            </a:r>
            <a:r>
              <a:rPr lang="en-US" altLang="zh-TW" sz="1000">
                <a:latin typeface="+mn-ea"/>
                <a:ea typeface="+mn-ea"/>
              </a:rPr>
              <a:t>Claude</a:t>
            </a:r>
            <a:r>
              <a:rPr lang="zh-TW" altLang="en-US" sz="1000">
                <a:latin typeface="+mn-ea"/>
                <a:ea typeface="+mn-ea"/>
              </a:rPr>
              <a:t>處理多語言提問內容方式，其中是將語言轉換成共通的抽象「語言」，例如用不同語言提問與「小」有關字詞，</a:t>
            </a:r>
            <a:r>
              <a:rPr lang="en-US" altLang="zh-TW" sz="1000">
                <a:latin typeface="+mn-ea"/>
                <a:ea typeface="+mn-ea"/>
              </a:rPr>
              <a:t>Claude</a:t>
            </a:r>
            <a:r>
              <a:rPr lang="zh-TW" altLang="en-US" sz="1000">
                <a:latin typeface="+mn-ea"/>
                <a:ea typeface="+mn-ea"/>
              </a:rPr>
              <a:t>會先將其轉換為抽象「語言」，並且再從不同語言中找出與「小」有關字詞，因此能正確處理不同語言提問內容，同時也能更快處理跨語言的問題。</a:t>
            </a:r>
          </a:p>
          <a:p>
            <a:endParaRPr lang="zh-TW" altLang="en-US" sz="1000">
              <a:latin typeface="+mn-ea"/>
              <a:ea typeface="+mn-ea"/>
            </a:endParaRPr>
          </a:p>
        </p:txBody>
      </p:sp>
    </p:spTree>
    <p:extLst>
      <p:ext uri="{BB962C8B-B14F-4D97-AF65-F5344CB8AC3E}">
        <p14:creationId xmlns:p14="http://schemas.microsoft.com/office/powerpoint/2010/main" val="111765542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B52E7D-8C21-7D3B-1558-E34188AD1B0E}"/>
              </a:ext>
            </a:extLst>
          </p:cNvPr>
          <p:cNvSpPr>
            <a:spLocks noGrp="1"/>
          </p:cNvSpPr>
          <p:nvPr>
            <p:ph type="title"/>
          </p:nvPr>
        </p:nvSpPr>
        <p:spPr/>
        <p:txBody>
          <a:bodyPr/>
          <a:lstStyle/>
          <a:p>
            <a:r>
              <a:rPr lang="en-US" altLang="zh-TW"/>
              <a:t>LLM</a:t>
            </a:r>
            <a:r>
              <a:rPr lang="zh-TW" altLang="en-US"/>
              <a:t>幻覺之影響</a:t>
            </a:r>
          </a:p>
        </p:txBody>
      </p:sp>
      <p:sp>
        <p:nvSpPr>
          <p:cNvPr id="3" name="內容版面配置區 2">
            <a:extLst>
              <a:ext uri="{FF2B5EF4-FFF2-40B4-BE49-F238E27FC236}">
                <a16:creationId xmlns:a16="http://schemas.microsoft.com/office/drawing/2014/main" id="{8CF35BB4-126C-0BED-7296-C9892618E2E5}"/>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850C244A-C156-F0A4-64B7-042AD8CB24FA}"/>
              </a:ext>
            </a:extLst>
          </p:cNvPr>
          <p:cNvPicPr>
            <a:picLocks noChangeAspect="1"/>
          </p:cNvPicPr>
          <p:nvPr/>
        </p:nvPicPr>
        <p:blipFill>
          <a:blip r:embed="rId2"/>
          <a:stretch>
            <a:fillRect/>
          </a:stretch>
        </p:blipFill>
        <p:spPr>
          <a:xfrm>
            <a:off x="0" y="944116"/>
            <a:ext cx="9144000" cy="5728996"/>
          </a:xfrm>
          <a:prstGeom prst="rect">
            <a:avLst/>
          </a:prstGeom>
        </p:spPr>
      </p:pic>
      <p:sp>
        <p:nvSpPr>
          <p:cNvPr id="8" name="文字方塊 7">
            <a:extLst>
              <a:ext uri="{FF2B5EF4-FFF2-40B4-BE49-F238E27FC236}">
                <a16:creationId xmlns:a16="http://schemas.microsoft.com/office/drawing/2014/main" id="{3E765A99-01D2-FEC9-4E6A-393F2F101C11}"/>
              </a:ext>
            </a:extLst>
          </p:cNvPr>
          <p:cNvSpPr txBox="1"/>
          <p:nvPr/>
        </p:nvSpPr>
        <p:spPr>
          <a:xfrm>
            <a:off x="1619672" y="5779223"/>
            <a:ext cx="6552728" cy="954107"/>
          </a:xfrm>
          <a:prstGeom prst="rect">
            <a:avLst/>
          </a:prstGeom>
          <a:noFill/>
        </p:spPr>
        <p:txBody>
          <a:bodyPr wrap="square">
            <a:spAutoFit/>
          </a:bodyPr>
          <a:lstStyle/>
          <a:p>
            <a:r>
              <a:rPr lang="en-US" altLang="zh-TW" sz="1400" b="1">
                <a:latin typeface="+mn-ea"/>
                <a:ea typeface="+mn-ea"/>
              </a:rPr>
              <a:t>Misinformation </a:t>
            </a:r>
            <a:r>
              <a:rPr lang="zh-TW" altLang="en-US" sz="1400" b="1" i="0">
                <a:effectLst/>
                <a:latin typeface="+mn-ea"/>
                <a:ea typeface="+mn-ea"/>
              </a:rPr>
              <a:t>錯誤資訊 </a:t>
            </a:r>
            <a:r>
              <a:rPr lang="en-US" altLang="zh-TW" sz="1400" b="1">
                <a:latin typeface="+mn-ea"/>
                <a:ea typeface="+mn-ea"/>
              </a:rPr>
              <a:t>vs. Disinformation </a:t>
            </a:r>
            <a:r>
              <a:rPr lang="zh-TW" altLang="en-US" sz="1400" b="1" i="0">
                <a:effectLst/>
                <a:latin typeface="+mn-ea"/>
                <a:ea typeface="+mn-ea"/>
              </a:rPr>
              <a:t>造假資訊</a:t>
            </a:r>
            <a:endParaRPr lang="en-US" altLang="zh-TW" sz="1400" b="1">
              <a:latin typeface="+mn-ea"/>
              <a:ea typeface="+mn-ea"/>
            </a:endParaRPr>
          </a:p>
          <a:p>
            <a:r>
              <a:rPr lang="en-US" altLang="zh-TW" sz="1400">
                <a:latin typeface="+mn-ea"/>
                <a:ea typeface="+mn-ea"/>
              </a:rPr>
              <a:t>Misinformation </a:t>
            </a:r>
            <a:r>
              <a:rPr lang="zh-TW" altLang="en-US" sz="1400">
                <a:latin typeface="+mn-ea"/>
                <a:ea typeface="+mn-ea"/>
              </a:rPr>
              <a:t>：有意或無意散播錯誤的資訊； </a:t>
            </a:r>
            <a:endParaRPr lang="en-US" altLang="zh-TW" sz="1400">
              <a:latin typeface="+mn-ea"/>
              <a:ea typeface="+mn-ea"/>
            </a:endParaRPr>
          </a:p>
          <a:p>
            <a:r>
              <a:rPr lang="en-US" altLang="zh-TW" sz="1400">
                <a:latin typeface="+mn-ea"/>
                <a:ea typeface="+mn-ea"/>
              </a:rPr>
              <a:t>Disinformation </a:t>
            </a:r>
            <a:r>
              <a:rPr lang="zh-TW" altLang="en-US" sz="1400">
                <a:latin typeface="+mn-ea"/>
                <a:ea typeface="+mn-ea"/>
              </a:rPr>
              <a:t>：刻意散播有偏見、經過操弄的論述、扭曲的事實，或是政府置入性的宣傳</a:t>
            </a:r>
          </a:p>
        </p:txBody>
      </p:sp>
    </p:spTree>
    <p:extLst>
      <p:ext uri="{BB962C8B-B14F-4D97-AF65-F5344CB8AC3E}">
        <p14:creationId xmlns:p14="http://schemas.microsoft.com/office/powerpoint/2010/main" val="2375765268"/>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21FD8A-57D0-295F-27CD-05CDCCFE3D1E}"/>
              </a:ext>
            </a:extLst>
          </p:cNvPr>
          <p:cNvSpPr>
            <a:spLocks noGrp="1"/>
          </p:cNvSpPr>
          <p:nvPr>
            <p:ph type="title"/>
          </p:nvPr>
        </p:nvSpPr>
        <p:spPr/>
        <p:txBody>
          <a:bodyPr/>
          <a:lstStyle/>
          <a:p>
            <a:r>
              <a:rPr lang="zh-TW" altLang="en-US" sz="2400"/>
              <a:t>用</a:t>
            </a:r>
            <a:r>
              <a:rPr lang="en-US" altLang="zh-TW" sz="2400"/>
              <a:t>ChatGPT</a:t>
            </a:r>
            <a:r>
              <a:rPr lang="zh-TW" altLang="en-US" sz="2400"/>
              <a:t>找法院判決？從</a:t>
            </a:r>
            <a:r>
              <a:rPr lang="en-US" altLang="zh-TW" sz="2400"/>
              <a:t>Roberto Mata v. Avianca, Inc.</a:t>
            </a:r>
            <a:r>
              <a:rPr lang="zh-TW" altLang="en-US" sz="2400"/>
              <a:t>案淺析生成式</a:t>
            </a:r>
            <a:r>
              <a:rPr lang="en-US" altLang="zh-TW" sz="2400"/>
              <a:t>AI</a:t>
            </a:r>
            <a:r>
              <a:rPr lang="zh-TW" altLang="en-US" sz="2400"/>
              <a:t>之侷限</a:t>
            </a:r>
          </a:p>
        </p:txBody>
      </p:sp>
      <p:sp>
        <p:nvSpPr>
          <p:cNvPr id="3" name="內容版面配置區 2">
            <a:extLst>
              <a:ext uri="{FF2B5EF4-FFF2-40B4-BE49-F238E27FC236}">
                <a16:creationId xmlns:a16="http://schemas.microsoft.com/office/drawing/2014/main" id="{C1A93FA2-F955-5CFC-BF03-15901BF68DEA}"/>
              </a:ext>
            </a:extLst>
          </p:cNvPr>
          <p:cNvSpPr>
            <a:spLocks noGrp="1"/>
          </p:cNvSpPr>
          <p:nvPr>
            <p:ph idx="1"/>
          </p:nvPr>
        </p:nvSpPr>
        <p:spPr/>
        <p:txBody>
          <a:bodyPr/>
          <a:lstStyle/>
          <a:p>
            <a:r>
              <a:rPr lang="en-US" altLang="zh-TW"/>
              <a:t>Roberto Mata v. Avianca, Inc.</a:t>
            </a:r>
            <a:r>
              <a:rPr lang="zh-TW" altLang="en-US"/>
              <a:t>案</a:t>
            </a:r>
            <a:r>
              <a:rPr lang="en-US" altLang="zh-TW"/>
              <a:t>[1]</a:t>
            </a:r>
            <a:r>
              <a:rPr lang="zh-TW" altLang="en-US"/>
              <a:t>中，原告</a:t>
            </a:r>
            <a:r>
              <a:rPr lang="en-US" altLang="zh-TW"/>
              <a:t>Roberto Mata</a:t>
            </a:r>
            <a:r>
              <a:rPr lang="zh-TW" altLang="en-US"/>
              <a:t>於</a:t>
            </a:r>
            <a:r>
              <a:rPr lang="en-US" altLang="zh-TW"/>
              <a:t>2019</a:t>
            </a:r>
            <a:r>
              <a:rPr lang="zh-TW" altLang="en-US"/>
              <a:t>年</a:t>
            </a:r>
            <a:r>
              <a:rPr lang="en-US" altLang="zh-TW"/>
              <a:t>8</a:t>
            </a:r>
            <a:r>
              <a:rPr lang="zh-TW" altLang="en-US"/>
              <a:t>月搭乘哥倫比亞航空從薩爾瓦多飛往紐約，飛行過程中膝蓋遭空服員的推車撞傷，並於</a:t>
            </a:r>
            <a:r>
              <a:rPr lang="en-US" altLang="zh-TW"/>
              <a:t>2022</a:t>
            </a:r>
            <a:r>
              <a:rPr lang="zh-TW" altLang="en-US"/>
              <a:t>年</a:t>
            </a:r>
            <a:r>
              <a:rPr lang="en-US" altLang="zh-TW"/>
              <a:t>2</a:t>
            </a:r>
            <a:r>
              <a:rPr lang="zh-TW" altLang="en-US"/>
              <a:t>月向法院提起訴訟，要求哥倫比亞航空為空服員的疏失作出賠償；哥倫比亞航空則主張已超過</a:t>
            </a:r>
            <a:r>
              <a:rPr lang="en-US" altLang="zh-TW"/>
              <a:t>《</a:t>
            </a:r>
            <a:r>
              <a:rPr lang="zh-TW" altLang="en-US"/>
              <a:t>蒙特婁公約</a:t>
            </a:r>
            <a:r>
              <a:rPr lang="en-US" altLang="zh-TW"/>
              <a:t>》</a:t>
            </a:r>
            <a:r>
              <a:rPr lang="zh-TW" altLang="en-US"/>
              <a:t>（</a:t>
            </a:r>
            <a:r>
              <a:rPr lang="en-US" altLang="zh-TW"/>
              <a:t>Montreal Convention</a:t>
            </a:r>
            <a:r>
              <a:rPr lang="zh-TW" altLang="en-US"/>
              <a:t>）第</a:t>
            </a:r>
            <a:r>
              <a:rPr lang="en-US" altLang="zh-TW"/>
              <a:t>35</a:t>
            </a:r>
            <a:r>
              <a:rPr lang="zh-TW" altLang="en-US"/>
              <a:t>條所訂之航空器抵達日起兩年內向法院提出損害賠償之請求時效。</a:t>
            </a:r>
          </a:p>
          <a:p>
            <a:endParaRPr lang="zh-TW" altLang="en-US"/>
          </a:p>
          <a:p>
            <a:r>
              <a:rPr lang="zh-TW" altLang="en-US"/>
              <a:t>然而，法院審理過程中發現原告訴狀內引用之六個判決無法從判決系統中查詢，進而質疑判決之真實性。</a:t>
            </a:r>
            <a:endParaRPr lang="en-US" altLang="zh-TW"/>
          </a:p>
          <a:p>
            <a:endParaRPr lang="en-US" altLang="zh-TW"/>
          </a:p>
          <a:p>
            <a:r>
              <a:rPr lang="zh-TW" altLang="en-US"/>
              <a:t>原告律師</a:t>
            </a:r>
            <a:r>
              <a:rPr lang="en-US" altLang="zh-TW"/>
              <a:t>Steven A. Schwartz</a:t>
            </a:r>
            <a:r>
              <a:rPr lang="zh-TW" altLang="en-US"/>
              <a:t>因而坦承訴狀中引用的六個判決是</a:t>
            </a:r>
            <a:r>
              <a:rPr lang="en-US" altLang="zh-TW"/>
              <a:t>ChatGPT</a:t>
            </a:r>
            <a:r>
              <a:rPr lang="zh-TW" altLang="en-US"/>
              <a:t>所提供，並宣稱針對</a:t>
            </a:r>
            <a:r>
              <a:rPr lang="en-US" altLang="zh-TW"/>
              <a:t>ChatGPT</a:t>
            </a:r>
            <a:r>
              <a:rPr lang="zh-TW" altLang="en-US"/>
              <a:t>所提供的判決，曾多次向</a:t>
            </a:r>
            <a:r>
              <a:rPr lang="en-US" altLang="zh-TW"/>
              <a:t>ChatGPT</a:t>
            </a:r>
            <a:r>
              <a:rPr lang="zh-TW" altLang="en-US"/>
              <a:t>確認該判決之正確性</a:t>
            </a:r>
            <a:r>
              <a:rPr lang="en-US" altLang="zh-TW"/>
              <a:t>[2]</a:t>
            </a:r>
            <a:r>
              <a:rPr lang="zh-TW" altLang="en-US"/>
              <a:t>。</a:t>
            </a:r>
          </a:p>
        </p:txBody>
      </p:sp>
      <p:sp>
        <p:nvSpPr>
          <p:cNvPr id="5" name="文字方塊 4">
            <a:extLst>
              <a:ext uri="{FF2B5EF4-FFF2-40B4-BE49-F238E27FC236}">
                <a16:creationId xmlns:a16="http://schemas.microsoft.com/office/drawing/2014/main" id="{C30A4D6D-B789-0B3E-C38D-182DD8C49400}"/>
              </a:ext>
            </a:extLst>
          </p:cNvPr>
          <p:cNvSpPr txBox="1"/>
          <p:nvPr/>
        </p:nvSpPr>
        <p:spPr>
          <a:xfrm>
            <a:off x="4259213" y="6443604"/>
            <a:ext cx="4692316" cy="261610"/>
          </a:xfrm>
          <a:prstGeom prst="rect">
            <a:avLst/>
          </a:prstGeom>
          <a:noFill/>
        </p:spPr>
        <p:txBody>
          <a:bodyPr wrap="square">
            <a:spAutoFit/>
          </a:bodyPr>
          <a:lstStyle/>
          <a:p>
            <a:r>
              <a:rPr lang="en-US" altLang="zh-TW" sz="1100"/>
              <a:t>https://stli.iii.org.tw/article-detail.aspx?no=64&amp;tp=1&amp;d=9050</a:t>
            </a:r>
            <a:endParaRPr lang="zh-TW" altLang="en-US" sz="1100"/>
          </a:p>
        </p:txBody>
      </p:sp>
    </p:spTree>
    <p:extLst>
      <p:ext uri="{BB962C8B-B14F-4D97-AF65-F5344CB8AC3E}">
        <p14:creationId xmlns:p14="http://schemas.microsoft.com/office/powerpoint/2010/main" val="2861141350"/>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802CFE-93A9-FAF2-7157-8F588B6F438E}"/>
              </a:ext>
            </a:extLst>
          </p:cNvPr>
          <p:cNvSpPr>
            <a:spLocks noGrp="1"/>
          </p:cNvSpPr>
          <p:nvPr>
            <p:ph type="title"/>
          </p:nvPr>
        </p:nvSpPr>
        <p:spPr/>
        <p:txBody>
          <a:bodyPr/>
          <a:lstStyle/>
          <a:p>
            <a:r>
              <a:rPr lang="en-US" altLang="zh-TW"/>
              <a:t>LLM</a:t>
            </a:r>
            <a:r>
              <a:rPr lang="zh-TW" altLang="en-US"/>
              <a:t>幻覺之原因</a:t>
            </a:r>
          </a:p>
        </p:txBody>
      </p:sp>
      <p:sp>
        <p:nvSpPr>
          <p:cNvPr id="3" name="內容版面配置區 2">
            <a:extLst>
              <a:ext uri="{FF2B5EF4-FFF2-40B4-BE49-F238E27FC236}">
                <a16:creationId xmlns:a16="http://schemas.microsoft.com/office/drawing/2014/main" id="{0449FCD0-0EAD-AD73-291F-8F6806C4BA3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7CD1AB18-8B8E-A25D-38A4-FACC28C5A261}"/>
              </a:ext>
            </a:extLst>
          </p:cNvPr>
          <p:cNvPicPr>
            <a:picLocks noChangeAspect="1"/>
          </p:cNvPicPr>
          <p:nvPr/>
        </p:nvPicPr>
        <p:blipFill>
          <a:blip r:embed="rId2"/>
          <a:stretch>
            <a:fillRect/>
          </a:stretch>
        </p:blipFill>
        <p:spPr>
          <a:xfrm>
            <a:off x="0" y="931164"/>
            <a:ext cx="9144000" cy="4438628"/>
          </a:xfrm>
          <a:prstGeom prst="rect">
            <a:avLst/>
          </a:prstGeom>
        </p:spPr>
      </p:pic>
      <p:sp>
        <p:nvSpPr>
          <p:cNvPr id="7" name="文字方塊 6">
            <a:extLst>
              <a:ext uri="{FF2B5EF4-FFF2-40B4-BE49-F238E27FC236}">
                <a16:creationId xmlns:a16="http://schemas.microsoft.com/office/drawing/2014/main" id="{00127CAB-10EC-F635-6450-E547DA239377}"/>
              </a:ext>
            </a:extLst>
          </p:cNvPr>
          <p:cNvSpPr txBox="1"/>
          <p:nvPr/>
        </p:nvSpPr>
        <p:spPr>
          <a:xfrm>
            <a:off x="4572000" y="202775"/>
            <a:ext cx="4584030" cy="261610"/>
          </a:xfrm>
          <a:prstGeom prst="rect">
            <a:avLst/>
          </a:prstGeom>
          <a:noFill/>
        </p:spPr>
        <p:txBody>
          <a:bodyPr wrap="square">
            <a:spAutoFit/>
          </a:bodyPr>
          <a:lstStyle/>
          <a:p>
            <a:r>
              <a:rPr lang="en-US" altLang="zh-TW" sz="1100"/>
              <a:t>https://arxiv.org/pdf/2311.05232.pdf?</a:t>
            </a:r>
            <a:endParaRPr lang="zh-TW" altLang="en-US" sz="1100"/>
          </a:p>
        </p:txBody>
      </p:sp>
      <p:sp>
        <p:nvSpPr>
          <p:cNvPr id="9" name="文字方塊 8">
            <a:extLst>
              <a:ext uri="{FF2B5EF4-FFF2-40B4-BE49-F238E27FC236}">
                <a16:creationId xmlns:a16="http://schemas.microsoft.com/office/drawing/2014/main" id="{A62346F1-8FEC-9491-60E2-D80FC3A32A3C}"/>
              </a:ext>
            </a:extLst>
          </p:cNvPr>
          <p:cNvSpPr txBox="1"/>
          <p:nvPr/>
        </p:nvSpPr>
        <p:spPr>
          <a:xfrm>
            <a:off x="251520" y="5491364"/>
            <a:ext cx="8568952" cy="1384995"/>
          </a:xfrm>
          <a:prstGeom prst="rect">
            <a:avLst/>
          </a:prstGeom>
          <a:noFill/>
        </p:spPr>
        <p:txBody>
          <a:bodyPr wrap="square">
            <a:spAutoFit/>
          </a:bodyPr>
          <a:lstStyle/>
          <a:p>
            <a:r>
              <a:rPr lang="zh-TW" altLang="en-US" sz="1400" b="1">
                <a:solidFill>
                  <a:srgbClr val="002060"/>
                </a:solidFill>
                <a:latin typeface="+mj-lt"/>
                <a:ea typeface="+mn-ea"/>
              </a:rPr>
              <a:t>知識邊界 </a:t>
            </a:r>
            <a:r>
              <a:rPr lang="en-US" altLang="zh-TW" sz="1400" b="1">
                <a:solidFill>
                  <a:srgbClr val="002060"/>
                </a:solidFill>
                <a:latin typeface="+mj-lt"/>
              </a:rPr>
              <a:t>Knowledge Boundary</a:t>
            </a:r>
            <a:endParaRPr lang="en-US" altLang="zh-TW" sz="1600" b="1">
              <a:solidFill>
                <a:srgbClr val="002060"/>
              </a:solidFill>
              <a:latin typeface="+mj-lt"/>
              <a:ea typeface="+mn-ea"/>
            </a:endParaRPr>
          </a:p>
          <a:p>
            <a:r>
              <a:rPr lang="zh-TW" altLang="en-US" sz="1400">
                <a:latin typeface="+mj-lt"/>
                <a:ea typeface="+mn-ea"/>
              </a:rPr>
              <a:t>雖然龐大的預訓練語料庫為 </a:t>
            </a:r>
            <a:r>
              <a:rPr lang="en-US" altLang="zh-TW" sz="1400">
                <a:latin typeface="+mj-lt"/>
                <a:ea typeface="+mn-ea"/>
              </a:rPr>
              <a:t>LLM </a:t>
            </a:r>
            <a:r>
              <a:rPr lang="zh-TW" altLang="en-US" sz="1400">
                <a:latin typeface="+mj-lt"/>
                <a:ea typeface="+mn-ea"/>
              </a:rPr>
              <a:t>提供了廣泛的事實知識，但他們本身就具有知識邊界。這些界線主要來自兩個面向：（</a:t>
            </a:r>
            <a:r>
              <a:rPr lang="en-US" altLang="zh-TW" sz="1400">
                <a:latin typeface="+mj-lt"/>
                <a:ea typeface="+mn-ea"/>
              </a:rPr>
              <a:t>1</a:t>
            </a:r>
            <a:r>
              <a:rPr lang="zh-TW" altLang="en-US" sz="1400">
                <a:latin typeface="+mj-lt"/>
                <a:ea typeface="+mn-ea"/>
              </a:rPr>
              <a:t>）</a:t>
            </a:r>
            <a:r>
              <a:rPr lang="en-US" altLang="zh-TW" sz="1400">
                <a:latin typeface="+mj-lt"/>
                <a:ea typeface="+mn-ea"/>
              </a:rPr>
              <a:t>LLM </a:t>
            </a:r>
            <a:r>
              <a:rPr lang="zh-TW" altLang="en-US" sz="1400">
                <a:latin typeface="+mj-lt"/>
                <a:ea typeface="+mn-ea"/>
              </a:rPr>
              <a:t>無法記住在預訓練期間遇到的所有事實知識，尤其是不太常見的</a:t>
            </a:r>
            <a:r>
              <a:rPr lang="zh-TW" altLang="en-US" sz="1400" b="1">
                <a:solidFill>
                  <a:srgbClr val="C00000"/>
                </a:solidFill>
                <a:latin typeface="+mj-lt"/>
                <a:ea typeface="+mn-ea"/>
              </a:rPr>
              <a:t>長尾知識 </a:t>
            </a:r>
            <a:r>
              <a:rPr lang="en-US" altLang="zh-TW" sz="1400" b="1">
                <a:solidFill>
                  <a:srgbClr val="C00000"/>
                </a:solidFill>
                <a:latin typeface="+mj-lt"/>
                <a:ea typeface="+mn-ea"/>
              </a:rPr>
              <a:t>(Long-tail Knowledge)</a:t>
            </a:r>
            <a:r>
              <a:rPr lang="zh-TW" altLang="en-US" sz="1400">
                <a:latin typeface="+mj-lt"/>
                <a:ea typeface="+mn-ea"/>
              </a:rPr>
              <a:t>； （</a:t>
            </a:r>
            <a:r>
              <a:rPr lang="en-US" altLang="zh-TW" sz="1400">
                <a:latin typeface="+mj-lt"/>
                <a:ea typeface="+mn-ea"/>
              </a:rPr>
              <a:t>2</a:t>
            </a:r>
            <a:r>
              <a:rPr lang="zh-TW" altLang="en-US" sz="1400">
                <a:latin typeface="+mj-lt"/>
                <a:ea typeface="+mn-ea"/>
              </a:rPr>
              <a:t>）預訓練資料本身的內在邊界，不包括快速發展的世界知識</a:t>
            </a:r>
            <a:r>
              <a:rPr lang="en-US" altLang="zh-TW" sz="1400" b="1">
                <a:solidFill>
                  <a:srgbClr val="C00000"/>
                </a:solidFill>
                <a:latin typeface="+mj-lt"/>
                <a:ea typeface="+mn-ea"/>
              </a:rPr>
              <a:t>(Up-to-date Knowledge) </a:t>
            </a:r>
            <a:r>
              <a:rPr lang="zh-TW" altLang="en-US" sz="1400" b="1">
                <a:solidFill>
                  <a:srgbClr val="C00000"/>
                </a:solidFill>
                <a:latin typeface="+mj-lt"/>
                <a:ea typeface="+mn-ea"/>
              </a:rPr>
              <a:t> </a:t>
            </a:r>
            <a:r>
              <a:rPr lang="zh-TW" altLang="en-US" sz="1400">
                <a:latin typeface="+mj-lt"/>
                <a:ea typeface="+mn-ea"/>
              </a:rPr>
              <a:t>或受著作權法限制的內容 </a:t>
            </a:r>
            <a:r>
              <a:rPr lang="en-US" altLang="zh-TW" sz="1400" b="1">
                <a:solidFill>
                  <a:srgbClr val="C00000"/>
                </a:solidFill>
                <a:latin typeface="+mj-lt"/>
                <a:ea typeface="+mn-ea"/>
              </a:rPr>
              <a:t>(Copyright-sensitive Knowledge)</a:t>
            </a:r>
            <a:r>
              <a:rPr lang="zh-TW" altLang="en-US" sz="1400">
                <a:latin typeface="+mj-lt"/>
                <a:ea typeface="+mn-ea"/>
              </a:rPr>
              <a:t>。因此，當</a:t>
            </a:r>
            <a:r>
              <a:rPr lang="en-US" altLang="zh-TW" sz="1400">
                <a:latin typeface="+mj-lt"/>
                <a:ea typeface="+mn-ea"/>
              </a:rPr>
              <a:t>LLM</a:t>
            </a:r>
            <a:r>
              <a:rPr lang="zh-TW" altLang="en-US" sz="1400">
                <a:latin typeface="+mj-lt"/>
                <a:ea typeface="+mn-ea"/>
              </a:rPr>
              <a:t>遇到超出其有限</a:t>
            </a:r>
            <a:r>
              <a:rPr lang="en-US" altLang="zh-TW" sz="1400">
                <a:latin typeface="+mj-lt"/>
                <a:ea typeface="+mn-ea"/>
              </a:rPr>
              <a:t>`</a:t>
            </a:r>
            <a:r>
              <a:rPr lang="zh-TW" altLang="en-US" sz="1400">
                <a:latin typeface="+mj-lt"/>
                <a:ea typeface="+mn-ea"/>
              </a:rPr>
              <a:t>知識範圍的資訊時，他們更容易產生幻覺。</a:t>
            </a:r>
          </a:p>
        </p:txBody>
      </p:sp>
    </p:spTree>
    <p:extLst>
      <p:ext uri="{BB962C8B-B14F-4D97-AF65-F5344CB8AC3E}">
        <p14:creationId xmlns:p14="http://schemas.microsoft.com/office/powerpoint/2010/main" val="2976687282"/>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9DA1D4-83A8-A5F5-E68B-F677C75E391F}"/>
              </a:ext>
            </a:extLst>
          </p:cNvPr>
          <p:cNvSpPr>
            <a:spLocks noGrp="1"/>
          </p:cNvSpPr>
          <p:nvPr>
            <p:ph type="title"/>
          </p:nvPr>
        </p:nvSpPr>
        <p:spPr>
          <a:xfrm>
            <a:off x="181546" y="44449"/>
            <a:ext cx="8854950" cy="720725"/>
          </a:xfrm>
        </p:spPr>
        <p:txBody>
          <a:bodyPr/>
          <a:lstStyle/>
          <a:p>
            <a:r>
              <a:rPr lang="zh-TW" altLang="en-US"/>
              <a:t>幻覺類型</a:t>
            </a:r>
          </a:p>
        </p:txBody>
      </p:sp>
      <p:sp>
        <p:nvSpPr>
          <p:cNvPr id="3" name="內容版面配置區 2">
            <a:extLst>
              <a:ext uri="{FF2B5EF4-FFF2-40B4-BE49-F238E27FC236}">
                <a16:creationId xmlns:a16="http://schemas.microsoft.com/office/drawing/2014/main" id="{D1B06CAE-1C4D-F79B-7352-37CD363B29C5}"/>
              </a:ext>
            </a:extLst>
          </p:cNvPr>
          <p:cNvSpPr>
            <a:spLocks noGrp="1"/>
          </p:cNvSpPr>
          <p:nvPr>
            <p:ph idx="1"/>
          </p:nvPr>
        </p:nvSpPr>
        <p:spPr>
          <a:xfrm>
            <a:off x="154543" y="799236"/>
            <a:ext cx="8854950" cy="5400452"/>
          </a:xfrm>
        </p:spPr>
        <p:txBody>
          <a:bodyPr/>
          <a:lstStyle/>
          <a:p>
            <a:pPr algn="l"/>
            <a:r>
              <a:rPr lang="zh-TW" altLang="en-US" sz="1600" i="0">
                <a:solidFill>
                  <a:srgbClr val="181B1E"/>
                </a:solidFill>
                <a:effectLst/>
                <a:latin typeface="Inter Variablefont"/>
              </a:rPr>
              <a:t>大型語言模型 </a:t>
            </a:r>
            <a:r>
              <a:rPr lang="en-US" altLang="zh-TW" sz="1600" i="0">
                <a:solidFill>
                  <a:srgbClr val="181B1E"/>
                </a:solidFill>
                <a:effectLst/>
                <a:latin typeface="Inter Variablefont"/>
              </a:rPr>
              <a:t>(LLM) </a:t>
            </a:r>
            <a:r>
              <a:rPr lang="zh-TW" altLang="en-US" sz="1600" i="0">
                <a:solidFill>
                  <a:srgbClr val="181B1E"/>
                </a:solidFill>
                <a:effectLst/>
                <a:latin typeface="Inter Variablefont"/>
              </a:rPr>
              <a:t>中的幻覺分為 </a:t>
            </a:r>
            <a:r>
              <a:rPr lang="zh-TW" altLang="en-US" sz="1600" i="0">
                <a:solidFill>
                  <a:srgbClr val="0070C0"/>
                </a:solidFill>
                <a:effectLst/>
                <a:latin typeface="Inter Variablefont"/>
              </a:rPr>
              <a:t>事實性幻覺 </a:t>
            </a:r>
            <a:r>
              <a:rPr lang="en-US" altLang="zh-TW" sz="1600" i="0">
                <a:solidFill>
                  <a:srgbClr val="C00000"/>
                </a:solidFill>
                <a:effectLst/>
                <a:latin typeface="Abcfavorit"/>
              </a:rPr>
              <a:t>Factuality </a:t>
            </a:r>
            <a:r>
              <a:rPr lang="zh-TW" altLang="en-US" sz="1600" i="0">
                <a:solidFill>
                  <a:srgbClr val="181B1E"/>
                </a:solidFill>
                <a:effectLst/>
                <a:latin typeface="Inter Variablefont"/>
              </a:rPr>
              <a:t>和 </a:t>
            </a:r>
            <a:r>
              <a:rPr lang="zh-TW" altLang="en-US" sz="1600" i="0">
                <a:solidFill>
                  <a:srgbClr val="0070C0"/>
                </a:solidFill>
                <a:effectLst/>
                <a:latin typeface="Inter Variablefont"/>
              </a:rPr>
              <a:t>可信性幻覺 </a:t>
            </a:r>
            <a:r>
              <a:rPr lang="en-US" altLang="zh-TW" sz="1600">
                <a:solidFill>
                  <a:srgbClr val="C00000"/>
                </a:solidFill>
                <a:effectLst/>
                <a:latin typeface="Inter Variablefont"/>
              </a:rPr>
              <a:t>Faithfulness </a:t>
            </a:r>
            <a:r>
              <a:rPr lang="zh-TW" altLang="en-US" sz="1600" i="0">
                <a:solidFill>
                  <a:srgbClr val="181B1E"/>
                </a:solidFill>
                <a:effectLst/>
                <a:latin typeface="Inter Variablefont"/>
              </a:rPr>
              <a:t>。</a:t>
            </a:r>
            <a:endParaRPr lang="en-US" altLang="zh-TW" sz="1600" i="0">
              <a:solidFill>
                <a:srgbClr val="181B1E"/>
              </a:solidFill>
              <a:effectLst/>
              <a:latin typeface="Inter Variablefont"/>
            </a:endParaRPr>
          </a:p>
          <a:p>
            <a:pPr algn="l"/>
            <a:endParaRPr lang="en-US" altLang="zh-TW" sz="1600" i="0">
              <a:solidFill>
                <a:srgbClr val="181B1E"/>
              </a:solidFill>
              <a:effectLst/>
              <a:latin typeface="Inter Variablefont"/>
            </a:endParaRPr>
          </a:p>
          <a:p>
            <a:pPr marL="285750" indent="-285750" algn="l">
              <a:buFont typeface="Wingdings" panose="05000000000000000000" pitchFamily="2" charset="2"/>
              <a:buChar char="u"/>
            </a:pPr>
            <a:r>
              <a:rPr lang="zh-TW" altLang="en-US" sz="1600" i="0">
                <a:solidFill>
                  <a:srgbClr val="C00000"/>
                </a:solidFill>
                <a:effectLst/>
                <a:latin typeface="Inter Variablefont"/>
              </a:rPr>
              <a:t>事實</a:t>
            </a:r>
            <a:r>
              <a:rPr lang="zh-TW" altLang="en-US" sz="1600">
                <a:solidFill>
                  <a:srgbClr val="C00000"/>
                </a:solidFill>
                <a:effectLst/>
                <a:latin typeface="Abcfavorit"/>
              </a:rPr>
              <a:t>性</a:t>
            </a:r>
            <a:r>
              <a:rPr lang="zh-TW" altLang="en-US" sz="1600" i="0">
                <a:solidFill>
                  <a:srgbClr val="C00000"/>
                </a:solidFill>
                <a:effectLst/>
                <a:latin typeface="Abcfavorit"/>
              </a:rPr>
              <a:t>幻覺  </a:t>
            </a:r>
            <a:r>
              <a:rPr lang="en-US" altLang="zh-TW" sz="1600" i="0">
                <a:solidFill>
                  <a:srgbClr val="C00000"/>
                </a:solidFill>
                <a:effectLst/>
                <a:latin typeface="Abcfavorit"/>
              </a:rPr>
              <a:t>Factuality Hallucination (</a:t>
            </a:r>
            <a:r>
              <a:rPr lang="zh-TW" altLang="en-US" sz="1600" i="0">
                <a:solidFill>
                  <a:srgbClr val="C00000"/>
                </a:solidFill>
                <a:effectLst/>
                <a:latin typeface="Abcfavorit"/>
              </a:rPr>
              <a:t>效度</a:t>
            </a:r>
            <a:r>
              <a:rPr lang="en-US" altLang="zh-TW" sz="1600" i="0">
                <a:solidFill>
                  <a:srgbClr val="C00000"/>
                </a:solidFill>
                <a:effectLst/>
                <a:latin typeface="Abcfavorit"/>
              </a:rPr>
              <a:t>)</a:t>
            </a:r>
            <a:endParaRPr lang="zh-TW" altLang="en-US" sz="1600" i="0">
              <a:solidFill>
                <a:srgbClr val="C00000"/>
              </a:solidFill>
              <a:effectLst/>
              <a:latin typeface="Abcfavorit"/>
            </a:endParaRPr>
          </a:p>
          <a:p>
            <a:pPr algn="l"/>
            <a:r>
              <a:rPr lang="zh-TW" altLang="en-US" sz="1600" b="0" i="0">
                <a:solidFill>
                  <a:srgbClr val="181B1E"/>
                </a:solidFill>
                <a:effectLst/>
                <a:latin typeface="Inter Variablefont"/>
              </a:rPr>
              <a:t>當 </a:t>
            </a:r>
            <a:r>
              <a:rPr lang="en-US" altLang="zh-TW" sz="1600" b="0" i="0">
                <a:solidFill>
                  <a:srgbClr val="181B1E"/>
                </a:solidFill>
                <a:effectLst/>
                <a:latin typeface="Inter Variablefont"/>
              </a:rPr>
              <a:t>LLM </a:t>
            </a:r>
            <a:r>
              <a:rPr lang="zh-TW" altLang="en-US" sz="1600" b="0" i="0">
                <a:solidFill>
                  <a:srgbClr val="181B1E"/>
                </a:solidFill>
                <a:effectLst/>
                <a:latin typeface="Inter Variablefont"/>
              </a:rPr>
              <a:t>產生</a:t>
            </a:r>
            <a:r>
              <a:rPr lang="zh-TW" altLang="en-US" sz="1600" i="0">
                <a:solidFill>
                  <a:srgbClr val="0070C0"/>
                </a:solidFill>
                <a:effectLst/>
                <a:latin typeface="Inter Variablefont"/>
              </a:rPr>
              <a:t>事實上不正確的內容</a:t>
            </a:r>
            <a:r>
              <a:rPr lang="zh-TW" altLang="en-US" sz="1600" b="0" i="0">
                <a:solidFill>
                  <a:srgbClr val="181B1E"/>
                </a:solidFill>
                <a:effectLst/>
                <a:latin typeface="Inter Variablefont"/>
              </a:rPr>
              <a:t>時，就會發生這種情況。例如，一個模型可能聲稱查爾斯</a:t>
            </a:r>
            <a:r>
              <a:rPr lang="en-US" altLang="zh-TW" sz="1600" b="0" i="0">
                <a:solidFill>
                  <a:srgbClr val="181B1E"/>
                </a:solidFill>
                <a:effectLst/>
                <a:latin typeface="Inter Variablefont"/>
              </a:rPr>
              <a:t>·</a:t>
            </a:r>
            <a:r>
              <a:rPr lang="zh-TW" altLang="en-US" sz="1600" b="0" i="0">
                <a:solidFill>
                  <a:srgbClr val="181B1E"/>
                </a:solidFill>
                <a:effectLst/>
                <a:latin typeface="Inter Variablefont"/>
              </a:rPr>
              <a:t>林德伯格是第一個登上月球的人，這是一個事實錯誤。這種幻覺是由於模型對上下文的理解有限以及訓練資料中固有的雜訊或錯誤而產生的，導致反應不基於現實。</a:t>
            </a:r>
          </a:p>
          <a:p>
            <a:pPr lvl="2" algn="l">
              <a:buFont typeface="+mj-lt"/>
              <a:buAutoNum type="arabicPeriod"/>
            </a:pPr>
            <a:r>
              <a:rPr lang="zh-TW" altLang="en-US" sz="1600" b="1" i="0">
                <a:solidFill>
                  <a:srgbClr val="181B1E"/>
                </a:solidFill>
                <a:effectLst/>
                <a:latin typeface="Inter Variablefont"/>
              </a:rPr>
              <a:t>事實不一致 </a:t>
            </a:r>
            <a:r>
              <a:rPr lang="en-US" altLang="zh-TW" sz="1600" b="1" i="0">
                <a:solidFill>
                  <a:srgbClr val="181B1E"/>
                </a:solidFill>
                <a:effectLst/>
                <a:latin typeface="Inter Variablefont"/>
              </a:rPr>
              <a:t>(Factual Inconsistency:)</a:t>
            </a:r>
            <a:r>
              <a:rPr lang="zh-TW" altLang="en-US" sz="1600" b="0" i="0">
                <a:solidFill>
                  <a:srgbClr val="181B1E"/>
                </a:solidFill>
                <a:effectLst/>
                <a:latin typeface="Inter Variablefont"/>
              </a:rPr>
              <a:t>：</a:t>
            </a:r>
            <a:r>
              <a:rPr lang="en-US" altLang="zh-TW" sz="1600" b="0">
                <a:solidFill>
                  <a:srgbClr val="181B1E"/>
                </a:solidFill>
                <a:effectLst/>
                <a:latin typeface="Inter Variablefont"/>
              </a:rPr>
              <a:t>LLM </a:t>
            </a:r>
            <a:r>
              <a:rPr lang="zh-TW" altLang="en-US" sz="1600" b="0" i="0">
                <a:solidFill>
                  <a:srgbClr val="181B1E"/>
                </a:solidFill>
                <a:effectLst/>
                <a:latin typeface="Inter Variablefont"/>
              </a:rPr>
              <a:t>錯誤地指出尤里</a:t>
            </a:r>
            <a:r>
              <a:rPr lang="en-US" altLang="zh-TW" sz="1600" b="0" i="0">
                <a:solidFill>
                  <a:srgbClr val="181B1E"/>
                </a:solidFill>
                <a:effectLst/>
                <a:latin typeface="Inter Variablefont"/>
              </a:rPr>
              <a:t>·</a:t>
            </a:r>
            <a:r>
              <a:rPr lang="zh-TW" altLang="en-US" sz="1600" b="0" i="0">
                <a:solidFill>
                  <a:srgbClr val="181B1E"/>
                </a:solidFill>
                <a:effectLst/>
                <a:latin typeface="Inter Variablefont"/>
              </a:rPr>
              <a:t>加加林是第一個登上月球的人（正確答案是尼爾</a:t>
            </a:r>
            <a:r>
              <a:rPr lang="en-US" altLang="zh-TW" sz="1600" b="0" i="0">
                <a:solidFill>
                  <a:srgbClr val="181B1E"/>
                </a:solidFill>
                <a:effectLst/>
                <a:latin typeface="Inter Variablefont"/>
              </a:rPr>
              <a:t>·</a:t>
            </a:r>
            <a:r>
              <a:rPr lang="zh-TW" altLang="en-US" sz="1600" b="0" i="0">
                <a:solidFill>
                  <a:srgbClr val="181B1E"/>
                </a:solidFill>
                <a:effectLst/>
                <a:latin typeface="Inter Variablefont"/>
              </a:rPr>
              <a:t>阿姆斯壯）。</a:t>
            </a:r>
          </a:p>
          <a:p>
            <a:pPr lvl="2" algn="l">
              <a:buFont typeface="+mj-lt"/>
              <a:buAutoNum type="arabicPeriod"/>
            </a:pPr>
            <a:r>
              <a:rPr lang="zh-TW" altLang="en-US" sz="1600" b="1" i="0">
                <a:solidFill>
                  <a:srgbClr val="181B1E"/>
                </a:solidFill>
                <a:effectLst/>
                <a:latin typeface="Inter Variablefont"/>
              </a:rPr>
              <a:t>事實捏造 </a:t>
            </a:r>
            <a:r>
              <a:rPr lang="en-US" altLang="zh-TW" sz="1600" b="1" i="0">
                <a:solidFill>
                  <a:srgbClr val="181B1E"/>
                </a:solidFill>
                <a:effectLst/>
                <a:latin typeface="Inter Variablefont"/>
              </a:rPr>
              <a:t>(Factual Fabrication)</a:t>
            </a:r>
            <a:r>
              <a:rPr lang="zh-TW" altLang="en-US" sz="1600" b="0" i="0">
                <a:solidFill>
                  <a:srgbClr val="181B1E"/>
                </a:solidFill>
                <a:effectLst/>
                <a:latin typeface="Inter Variablefont"/>
              </a:rPr>
              <a:t>：</a:t>
            </a:r>
            <a:r>
              <a:rPr lang="en-US" altLang="zh-TW" sz="1600" b="0">
                <a:solidFill>
                  <a:srgbClr val="181B1E"/>
                </a:solidFill>
                <a:effectLst/>
                <a:latin typeface="Inter Variablefont"/>
              </a:rPr>
              <a:t> LLM </a:t>
            </a:r>
            <a:r>
              <a:rPr lang="zh-TW" altLang="en-US" sz="1600" b="0" i="0">
                <a:solidFill>
                  <a:srgbClr val="181B1E"/>
                </a:solidFill>
                <a:effectLst/>
                <a:latin typeface="Inter Variablefont"/>
              </a:rPr>
              <a:t>創造了一個關於亞特蘭蒂斯獨角獸的虛構故事，聲稱有記錄顯示它們存在於公元前 </a:t>
            </a:r>
            <a:r>
              <a:rPr lang="en-US" altLang="zh-TW" sz="1600" b="0" i="0">
                <a:solidFill>
                  <a:srgbClr val="181B1E"/>
                </a:solidFill>
                <a:effectLst/>
                <a:latin typeface="Inter Variablefont"/>
              </a:rPr>
              <a:t>10,000 </a:t>
            </a:r>
            <a:r>
              <a:rPr lang="zh-TW" altLang="en-US" sz="1600" b="0" i="0">
                <a:solidFill>
                  <a:srgbClr val="181B1E"/>
                </a:solidFill>
                <a:effectLst/>
                <a:latin typeface="Inter Variablefont"/>
              </a:rPr>
              <a:t>年左右並且與皇室有關，儘管沒有現實世界的證據支持這一說法。</a:t>
            </a:r>
            <a:endParaRPr lang="en-US" altLang="zh-TW" sz="1600" b="0" i="0">
              <a:solidFill>
                <a:srgbClr val="181B1E"/>
              </a:solidFill>
              <a:effectLst/>
              <a:latin typeface="Inter Variablefont"/>
            </a:endParaRPr>
          </a:p>
          <a:p>
            <a:pPr algn="l">
              <a:buFont typeface="+mj-lt"/>
              <a:buAutoNum type="arabicPeriod"/>
            </a:pPr>
            <a:endParaRPr lang="zh-TW" altLang="en-US" sz="1600" b="0" i="0">
              <a:solidFill>
                <a:srgbClr val="181B1E"/>
              </a:solidFill>
              <a:effectLst/>
              <a:latin typeface="Inter Variablefont"/>
            </a:endParaRPr>
          </a:p>
        </p:txBody>
      </p:sp>
      <p:pic>
        <p:nvPicPr>
          <p:cNvPr id="4" name="圖片 3">
            <a:extLst>
              <a:ext uri="{FF2B5EF4-FFF2-40B4-BE49-F238E27FC236}">
                <a16:creationId xmlns:a16="http://schemas.microsoft.com/office/drawing/2014/main" id="{A6B94B6D-EB85-6BCC-9AC4-6F30644B67A8}"/>
              </a:ext>
            </a:extLst>
          </p:cNvPr>
          <p:cNvPicPr>
            <a:picLocks noChangeAspect="1"/>
          </p:cNvPicPr>
          <p:nvPr/>
        </p:nvPicPr>
        <p:blipFill>
          <a:blip r:embed="rId2"/>
          <a:stretch>
            <a:fillRect/>
          </a:stretch>
        </p:blipFill>
        <p:spPr>
          <a:xfrm>
            <a:off x="1763688" y="3467287"/>
            <a:ext cx="6264696" cy="3330956"/>
          </a:xfrm>
          <a:prstGeom prst="rect">
            <a:avLst/>
          </a:prstGeom>
        </p:spPr>
      </p:pic>
    </p:spTree>
    <p:extLst>
      <p:ext uri="{BB962C8B-B14F-4D97-AF65-F5344CB8AC3E}">
        <p14:creationId xmlns:p14="http://schemas.microsoft.com/office/powerpoint/2010/main" val="4123325208"/>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991C895-6ACB-5E9A-5A8F-817D4116F823}"/>
              </a:ext>
            </a:extLst>
          </p:cNvPr>
          <p:cNvSpPr>
            <a:spLocks noGrp="1"/>
          </p:cNvSpPr>
          <p:nvPr>
            <p:ph idx="1"/>
          </p:nvPr>
        </p:nvSpPr>
        <p:spPr>
          <a:xfrm>
            <a:off x="181546" y="116632"/>
            <a:ext cx="8638926" cy="5400452"/>
          </a:xfrm>
        </p:spPr>
        <p:txBody>
          <a:bodyPr/>
          <a:lstStyle/>
          <a:p>
            <a:pPr marL="285750" indent="-285750" algn="l">
              <a:buFont typeface="Wingdings" panose="05000000000000000000" pitchFamily="2" charset="2"/>
              <a:buChar char="u"/>
            </a:pPr>
            <a:r>
              <a:rPr lang="zh-TW" altLang="en-US" sz="2000">
                <a:solidFill>
                  <a:srgbClr val="C00000"/>
                </a:solidFill>
                <a:effectLst/>
                <a:latin typeface="Inter Variablefont"/>
              </a:rPr>
              <a:t>可信性幻覺 </a:t>
            </a:r>
            <a:r>
              <a:rPr lang="en-US" altLang="zh-TW" sz="2000">
                <a:solidFill>
                  <a:srgbClr val="C00000"/>
                </a:solidFill>
                <a:effectLst/>
                <a:latin typeface="Inter Variablefont"/>
              </a:rPr>
              <a:t>Faithfulness Hallucination  (</a:t>
            </a:r>
            <a:r>
              <a:rPr lang="zh-TW" altLang="en-US" sz="2000">
                <a:solidFill>
                  <a:srgbClr val="C00000"/>
                </a:solidFill>
                <a:effectLst/>
                <a:latin typeface="Inter Variablefont"/>
              </a:rPr>
              <a:t>信度</a:t>
            </a:r>
            <a:r>
              <a:rPr lang="en-US" altLang="zh-TW" sz="2000">
                <a:solidFill>
                  <a:srgbClr val="C00000"/>
                </a:solidFill>
                <a:effectLst/>
                <a:latin typeface="Inter Variablefont"/>
              </a:rPr>
              <a:t>)</a:t>
            </a:r>
          </a:p>
          <a:p>
            <a:pPr algn="l"/>
            <a:r>
              <a:rPr lang="zh-TW" altLang="en-US" sz="1600">
                <a:latin typeface="+mn-ea"/>
                <a:ea typeface="+mn-ea"/>
              </a:rPr>
              <a:t>這些是模型產生</a:t>
            </a:r>
            <a:r>
              <a:rPr lang="zh-TW" altLang="en-US" sz="1600">
                <a:solidFill>
                  <a:schemeClr val="tx1"/>
                </a:solidFill>
                <a:latin typeface="+mn-ea"/>
                <a:ea typeface="+mn-ea"/>
              </a:rPr>
              <a:t>不真實內容</a:t>
            </a:r>
            <a:r>
              <a:rPr lang="zh-TW" altLang="en-US" sz="1600">
                <a:latin typeface="+mn-ea"/>
                <a:ea typeface="+mn-ea"/>
              </a:rPr>
              <a:t>或</a:t>
            </a:r>
            <a:r>
              <a:rPr lang="zh-TW" altLang="en-US" sz="1600">
                <a:solidFill>
                  <a:schemeClr val="tx1"/>
                </a:solidFill>
                <a:effectLst/>
                <a:latin typeface="+mn-ea"/>
                <a:ea typeface="+mn-ea"/>
              </a:rPr>
              <a:t>與提供的來源內容不一致</a:t>
            </a:r>
            <a:r>
              <a:rPr lang="zh-TW" altLang="en-US" sz="1600">
                <a:latin typeface="+mn-ea"/>
                <a:ea typeface="+mn-ea"/>
              </a:rPr>
              <a:t>的情況。</a:t>
            </a:r>
          </a:p>
          <a:p>
            <a:pPr marL="285750" indent="-285750" algn="l">
              <a:buFont typeface="Wingdings" panose="05000000000000000000" pitchFamily="2" charset="2"/>
              <a:buChar char="u"/>
            </a:pPr>
            <a:endParaRPr lang="zh-TW" altLang="en-US" sz="2000">
              <a:solidFill>
                <a:srgbClr val="C00000"/>
              </a:solidFill>
              <a:effectLst/>
              <a:latin typeface="Inter Variablefont"/>
            </a:endParaRPr>
          </a:p>
          <a:p>
            <a:endParaRPr lang="zh-TW" altLang="en-US"/>
          </a:p>
        </p:txBody>
      </p:sp>
      <p:pic>
        <p:nvPicPr>
          <p:cNvPr id="1026" name="Picture 2">
            <a:extLst>
              <a:ext uri="{FF2B5EF4-FFF2-40B4-BE49-F238E27FC236}">
                <a16:creationId xmlns:a16="http://schemas.microsoft.com/office/drawing/2014/main" id="{4AD3F7C5-E899-9308-DD16-15F8AC857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2610" y="692696"/>
            <a:ext cx="5821390" cy="5805264"/>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42F1B29C-9A8B-2423-4A50-8B0384C1F49B}"/>
              </a:ext>
            </a:extLst>
          </p:cNvPr>
          <p:cNvSpPr txBox="1"/>
          <p:nvPr/>
        </p:nvSpPr>
        <p:spPr>
          <a:xfrm>
            <a:off x="181546" y="764704"/>
            <a:ext cx="3257091" cy="5570756"/>
          </a:xfrm>
          <a:prstGeom prst="rect">
            <a:avLst/>
          </a:prstGeom>
          <a:noFill/>
        </p:spPr>
        <p:txBody>
          <a:bodyPr wrap="square">
            <a:spAutoFit/>
          </a:bodyPr>
          <a:lstStyle/>
          <a:p>
            <a:pPr algn="l"/>
            <a:r>
              <a:rPr lang="zh-TW" altLang="en-US" sz="1600" b="0" i="0">
                <a:solidFill>
                  <a:srgbClr val="181B1E"/>
                </a:solidFill>
                <a:effectLst/>
                <a:latin typeface="+mj-lt"/>
                <a:ea typeface="+mn-ea"/>
              </a:rPr>
              <a:t>它將這些幻覺分為三類：</a:t>
            </a:r>
            <a:endParaRPr lang="en-US" altLang="zh-TW" sz="1600" b="0" i="0">
              <a:solidFill>
                <a:srgbClr val="181B1E"/>
              </a:solidFill>
              <a:effectLst/>
              <a:latin typeface="+mj-lt"/>
              <a:ea typeface="+mn-ea"/>
            </a:endParaRPr>
          </a:p>
          <a:p>
            <a:pPr algn="l"/>
            <a:endParaRPr lang="zh-TW" altLang="en-US" sz="1600" b="0" i="0">
              <a:solidFill>
                <a:srgbClr val="181B1E"/>
              </a:solidFill>
              <a:effectLst/>
              <a:latin typeface="+mj-lt"/>
              <a:ea typeface="+mn-ea"/>
            </a:endParaRPr>
          </a:p>
          <a:p>
            <a:pPr algn="l">
              <a:buFont typeface="+mj-lt"/>
              <a:buAutoNum type="arabicPeriod"/>
            </a:pPr>
            <a:r>
              <a:rPr lang="zh-TW" altLang="en-US" sz="1600" b="1" i="0">
                <a:solidFill>
                  <a:srgbClr val="181B1E"/>
                </a:solidFill>
                <a:effectLst/>
                <a:latin typeface="+mj-lt"/>
                <a:ea typeface="+mn-ea"/>
              </a:rPr>
              <a:t>指令</a:t>
            </a:r>
            <a:r>
              <a:rPr lang="zh-TW" altLang="en-US" sz="1600" b="1" i="0">
                <a:solidFill>
                  <a:srgbClr val="C00000"/>
                </a:solidFill>
                <a:effectLst/>
                <a:latin typeface="+mj-lt"/>
                <a:ea typeface="+mn-ea"/>
              </a:rPr>
              <a:t>不一致</a:t>
            </a:r>
            <a:r>
              <a:rPr lang="zh-TW" altLang="en-US" sz="1600" b="0" i="0">
                <a:solidFill>
                  <a:srgbClr val="181B1E"/>
                </a:solidFill>
                <a:effectLst/>
                <a:latin typeface="+mj-lt"/>
                <a:ea typeface="+mn-ea"/>
              </a:rPr>
              <a:t>：</a:t>
            </a:r>
            <a:r>
              <a:rPr lang="en-US" altLang="zh-TW" sz="1600" b="0" i="0">
                <a:solidFill>
                  <a:srgbClr val="181B1E"/>
                </a:solidFill>
                <a:effectLst/>
                <a:latin typeface="+mj-lt"/>
                <a:ea typeface="+mn-ea"/>
              </a:rPr>
              <a:t>LLM </a:t>
            </a:r>
            <a:r>
              <a:rPr lang="zh-TW" altLang="en-US" sz="1600" b="0" i="0">
                <a:solidFill>
                  <a:srgbClr val="181B1E"/>
                </a:solidFill>
                <a:effectLst/>
                <a:latin typeface="+mj-lt"/>
                <a:ea typeface="+mn-ea"/>
              </a:rPr>
              <a:t>忽略使用者給予的具體指令。例如，模型不會按照指示將問題翻譯成西班牙語，而是用英語提供答案。</a:t>
            </a:r>
            <a:endParaRPr lang="en-US" altLang="zh-TW" sz="1600" b="0" i="0">
              <a:solidFill>
                <a:srgbClr val="181B1E"/>
              </a:solidFill>
              <a:effectLst/>
              <a:latin typeface="+mj-lt"/>
              <a:ea typeface="+mn-ea"/>
            </a:endParaRPr>
          </a:p>
          <a:p>
            <a:pPr algn="l">
              <a:buFont typeface="+mj-lt"/>
              <a:buAutoNum type="arabicPeriod"/>
            </a:pPr>
            <a:endParaRPr lang="en-US" altLang="zh-TW" sz="1600" b="0" i="0">
              <a:solidFill>
                <a:srgbClr val="181B1E"/>
              </a:solidFill>
              <a:effectLst/>
              <a:latin typeface="+mj-lt"/>
              <a:ea typeface="+mn-ea"/>
            </a:endParaRPr>
          </a:p>
          <a:p>
            <a:pPr algn="l">
              <a:buFont typeface="+mj-lt"/>
              <a:buAutoNum type="arabicPeriod"/>
            </a:pPr>
            <a:endParaRPr lang="zh-TW" altLang="en-US" sz="1600" b="0" i="0">
              <a:solidFill>
                <a:srgbClr val="181B1E"/>
              </a:solidFill>
              <a:effectLst/>
              <a:latin typeface="+mj-lt"/>
              <a:ea typeface="+mn-ea"/>
            </a:endParaRPr>
          </a:p>
          <a:p>
            <a:pPr algn="l">
              <a:buFont typeface="+mj-lt"/>
              <a:buAutoNum type="arabicPeriod"/>
            </a:pPr>
            <a:r>
              <a:rPr lang="zh-TW" altLang="en-US" sz="1600" b="1" i="0">
                <a:solidFill>
                  <a:srgbClr val="181B1E"/>
                </a:solidFill>
                <a:effectLst/>
                <a:latin typeface="+mj-lt"/>
                <a:ea typeface="+mn-ea"/>
              </a:rPr>
              <a:t>上下文</a:t>
            </a:r>
            <a:r>
              <a:rPr lang="zh-TW" altLang="en-US" sz="1600" b="1" i="0">
                <a:solidFill>
                  <a:srgbClr val="C00000"/>
                </a:solidFill>
                <a:effectLst/>
                <a:latin typeface="+mj-lt"/>
                <a:ea typeface="+mn-ea"/>
              </a:rPr>
              <a:t>不一致</a:t>
            </a:r>
            <a:r>
              <a:rPr lang="zh-TW" altLang="en-US" sz="1600" b="0" i="0">
                <a:solidFill>
                  <a:srgbClr val="181B1E"/>
                </a:solidFill>
                <a:effectLst/>
                <a:latin typeface="+mj-lt"/>
                <a:ea typeface="+mn-ea"/>
              </a:rPr>
              <a:t>：模型輸出包含在提供的上下文中不存在或與之相矛盾的資訊。一個例子是</a:t>
            </a:r>
            <a:r>
              <a:rPr lang="en-US" altLang="zh-TW" sz="1600" b="0" i="0">
                <a:solidFill>
                  <a:srgbClr val="181B1E"/>
                </a:solidFill>
                <a:effectLst/>
                <a:latin typeface="+mj-lt"/>
                <a:ea typeface="+mn-ea"/>
              </a:rPr>
              <a:t>LLM</a:t>
            </a:r>
            <a:r>
              <a:rPr lang="zh-TW" altLang="en-US" sz="1600" b="0" i="0">
                <a:solidFill>
                  <a:srgbClr val="181B1E"/>
                </a:solidFill>
                <a:effectLst/>
                <a:latin typeface="+mj-lt"/>
                <a:ea typeface="+mn-ea"/>
              </a:rPr>
              <a:t>聲稱尼羅河發源於山脈而不是用戶輸入中所提到的大湖地區。</a:t>
            </a:r>
            <a:endParaRPr lang="en-US" altLang="zh-TW" sz="1600" b="0" i="0">
              <a:solidFill>
                <a:srgbClr val="181B1E"/>
              </a:solidFill>
              <a:effectLst/>
              <a:latin typeface="+mj-lt"/>
              <a:ea typeface="+mn-ea"/>
            </a:endParaRPr>
          </a:p>
          <a:p>
            <a:pPr algn="l">
              <a:buFont typeface="+mj-lt"/>
              <a:buAutoNum type="arabicPeriod"/>
            </a:pPr>
            <a:endParaRPr lang="en-US" altLang="zh-TW" sz="1600" b="0" i="0">
              <a:solidFill>
                <a:srgbClr val="181B1E"/>
              </a:solidFill>
              <a:effectLst/>
              <a:latin typeface="+mj-lt"/>
              <a:ea typeface="+mn-ea"/>
            </a:endParaRPr>
          </a:p>
          <a:p>
            <a:pPr algn="l">
              <a:buFont typeface="+mj-lt"/>
              <a:buAutoNum type="arabicPeriod"/>
            </a:pPr>
            <a:endParaRPr lang="en-US" altLang="zh-TW" sz="1600">
              <a:solidFill>
                <a:srgbClr val="181B1E"/>
              </a:solidFill>
              <a:latin typeface="+mj-lt"/>
              <a:ea typeface="+mn-ea"/>
            </a:endParaRPr>
          </a:p>
          <a:p>
            <a:pPr algn="l">
              <a:buFont typeface="+mj-lt"/>
              <a:buAutoNum type="arabicPeriod"/>
            </a:pPr>
            <a:endParaRPr lang="zh-TW" altLang="en-US" sz="1600" b="0" i="0">
              <a:solidFill>
                <a:srgbClr val="181B1E"/>
              </a:solidFill>
              <a:effectLst/>
              <a:latin typeface="+mj-lt"/>
              <a:ea typeface="+mn-ea"/>
            </a:endParaRPr>
          </a:p>
          <a:p>
            <a:pPr algn="l">
              <a:buFont typeface="+mj-lt"/>
              <a:buAutoNum type="arabicPeriod"/>
            </a:pPr>
            <a:r>
              <a:rPr lang="zh-TW" altLang="en-US" sz="1600" b="1" i="0">
                <a:solidFill>
                  <a:srgbClr val="181B1E"/>
                </a:solidFill>
                <a:effectLst/>
                <a:latin typeface="+mj-lt"/>
                <a:ea typeface="+mn-ea"/>
              </a:rPr>
              <a:t>邏輯</a:t>
            </a:r>
            <a:r>
              <a:rPr lang="zh-TW" altLang="en-US" sz="1600" b="1" i="0">
                <a:solidFill>
                  <a:srgbClr val="C00000"/>
                </a:solidFill>
                <a:effectLst/>
                <a:latin typeface="+mj-lt"/>
                <a:ea typeface="+mn-ea"/>
              </a:rPr>
              <a:t>不一致</a:t>
            </a:r>
            <a:r>
              <a:rPr lang="zh-TW" altLang="en-US" sz="1600" b="0" i="0">
                <a:solidFill>
                  <a:srgbClr val="181B1E"/>
                </a:solidFill>
                <a:effectLst/>
                <a:latin typeface="+mj-lt"/>
                <a:ea typeface="+mn-ea"/>
              </a:rPr>
              <a:t>：儘管模型啟動正確，但其輸出包含邏輯錯誤。例如，</a:t>
            </a:r>
            <a:r>
              <a:rPr lang="en-US" altLang="zh-TW" sz="1600" b="0" i="0">
                <a:solidFill>
                  <a:srgbClr val="181B1E"/>
                </a:solidFill>
                <a:effectLst/>
                <a:latin typeface="+mj-lt"/>
                <a:ea typeface="+mn-ea"/>
              </a:rPr>
              <a:t>LLM </a:t>
            </a:r>
            <a:r>
              <a:rPr lang="zh-TW" altLang="en-US" sz="1600" b="0" i="0">
                <a:solidFill>
                  <a:srgbClr val="181B1E"/>
                </a:solidFill>
                <a:effectLst/>
                <a:latin typeface="+mj-lt"/>
                <a:ea typeface="+mn-ea"/>
              </a:rPr>
              <a:t>在逐步數學解決方案中錯誤地執行了算術運算。</a:t>
            </a:r>
          </a:p>
          <a:p>
            <a:br>
              <a:rPr lang="zh-TW" altLang="en-US" sz="1600">
                <a:latin typeface="+mj-lt"/>
                <a:ea typeface="+mn-ea"/>
              </a:rPr>
            </a:br>
            <a:endParaRPr lang="zh-TW" altLang="en-US" sz="2000">
              <a:latin typeface="+mj-lt"/>
              <a:ea typeface="+mn-ea"/>
            </a:endParaRPr>
          </a:p>
        </p:txBody>
      </p:sp>
    </p:spTree>
    <p:extLst>
      <p:ext uri="{BB962C8B-B14F-4D97-AF65-F5344CB8AC3E}">
        <p14:creationId xmlns:p14="http://schemas.microsoft.com/office/powerpoint/2010/main" val="3488727813"/>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5FC67-1E4C-0E8D-422C-E99BC7890BC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4A24249-15D7-FF3F-94D6-3EBACB621673}"/>
              </a:ext>
            </a:extLst>
          </p:cNvPr>
          <p:cNvSpPr>
            <a:spLocks noGrp="1"/>
          </p:cNvSpPr>
          <p:nvPr>
            <p:ph type="title"/>
          </p:nvPr>
        </p:nvSpPr>
        <p:spPr/>
        <p:txBody>
          <a:bodyPr/>
          <a:lstStyle/>
          <a:p>
            <a:r>
              <a:rPr lang="en-US" altLang="zh-TW"/>
              <a:t>LLM</a:t>
            </a:r>
            <a:r>
              <a:rPr lang="zh-TW" altLang="en-US"/>
              <a:t>幻覺之偵測及評比</a:t>
            </a:r>
          </a:p>
        </p:txBody>
      </p:sp>
      <p:sp>
        <p:nvSpPr>
          <p:cNvPr id="3" name="內容版面配置區 2">
            <a:extLst>
              <a:ext uri="{FF2B5EF4-FFF2-40B4-BE49-F238E27FC236}">
                <a16:creationId xmlns:a16="http://schemas.microsoft.com/office/drawing/2014/main" id="{FF1807EB-AB21-C230-4041-E67765EE7046}"/>
              </a:ext>
            </a:extLst>
          </p:cNvPr>
          <p:cNvSpPr>
            <a:spLocks noGrp="1"/>
          </p:cNvSpPr>
          <p:nvPr>
            <p:ph idx="1"/>
          </p:nvPr>
        </p:nvSpPr>
        <p:spPr/>
        <p:txBody>
          <a:bodyPr/>
          <a:lstStyle/>
          <a:p>
            <a:r>
              <a:rPr lang="zh-TW" altLang="en-US"/>
              <a:t>主動檢測和減輕文本生成過程中的這些幻覺，涉及利用模型的邏輯輸出值來識別潛在的幻覺。</a:t>
            </a:r>
            <a:endParaRPr lang="en-US" altLang="zh-TW"/>
          </a:p>
          <a:p>
            <a:r>
              <a:rPr lang="zh-TW" altLang="en-US"/>
              <a:t>這一步非常關鍵，因為它決定了生成的文本中幻覺的候選對象。</a:t>
            </a:r>
            <a:endParaRPr lang="en-US" altLang="zh-TW"/>
          </a:p>
          <a:p>
            <a:endParaRPr lang="en-US" altLang="zh-TW"/>
          </a:p>
          <a:p>
            <a:r>
              <a:rPr lang="zh-TW" altLang="en-US" b="0" i="0">
                <a:solidFill>
                  <a:srgbClr val="181B1E"/>
                </a:solidFill>
                <a:effectLst/>
                <a:latin typeface="Inter Variablefont"/>
              </a:rPr>
              <a:t>下一階段涉及驗證程序，以檢查所識別的幻覺的正確性。如果確認存在幻覺，則該過程包括一種緩解策略，以糾正錯誤而不會引入新的幻​​覺，即使在錯誤檢測到幻覺（假陽性）的情況下也是如此。</a:t>
            </a:r>
            <a:endParaRPr lang="zh-TW" altLang="en-US"/>
          </a:p>
        </p:txBody>
      </p:sp>
      <p:sp>
        <p:nvSpPr>
          <p:cNvPr id="7" name="文字方塊 6">
            <a:extLst>
              <a:ext uri="{FF2B5EF4-FFF2-40B4-BE49-F238E27FC236}">
                <a16:creationId xmlns:a16="http://schemas.microsoft.com/office/drawing/2014/main" id="{C4AE05D7-B095-EB82-1212-8FE56A5259EE}"/>
              </a:ext>
            </a:extLst>
          </p:cNvPr>
          <p:cNvSpPr txBox="1"/>
          <p:nvPr/>
        </p:nvSpPr>
        <p:spPr>
          <a:xfrm>
            <a:off x="4572000" y="202775"/>
            <a:ext cx="4584030" cy="261610"/>
          </a:xfrm>
          <a:prstGeom prst="rect">
            <a:avLst/>
          </a:prstGeom>
          <a:noFill/>
        </p:spPr>
        <p:txBody>
          <a:bodyPr wrap="square">
            <a:spAutoFit/>
          </a:bodyPr>
          <a:lstStyle/>
          <a:p>
            <a:r>
              <a:rPr lang="en-US" altLang="zh-TW" sz="1100"/>
              <a:t>https://arxiv.org/pdf/2311.05232.pdf?</a:t>
            </a:r>
            <a:endParaRPr lang="zh-TW" altLang="en-US" sz="1100"/>
          </a:p>
        </p:txBody>
      </p:sp>
      <p:pic>
        <p:nvPicPr>
          <p:cNvPr id="4" name="圖片 3">
            <a:extLst>
              <a:ext uri="{FF2B5EF4-FFF2-40B4-BE49-F238E27FC236}">
                <a16:creationId xmlns:a16="http://schemas.microsoft.com/office/drawing/2014/main" id="{F29F34D8-427E-EA3C-BA41-31771AD7BE95}"/>
              </a:ext>
            </a:extLst>
          </p:cNvPr>
          <p:cNvPicPr>
            <a:picLocks noChangeAspect="1"/>
          </p:cNvPicPr>
          <p:nvPr/>
        </p:nvPicPr>
        <p:blipFill>
          <a:blip r:embed="rId2"/>
          <a:stretch>
            <a:fillRect/>
          </a:stretch>
        </p:blipFill>
        <p:spPr>
          <a:xfrm>
            <a:off x="0" y="3894498"/>
            <a:ext cx="9144000" cy="1910766"/>
          </a:xfrm>
          <a:prstGeom prst="rect">
            <a:avLst/>
          </a:prstGeom>
        </p:spPr>
      </p:pic>
    </p:spTree>
    <p:extLst>
      <p:ext uri="{BB962C8B-B14F-4D97-AF65-F5344CB8AC3E}">
        <p14:creationId xmlns:p14="http://schemas.microsoft.com/office/powerpoint/2010/main" val="1714723501"/>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DA3980-2227-DE33-DABC-BDD70CAF4335}"/>
              </a:ext>
            </a:extLst>
          </p:cNvPr>
          <p:cNvSpPr>
            <a:spLocks noGrp="1"/>
          </p:cNvSpPr>
          <p:nvPr>
            <p:ph type="title"/>
          </p:nvPr>
        </p:nvSpPr>
        <p:spPr/>
        <p:txBody>
          <a:bodyPr/>
          <a:lstStyle/>
          <a:p>
            <a:r>
              <a:rPr lang="zh-TW" altLang="en-US"/>
              <a:t>幻覺量測</a:t>
            </a:r>
          </a:p>
        </p:txBody>
      </p:sp>
      <p:sp>
        <p:nvSpPr>
          <p:cNvPr id="3" name="內容版面配置區 2">
            <a:extLst>
              <a:ext uri="{FF2B5EF4-FFF2-40B4-BE49-F238E27FC236}">
                <a16:creationId xmlns:a16="http://schemas.microsoft.com/office/drawing/2014/main" id="{E4C47FB2-5B98-8554-B883-8BD0A9DDFB05}"/>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DF30FAE0-B554-1D0E-9A85-E13EA0A6FBA3}"/>
              </a:ext>
            </a:extLst>
          </p:cNvPr>
          <p:cNvPicPr>
            <a:picLocks noChangeAspect="1"/>
          </p:cNvPicPr>
          <p:nvPr/>
        </p:nvPicPr>
        <p:blipFill>
          <a:blip r:embed="rId2"/>
          <a:stretch>
            <a:fillRect/>
          </a:stretch>
        </p:blipFill>
        <p:spPr>
          <a:xfrm>
            <a:off x="37021" y="193490"/>
            <a:ext cx="9144000" cy="5513475"/>
          </a:xfrm>
          <a:prstGeom prst="rect">
            <a:avLst/>
          </a:prstGeom>
        </p:spPr>
      </p:pic>
      <p:sp>
        <p:nvSpPr>
          <p:cNvPr id="7" name="文字方塊 6">
            <a:extLst>
              <a:ext uri="{FF2B5EF4-FFF2-40B4-BE49-F238E27FC236}">
                <a16:creationId xmlns:a16="http://schemas.microsoft.com/office/drawing/2014/main" id="{4269B5AD-E04F-BDC2-1608-AFCCA4EB6573}"/>
              </a:ext>
            </a:extLst>
          </p:cNvPr>
          <p:cNvSpPr txBox="1"/>
          <p:nvPr/>
        </p:nvSpPr>
        <p:spPr>
          <a:xfrm>
            <a:off x="62236" y="5688582"/>
            <a:ext cx="9019527" cy="1169551"/>
          </a:xfrm>
          <a:prstGeom prst="rect">
            <a:avLst/>
          </a:prstGeom>
          <a:noFill/>
        </p:spPr>
        <p:txBody>
          <a:bodyPr wrap="square">
            <a:spAutoFit/>
          </a:bodyPr>
          <a:lstStyle/>
          <a:p>
            <a:r>
              <a:rPr lang="zh-TW" altLang="en-US" sz="1400" b="1">
                <a:solidFill>
                  <a:srgbClr val="C00000"/>
                </a:solidFill>
                <a:latin typeface="+mj-ea"/>
                <a:ea typeface="+mj-ea"/>
              </a:rPr>
              <a:t>可信性幻覺 </a:t>
            </a:r>
            <a:r>
              <a:rPr lang="en-US" altLang="zh-TW" sz="1400" b="1">
                <a:solidFill>
                  <a:srgbClr val="C00000"/>
                </a:solidFill>
                <a:latin typeface="+mj-ea"/>
                <a:ea typeface="+mj-ea"/>
              </a:rPr>
              <a:t>faithfulness hallucinations </a:t>
            </a:r>
            <a:r>
              <a:rPr lang="zh-TW" altLang="en-US" sz="1400">
                <a:latin typeface="+mj-ea"/>
                <a:ea typeface="+mj-ea"/>
              </a:rPr>
              <a:t>量測方法說明：</a:t>
            </a:r>
            <a:r>
              <a:rPr lang="en-US" altLang="zh-TW" sz="1400">
                <a:latin typeface="+mj-ea"/>
                <a:ea typeface="+mj-ea"/>
              </a:rPr>
              <a:t>a)</a:t>
            </a:r>
            <a:r>
              <a:rPr lang="zh-TW" altLang="en-US" sz="1400">
                <a:latin typeface="+mj-ea"/>
                <a:ea typeface="+mj-ea"/>
              </a:rPr>
              <a:t>基於事實的指標，透過測量生成內容和來源內容之間的事實重疊度來評估 可信度； </a:t>
            </a:r>
            <a:r>
              <a:rPr lang="en-US" altLang="zh-TW" sz="1400">
                <a:latin typeface="+mj-ea"/>
                <a:ea typeface="+mj-ea"/>
              </a:rPr>
              <a:t>b) </a:t>
            </a:r>
            <a:r>
              <a:rPr lang="zh-TW" altLang="en-US" sz="1400">
                <a:latin typeface="+mj-ea"/>
                <a:ea typeface="+mj-ea"/>
              </a:rPr>
              <a:t>基於分類器的測量，利用訓練有素的分類器來區分生成內容和來源內容之間的蘊涵等級； </a:t>
            </a:r>
            <a:r>
              <a:rPr lang="en-US" altLang="zh-TW" sz="1400">
                <a:latin typeface="+mj-ea"/>
                <a:ea typeface="+mj-ea"/>
              </a:rPr>
              <a:t>c) </a:t>
            </a:r>
            <a:r>
              <a:rPr lang="zh-TW" altLang="en-US" sz="1400">
                <a:latin typeface="+mj-ea"/>
                <a:ea typeface="+mj-ea"/>
              </a:rPr>
              <a:t>基於 </a:t>
            </a:r>
            <a:r>
              <a:rPr lang="en-US" altLang="zh-TW" sz="1400">
                <a:latin typeface="+mj-ea"/>
                <a:ea typeface="+mj-ea"/>
              </a:rPr>
              <a:t>QA </a:t>
            </a:r>
            <a:r>
              <a:rPr lang="zh-TW" altLang="en-US" sz="1400">
                <a:latin typeface="+mj-ea"/>
                <a:ea typeface="+mj-ea"/>
              </a:rPr>
              <a:t>的測量標準，採用問答系統來驗證來源內容與產生內容之間的資訊一致性； </a:t>
            </a:r>
            <a:r>
              <a:rPr lang="en-US" altLang="zh-TW" sz="1400">
                <a:latin typeface="+mj-ea"/>
                <a:ea typeface="+mj-ea"/>
              </a:rPr>
              <a:t>d) </a:t>
            </a:r>
            <a:r>
              <a:rPr lang="zh-TW" altLang="en-US" sz="1400">
                <a:latin typeface="+mj-ea"/>
                <a:ea typeface="+mj-ea"/>
              </a:rPr>
              <a:t>不確定性估計，透過測量模型對其產生的輸出的信心來評估可信度； </a:t>
            </a:r>
            <a:r>
              <a:rPr lang="en-US" altLang="zh-TW" sz="1400">
                <a:latin typeface="+mj-ea"/>
                <a:ea typeface="+mj-ea"/>
              </a:rPr>
              <a:t>e) </a:t>
            </a:r>
            <a:r>
              <a:rPr lang="zh-TW" altLang="en-US" sz="1400">
                <a:latin typeface="+mj-ea"/>
                <a:ea typeface="+mj-ea"/>
              </a:rPr>
              <a:t>基於提示的指標，其中 </a:t>
            </a:r>
            <a:r>
              <a:rPr lang="en-US" altLang="zh-TW" sz="1400">
                <a:latin typeface="+mj-ea"/>
                <a:ea typeface="+mj-ea"/>
              </a:rPr>
              <a:t>LLM </a:t>
            </a:r>
            <a:r>
              <a:rPr lang="zh-TW" altLang="en-US" sz="1400">
                <a:latin typeface="+mj-ea"/>
                <a:ea typeface="+mj-ea"/>
              </a:rPr>
              <a:t>被引導作為評估者，透過特定的提示策略評估產生內容的可信性。</a:t>
            </a:r>
          </a:p>
        </p:txBody>
      </p:sp>
      <p:sp>
        <p:nvSpPr>
          <p:cNvPr id="9" name="文字方塊 8">
            <a:extLst>
              <a:ext uri="{FF2B5EF4-FFF2-40B4-BE49-F238E27FC236}">
                <a16:creationId xmlns:a16="http://schemas.microsoft.com/office/drawing/2014/main" id="{98464DB1-618A-7F3B-70F8-27D2AFAC3F79}"/>
              </a:ext>
            </a:extLst>
          </p:cNvPr>
          <p:cNvSpPr txBox="1"/>
          <p:nvPr/>
        </p:nvSpPr>
        <p:spPr>
          <a:xfrm>
            <a:off x="6372200" y="91069"/>
            <a:ext cx="4592052" cy="215444"/>
          </a:xfrm>
          <a:prstGeom prst="rect">
            <a:avLst/>
          </a:prstGeom>
          <a:noFill/>
        </p:spPr>
        <p:txBody>
          <a:bodyPr wrap="square">
            <a:spAutoFit/>
          </a:bodyPr>
          <a:lstStyle/>
          <a:p>
            <a:r>
              <a:rPr lang="en-US" altLang="zh-TW" sz="800"/>
              <a:t>https://arxiv.org/abs/2311.05232</a:t>
            </a:r>
            <a:endParaRPr lang="zh-TW" altLang="en-US" sz="800"/>
          </a:p>
        </p:txBody>
      </p:sp>
    </p:spTree>
    <p:extLst>
      <p:ext uri="{BB962C8B-B14F-4D97-AF65-F5344CB8AC3E}">
        <p14:creationId xmlns:p14="http://schemas.microsoft.com/office/powerpoint/2010/main" val="31425282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C9778D5D-20C1-C500-E487-CB0E2F65061B}"/>
              </a:ext>
            </a:extLst>
          </p:cNvPr>
          <p:cNvSpPr txBox="1"/>
          <p:nvPr/>
        </p:nvSpPr>
        <p:spPr>
          <a:xfrm>
            <a:off x="-356612" y="5626421"/>
            <a:ext cx="8972550" cy="369332"/>
          </a:xfrm>
          <a:prstGeom prst="rect">
            <a:avLst/>
          </a:prstGeom>
          <a:noFill/>
        </p:spPr>
        <p:txBody>
          <a:bodyPr wrap="square">
            <a:spAutoFit/>
          </a:bodyPr>
          <a:lstStyle/>
          <a:p>
            <a:pPr algn="r"/>
            <a:r>
              <a:rPr lang="zh-TW" altLang="en-US" sz="1800" dirty="0"/>
              <a:t>https://storage.googleapis.com/deepmind-media/gemini/gemini_v1_5_report.pdf</a:t>
            </a:r>
          </a:p>
        </p:txBody>
      </p:sp>
      <p:pic>
        <p:nvPicPr>
          <p:cNvPr id="7" name="圖片 6">
            <a:extLst>
              <a:ext uri="{FF2B5EF4-FFF2-40B4-BE49-F238E27FC236}">
                <a16:creationId xmlns:a16="http://schemas.microsoft.com/office/drawing/2014/main" id="{2E03BA6F-0716-81C9-D584-DD5B058964F4}"/>
              </a:ext>
            </a:extLst>
          </p:cNvPr>
          <p:cNvPicPr>
            <a:picLocks noChangeAspect="1"/>
          </p:cNvPicPr>
          <p:nvPr/>
        </p:nvPicPr>
        <p:blipFill>
          <a:blip r:embed="rId2"/>
          <a:stretch>
            <a:fillRect/>
          </a:stretch>
        </p:blipFill>
        <p:spPr>
          <a:xfrm>
            <a:off x="-40340" y="1933359"/>
            <a:ext cx="5244572" cy="3275590"/>
          </a:xfrm>
          <a:prstGeom prst="rect">
            <a:avLst/>
          </a:prstGeom>
        </p:spPr>
      </p:pic>
      <p:pic>
        <p:nvPicPr>
          <p:cNvPr id="9" name="圖片 8">
            <a:extLst>
              <a:ext uri="{FF2B5EF4-FFF2-40B4-BE49-F238E27FC236}">
                <a16:creationId xmlns:a16="http://schemas.microsoft.com/office/drawing/2014/main" id="{F810F52C-191E-818F-BB42-086E009EFA61}"/>
              </a:ext>
            </a:extLst>
          </p:cNvPr>
          <p:cNvPicPr>
            <a:picLocks noChangeAspect="1"/>
          </p:cNvPicPr>
          <p:nvPr/>
        </p:nvPicPr>
        <p:blipFill>
          <a:blip r:embed="rId3"/>
          <a:stretch>
            <a:fillRect/>
          </a:stretch>
        </p:blipFill>
        <p:spPr>
          <a:xfrm>
            <a:off x="6803182" y="2196912"/>
            <a:ext cx="2340818" cy="2734817"/>
          </a:xfrm>
          <a:prstGeom prst="rect">
            <a:avLst/>
          </a:prstGeom>
        </p:spPr>
      </p:pic>
      <p:sp>
        <p:nvSpPr>
          <p:cNvPr id="11" name="文字方塊 10">
            <a:extLst>
              <a:ext uri="{FF2B5EF4-FFF2-40B4-BE49-F238E27FC236}">
                <a16:creationId xmlns:a16="http://schemas.microsoft.com/office/drawing/2014/main" id="{28940DEF-620A-16E1-2767-A796A29A9644}"/>
              </a:ext>
            </a:extLst>
          </p:cNvPr>
          <p:cNvSpPr txBox="1"/>
          <p:nvPr/>
        </p:nvSpPr>
        <p:spPr>
          <a:xfrm>
            <a:off x="203597" y="1131094"/>
            <a:ext cx="4750593" cy="461665"/>
          </a:xfrm>
          <a:prstGeom prst="rect">
            <a:avLst/>
          </a:prstGeom>
          <a:noFill/>
        </p:spPr>
        <p:txBody>
          <a:bodyPr wrap="square">
            <a:spAutoFit/>
          </a:bodyPr>
          <a:lstStyle/>
          <a:p>
            <a:r>
              <a:rPr lang="en-US" altLang="zh-TW" b="1" u="sng" dirty="0"/>
              <a:t>Gemini</a:t>
            </a:r>
            <a:r>
              <a:rPr lang="zh-TW" altLang="en-US" b="1" u="sng" dirty="0"/>
              <a:t> </a:t>
            </a:r>
            <a:r>
              <a:rPr lang="en-US" altLang="zh-TW" b="1" u="sng" dirty="0"/>
              <a:t>1.5 In-context Learning</a:t>
            </a:r>
            <a:endParaRPr lang="zh-TW" altLang="en-US" b="1" u="sng" dirty="0"/>
          </a:p>
        </p:txBody>
      </p:sp>
      <p:sp>
        <p:nvSpPr>
          <p:cNvPr id="12" name="矩形: 圓角 11">
            <a:extLst>
              <a:ext uri="{FF2B5EF4-FFF2-40B4-BE49-F238E27FC236}">
                <a16:creationId xmlns:a16="http://schemas.microsoft.com/office/drawing/2014/main" id="{46200E38-D84B-946D-591E-939B31288607}"/>
              </a:ext>
            </a:extLst>
          </p:cNvPr>
          <p:cNvSpPr/>
          <p:nvPr/>
        </p:nvSpPr>
        <p:spPr>
          <a:xfrm>
            <a:off x="5502372" y="3126177"/>
            <a:ext cx="919681" cy="1022122"/>
          </a:xfrm>
          <a:prstGeom prst="roundRect">
            <a:avLst/>
          </a:prstGeom>
          <a:solidFill>
            <a:schemeClr val="accent1">
              <a:lumMod val="20000"/>
              <a:lumOff val="80000"/>
            </a:schemeClr>
          </a:solidFill>
          <a:ln w="5715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3429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3429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endParaRPr kumimoji="0" lang="zh-TW" altLang="en-US" sz="1800" dirty="0">
              <a:solidFill>
                <a:prstClr val="black"/>
              </a:solidFill>
              <a:latin typeface="Calibri" panose="020F0502020204030204"/>
              <a:ea typeface="新細明體" panose="02020500000000000000" pitchFamily="18" charset="-120"/>
            </a:endParaRPr>
          </a:p>
        </p:txBody>
      </p:sp>
      <p:cxnSp>
        <p:nvCxnSpPr>
          <p:cNvPr id="13" name="直線單箭頭接點 12">
            <a:extLst>
              <a:ext uri="{FF2B5EF4-FFF2-40B4-BE49-F238E27FC236}">
                <a16:creationId xmlns:a16="http://schemas.microsoft.com/office/drawing/2014/main" id="{9EF4CBE7-BA39-12C5-B3BF-E592E1C927ED}"/>
              </a:ext>
            </a:extLst>
          </p:cNvPr>
          <p:cNvCxnSpPr>
            <a:cxnSpLocks/>
          </p:cNvCxnSpPr>
          <p:nvPr/>
        </p:nvCxnSpPr>
        <p:spPr>
          <a:xfrm>
            <a:off x="5121241" y="3661350"/>
            <a:ext cx="381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249C7F03-4E67-CD4E-9B65-26BBC68A242F}"/>
              </a:ext>
            </a:extLst>
          </p:cNvPr>
          <p:cNvCxnSpPr>
            <a:cxnSpLocks/>
          </p:cNvCxnSpPr>
          <p:nvPr/>
        </p:nvCxnSpPr>
        <p:spPr>
          <a:xfrm>
            <a:off x="6422052" y="3637238"/>
            <a:ext cx="38113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21F7E1C-652D-1FF9-B822-3631BEC62D47}"/>
              </a:ext>
            </a:extLst>
          </p:cNvPr>
          <p:cNvSpPr/>
          <p:nvPr/>
        </p:nvSpPr>
        <p:spPr>
          <a:xfrm>
            <a:off x="-524435" y="1758203"/>
            <a:ext cx="3119717" cy="386821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19" name="文字方塊 18">
            <a:extLst>
              <a:ext uri="{FF2B5EF4-FFF2-40B4-BE49-F238E27FC236}">
                <a16:creationId xmlns:a16="http://schemas.microsoft.com/office/drawing/2014/main" id="{40091666-1A05-D52B-6E2C-F6364D998FBD}"/>
              </a:ext>
            </a:extLst>
          </p:cNvPr>
          <p:cNvSpPr txBox="1"/>
          <p:nvPr/>
        </p:nvSpPr>
        <p:spPr>
          <a:xfrm>
            <a:off x="6873457" y="3478589"/>
            <a:ext cx="1100135" cy="415498"/>
          </a:xfrm>
          <a:prstGeom prst="rect">
            <a:avLst/>
          </a:prstGeom>
          <a:noFill/>
        </p:spPr>
        <p:txBody>
          <a:bodyPr wrap="square" rtlCol="0">
            <a:spAutoFit/>
          </a:bodyPr>
          <a:lstStyle/>
          <a:p>
            <a:r>
              <a:rPr lang="en-US" altLang="zh-TW" sz="2100" dirty="0"/>
              <a:t>??????</a:t>
            </a:r>
            <a:endParaRPr lang="zh-TW" altLang="en-US" sz="2100" dirty="0"/>
          </a:p>
        </p:txBody>
      </p:sp>
    </p:spTree>
    <p:extLst>
      <p:ext uri="{BB962C8B-B14F-4D97-AF65-F5344CB8AC3E}">
        <p14:creationId xmlns:p14="http://schemas.microsoft.com/office/powerpoint/2010/main" val="57152487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p:bldP spid="19"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B2438-42EF-BF77-1CCE-985F5A5A01A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3A785CD-6B7C-341E-3458-794C3A717E60}"/>
              </a:ext>
            </a:extLst>
          </p:cNvPr>
          <p:cNvSpPr>
            <a:spLocks noGrp="1"/>
          </p:cNvSpPr>
          <p:nvPr>
            <p:ph type="title"/>
          </p:nvPr>
        </p:nvSpPr>
        <p:spPr/>
        <p:txBody>
          <a:bodyPr/>
          <a:lstStyle/>
          <a:p>
            <a:r>
              <a:rPr lang="en-US" altLang="zh-TW"/>
              <a:t>LLM</a:t>
            </a:r>
            <a:r>
              <a:rPr lang="zh-TW" altLang="en-US"/>
              <a:t>幻覺之緩解</a:t>
            </a:r>
          </a:p>
        </p:txBody>
      </p:sp>
      <p:sp>
        <p:nvSpPr>
          <p:cNvPr id="3" name="內容版面配置區 2">
            <a:extLst>
              <a:ext uri="{FF2B5EF4-FFF2-40B4-BE49-F238E27FC236}">
                <a16:creationId xmlns:a16="http://schemas.microsoft.com/office/drawing/2014/main" id="{32980930-4B64-4794-6402-111212DBD377}"/>
              </a:ext>
            </a:extLst>
          </p:cNvPr>
          <p:cNvSpPr>
            <a:spLocks noGrp="1"/>
          </p:cNvSpPr>
          <p:nvPr>
            <p:ph idx="1"/>
          </p:nvPr>
        </p:nvSpPr>
        <p:spPr/>
        <p:txBody>
          <a:bodyPr/>
          <a:lstStyle/>
          <a:p>
            <a:r>
              <a:rPr lang="zh-TW" altLang="en-US"/>
              <a:t>分為 資料相關 </a:t>
            </a:r>
            <a:r>
              <a:rPr lang="zh-TW" altLang="en-US">
                <a:latin typeface="標楷體" panose="03000509000000000000" pitchFamily="65" charset="-120"/>
                <a:ea typeface="標楷體" panose="03000509000000000000" pitchFamily="65" charset="-120"/>
              </a:rPr>
              <a:t>、</a:t>
            </a:r>
            <a:r>
              <a:rPr lang="zh-TW" altLang="en-US"/>
              <a:t>訓練相關</a:t>
            </a:r>
            <a:r>
              <a:rPr lang="zh-TW" altLang="en-US">
                <a:latin typeface="標楷體" panose="03000509000000000000" pitchFamily="65" charset="-120"/>
                <a:ea typeface="標楷體" panose="03000509000000000000" pitchFamily="65" charset="-120"/>
              </a:rPr>
              <a:t>、</a:t>
            </a:r>
            <a:r>
              <a:rPr lang="zh-TW" altLang="en-US"/>
              <a:t> 推理相關 各種階段的幻覺</a:t>
            </a:r>
          </a:p>
        </p:txBody>
      </p:sp>
      <p:sp>
        <p:nvSpPr>
          <p:cNvPr id="7" name="文字方塊 6">
            <a:extLst>
              <a:ext uri="{FF2B5EF4-FFF2-40B4-BE49-F238E27FC236}">
                <a16:creationId xmlns:a16="http://schemas.microsoft.com/office/drawing/2014/main" id="{E695AE1D-950C-01E3-CF51-2C9A27B06B08}"/>
              </a:ext>
            </a:extLst>
          </p:cNvPr>
          <p:cNvSpPr txBox="1"/>
          <p:nvPr/>
        </p:nvSpPr>
        <p:spPr>
          <a:xfrm>
            <a:off x="4572000" y="202775"/>
            <a:ext cx="4584030" cy="261610"/>
          </a:xfrm>
          <a:prstGeom prst="rect">
            <a:avLst/>
          </a:prstGeom>
          <a:noFill/>
        </p:spPr>
        <p:txBody>
          <a:bodyPr wrap="square">
            <a:spAutoFit/>
          </a:bodyPr>
          <a:lstStyle/>
          <a:p>
            <a:r>
              <a:rPr lang="en-US" altLang="zh-TW" sz="1100"/>
              <a:t>https://arxiv.org/pdf/2311.05232.pdf?</a:t>
            </a:r>
            <a:endParaRPr lang="zh-TW" altLang="en-US" sz="1100"/>
          </a:p>
        </p:txBody>
      </p:sp>
      <p:pic>
        <p:nvPicPr>
          <p:cNvPr id="5" name="內容版面配置區 6">
            <a:extLst>
              <a:ext uri="{FF2B5EF4-FFF2-40B4-BE49-F238E27FC236}">
                <a16:creationId xmlns:a16="http://schemas.microsoft.com/office/drawing/2014/main" id="{FF3F9E66-FB29-C766-2A4F-42DBC65DE653}"/>
              </a:ext>
            </a:extLst>
          </p:cNvPr>
          <p:cNvPicPr>
            <a:picLocks noChangeAspect="1"/>
          </p:cNvPicPr>
          <p:nvPr/>
        </p:nvPicPr>
        <p:blipFill>
          <a:blip r:embed="rId2"/>
          <a:stretch>
            <a:fillRect/>
          </a:stretch>
        </p:blipFill>
        <p:spPr bwMode="auto">
          <a:xfrm>
            <a:off x="80195" y="2204864"/>
            <a:ext cx="8855075" cy="318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3533924"/>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04A99E0-14E5-00C5-4BE4-D2BF14B7F440}"/>
              </a:ext>
            </a:extLst>
          </p:cNvPr>
          <p:cNvSpPr>
            <a:spLocks noGrp="1"/>
          </p:cNvSpPr>
          <p:nvPr>
            <p:ph type="title"/>
          </p:nvPr>
        </p:nvSpPr>
        <p:spPr/>
        <p:txBody>
          <a:bodyPr/>
          <a:lstStyle/>
          <a:p>
            <a:r>
              <a:rPr lang="zh-TW" altLang="en-US"/>
              <a:t>預防人工智慧幻覺</a:t>
            </a:r>
          </a:p>
        </p:txBody>
      </p:sp>
      <p:sp>
        <p:nvSpPr>
          <p:cNvPr id="3" name="內容版面配置區 2">
            <a:extLst>
              <a:ext uri="{FF2B5EF4-FFF2-40B4-BE49-F238E27FC236}">
                <a16:creationId xmlns:a16="http://schemas.microsoft.com/office/drawing/2014/main" id="{82F30191-6B59-0ACB-6C17-6BC483B05DE1}"/>
              </a:ext>
            </a:extLst>
          </p:cNvPr>
          <p:cNvSpPr>
            <a:spLocks noGrp="1"/>
          </p:cNvSpPr>
          <p:nvPr>
            <p:ph idx="1"/>
          </p:nvPr>
        </p:nvSpPr>
        <p:spPr>
          <a:xfrm>
            <a:off x="181546" y="921655"/>
            <a:ext cx="8854950" cy="5976664"/>
          </a:xfrm>
        </p:spPr>
        <p:txBody>
          <a:bodyPr/>
          <a:lstStyle/>
          <a:p>
            <a:pPr marL="285750" indent="-285750" algn="l" fontAlgn="base">
              <a:buFont typeface="Wingdings" panose="05000000000000000000" pitchFamily="2" charset="2"/>
              <a:buChar char="u"/>
            </a:pPr>
            <a:r>
              <a:rPr lang="zh-TW" altLang="en-US" sz="1600" b="0" i="0">
                <a:solidFill>
                  <a:srgbClr val="161616"/>
                </a:solidFill>
                <a:effectLst/>
                <a:latin typeface="inherit"/>
              </a:rPr>
              <a:t>使用高品質的訓練數據</a:t>
            </a:r>
            <a:r>
              <a:rPr lang="en-US" altLang="zh-TW" sz="1600" b="0" i="0">
                <a:solidFill>
                  <a:srgbClr val="161616"/>
                </a:solidFill>
                <a:effectLst/>
                <a:latin typeface="inherit"/>
              </a:rPr>
              <a:t>:</a:t>
            </a:r>
            <a:endParaRPr lang="zh-TW" altLang="en-US" sz="1600" b="0" i="0">
              <a:solidFill>
                <a:srgbClr val="161616"/>
              </a:solidFill>
              <a:effectLst/>
              <a:latin typeface="inherit"/>
            </a:endParaRPr>
          </a:p>
          <a:p>
            <a:pPr algn="l" fontAlgn="base"/>
            <a:r>
              <a:rPr lang="zh-TW" altLang="en-US" sz="1600" b="0" i="0">
                <a:solidFill>
                  <a:srgbClr val="161616"/>
                </a:solidFill>
                <a:effectLst/>
                <a:latin typeface="inherit"/>
              </a:rPr>
              <a:t>確保人工智慧模型在多樣化、平衡且結構良好的資料上進行訓練。這將幫助您的模型最大限度地減少輸出偏差，更好地理解其任務並產生更有效的輸出。</a:t>
            </a:r>
          </a:p>
          <a:p>
            <a:pPr marL="285750" indent="-285750" algn="l" fontAlgn="base">
              <a:buFont typeface="Wingdings" panose="05000000000000000000" pitchFamily="2" charset="2"/>
              <a:buChar char="u"/>
            </a:pPr>
            <a:endParaRPr lang="zh-TW" altLang="en-US" sz="1600" b="0" i="0">
              <a:solidFill>
                <a:srgbClr val="161616"/>
              </a:solidFill>
              <a:effectLst/>
              <a:latin typeface="inherit"/>
            </a:endParaRPr>
          </a:p>
          <a:p>
            <a:pPr marL="285750" indent="-285750" algn="l" fontAlgn="base">
              <a:buFont typeface="Wingdings" panose="05000000000000000000" pitchFamily="2" charset="2"/>
              <a:buChar char="u"/>
            </a:pPr>
            <a:r>
              <a:rPr lang="zh-TW" altLang="en-US" sz="1600" b="0" i="0">
                <a:solidFill>
                  <a:srgbClr val="161616"/>
                </a:solidFill>
                <a:effectLst/>
                <a:latin typeface="inherit"/>
              </a:rPr>
              <a:t>定義你的人工智慧模型的用途</a:t>
            </a:r>
          </a:p>
          <a:p>
            <a:pPr algn="l" fontAlgn="base"/>
            <a:r>
              <a:rPr lang="zh-TW" altLang="en-US" sz="1600" b="0" i="0">
                <a:solidFill>
                  <a:srgbClr val="161616"/>
                </a:solidFill>
                <a:effectLst/>
                <a:latin typeface="inherit"/>
              </a:rPr>
              <a:t>確定所選人工智慧系統的職責和限制；這將有助於系統更有效地完成任務，並最大限度地減少不相關的「幻覺」結果。</a:t>
            </a:r>
          </a:p>
          <a:p>
            <a:pPr marL="285750" indent="-285750" algn="l" fontAlgn="base">
              <a:buFont typeface="Wingdings" panose="05000000000000000000" pitchFamily="2" charset="2"/>
              <a:buChar char="u"/>
            </a:pPr>
            <a:endParaRPr lang="zh-TW" altLang="en-US" sz="1600" b="0" i="0">
              <a:solidFill>
                <a:srgbClr val="161616"/>
              </a:solidFill>
              <a:effectLst/>
              <a:latin typeface="inherit"/>
            </a:endParaRPr>
          </a:p>
          <a:p>
            <a:pPr marL="285750" indent="-285750" algn="l" fontAlgn="base">
              <a:buFont typeface="Wingdings" panose="05000000000000000000" pitchFamily="2" charset="2"/>
              <a:buChar char="u"/>
            </a:pPr>
            <a:r>
              <a:rPr lang="zh-TW" altLang="en-US" sz="1600" b="0" i="0">
                <a:solidFill>
                  <a:srgbClr val="161616"/>
                </a:solidFill>
                <a:effectLst/>
                <a:latin typeface="inherit"/>
              </a:rPr>
              <a:t>使用資料模板</a:t>
            </a:r>
          </a:p>
          <a:p>
            <a:pPr algn="l" fontAlgn="base"/>
            <a:r>
              <a:rPr lang="zh-TW" altLang="en-US" sz="1600" b="0" i="0">
                <a:solidFill>
                  <a:srgbClr val="161616"/>
                </a:solidFill>
                <a:effectLst/>
                <a:latin typeface="inherit"/>
              </a:rPr>
              <a:t>預先定義的格式，增加了 </a:t>
            </a:r>
            <a:r>
              <a:rPr lang="en-US" altLang="zh-TW" sz="1600" b="0" i="0">
                <a:solidFill>
                  <a:srgbClr val="161616"/>
                </a:solidFill>
                <a:effectLst/>
                <a:latin typeface="inherit"/>
              </a:rPr>
              <a:t>AI </a:t>
            </a:r>
            <a:r>
              <a:rPr lang="zh-TW" altLang="en-US" sz="1600" b="0" i="0">
                <a:solidFill>
                  <a:srgbClr val="161616"/>
                </a:solidFill>
                <a:effectLst/>
                <a:latin typeface="inherit"/>
              </a:rPr>
              <a:t>模型產生符合規定準則的輸出的可能性。依靠資料模板可以確保輸出的一致性，並降低模型產生錯誤結果的可能性。</a:t>
            </a:r>
          </a:p>
          <a:p>
            <a:pPr marL="285750" indent="-285750" algn="l" fontAlgn="base">
              <a:buFont typeface="Wingdings" panose="05000000000000000000" pitchFamily="2" charset="2"/>
              <a:buChar char="u"/>
            </a:pPr>
            <a:endParaRPr lang="zh-TW" altLang="en-US" sz="1600" b="0" i="0">
              <a:solidFill>
                <a:srgbClr val="161616"/>
              </a:solidFill>
              <a:effectLst/>
              <a:latin typeface="inherit"/>
            </a:endParaRPr>
          </a:p>
          <a:p>
            <a:pPr marL="285750" indent="-285750" algn="l" fontAlgn="base">
              <a:buFont typeface="Wingdings" panose="05000000000000000000" pitchFamily="2" charset="2"/>
              <a:buChar char="u"/>
            </a:pPr>
            <a:r>
              <a:rPr lang="zh-TW" altLang="en-US" sz="1600" b="0" i="0">
                <a:solidFill>
                  <a:srgbClr val="161616"/>
                </a:solidFill>
                <a:effectLst/>
                <a:latin typeface="inherit"/>
              </a:rPr>
              <a:t>限制回應</a:t>
            </a:r>
          </a:p>
          <a:p>
            <a:pPr algn="l" fontAlgn="base"/>
            <a:r>
              <a:rPr lang="zh-TW" altLang="en-US" sz="1600" b="0" i="0">
                <a:solidFill>
                  <a:srgbClr val="161616"/>
                </a:solidFill>
                <a:effectLst/>
                <a:latin typeface="inherit"/>
              </a:rPr>
              <a:t>人工智慧模型經常會產生幻覺，因為它們缺乏限制可能結果的限制。為了防止此問題並提高結果的整體一致性和準確性，請使用濾波工具和</a:t>
            </a:r>
            <a:r>
              <a:rPr lang="en-US" altLang="zh-TW" sz="1600" b="0" i="0">
                <a:solidFill>
                  <a:srgbClr val="161616"/>
                </a:solidFill>
                <a:effectLst/>
                <a:latin typeface="inherit"/>
              </a:rPr>
              <a:t>/</a:t>
            </a:r>
            <a:r>
              <a:rPr lang="zh-TW" altLang="en-US" sz="1600" b="0" i="0">
                <a:solidFill>
                  <a:srgbClr val="161616"/>
                </a:solidFill>
                <a:effectLst/>
                <a:latin typeface="inherit"/>
              </a:rPr>
              <a:t>或明確的機率閾值為 </a:t>
            </a:r>
            <a:r>
              <a:rPr lang="en-US" altLang="zh-TW" sz="1600" b="0" i="0">
                <a:solidFill>
                  <a:srgbClr val="161616"/>
                </a:solidFill>
                <a:effectLst/>
                <a:latin typeface="inherit"/>
              </a:rPr>
              <a:t>AI </a:t>
            </a:r>
            <a:r>
              <a:rPr lang="zh-TW" altLang="en-US" sz="1600" b="0" i="0">
                <a:solidFill>
                  <a:srgbClr val="161616"/>
                </a:solidFill>
                <a:effectLst/>
                <a:latin typeface="inherit"/>
              </a:rPr>
              <a:t>模型定義邊界。</a:t>
            </a:r>
          </a:p>
          <a:p>
            <a:pPr marL="285750" indent="-285750" algn="l" fontAlgn="base">
              <a:buFont typeface="Wingdings" panose="05000000000000000000" pitchFamily="2" charset="2"/>
              <a:buChar char="u"/>
            </a:pPr>
            <a:endParaRPr lang="zh-TW" altLang="en-US" sz="1600" b="0" i="0">
              <a:solidFill>
                <a:srgbClr val="161616"/>
              </a:solidFill>
              <a:effectLst/>
              <a:latin typeface="inherit"/>
            </a:endParaRPr>
          </a:p>
          <a:p>
            <a:pPr marL="285750" indent="-285750" algn="l" fontAlgn="base">
              <a:buFont typeface="Wingdings" panose="05000000000000000000" pitchFamily="2" charset="2"/>
              <a:buChar char="u"/>
            </a:pPr>
            <a:r>
              <a:rPr lang="zh-TW" altLang="en-US" sz="1600" b="0" i="0">
                <a:solidFill>
                  <a:srgbClr val="161616"/>
                </a:solidFill>
                <a:effectLst/>
                <a:latin typeface="inherit"/>
              </a:rPr>
              <a:t>不斷測試和完善系統</a:t>
            </a:r>
          </a:p>
          <a:p>
            <a:pPr algn="l" fontAlgn="base"/>
            <a:r>
              <a:rPr lang="zh-TW" altLang="en-US" sz="1600" b="0" i="0">
                <a:solidFill>
                  <a:srgbClr val="161616"/>
                </a:solidFill>
                <a:effectLst/>
                <a:latin typeface="inherit"/>
              </a:rPr>
              <a:t>在使用之前嚴格測試你的人工智慧模型持續評估模型以提高系統整體效能，允許使用者隨著資料老化和發展調整和</a:t>
            </a:r>
            <a:r>
              <a:rPr lang="en-US" altLang="zh-TW" sz="1600" b="0" i="0">
                <a:solidFill>
                  <a:srgbClr val="161616"/>
                </a:solidFill>
                <a:effectLst/>
                <a:latin typeface="inherit"/>
              </a:rPr>
              <a:t>/</a:t>
            </a:r>
            <a:r>
              <a:rPr lang="zh-TW" altLang="en-US" sz="1600" b="0" i="0">
                <a:solidFill>
                  <a:srgbClr val="161616"/>
                </a:solidFill>
                <a:effectLst/>
                <a:latin typeface="inherit"/>
              </a:rPr>
              <a:t>或重新訓練模型。</a:t>
            </a:r>
          </a:p>
          <a:p>
            <a:pPr marL="285750" indent="-285750" algn="l" fontAlgn="base">
              <a:buFont typeface="Wingdings" panose="05000000000000000000" pitchFamily="2" charset="2"/>
              <a:buChar char="u"/>
            </a:pPr>
            <a:endParaRPr lang="zh-TW" altLang="en-US" sz="1600" b="0" i="0">
              <a:solidFill>
                <a:srgbClr val="161616"/>
              </a:solidFill>
              <a:effectLst/>
              <a:latin typeface="inherit"/>
            </a:endParaRPr>
          </a:p>
          <a:p>
            <a:pPr marL="285750" indent="-285750" algn="l" fontAlgn="base">
              <a:buFont typeface="Wingdings" panose="05000000000000000000" pitchFamily="2" charset="2"/>
              <a:buChar char="u"/>
            </a:pPr>
            <a:r>
              <a:rPr lang="zh-TW" altLang="en-US" sz="1600" b="0" i="0">
                <a:solidFill>
                  <a:srgbClr val="161616"/>
                </a:solidFill>
                <a:effectLst/>
                <a:latin typeface="inherit"/>
              </a:rPr>
              <a:t>依賴人類監督</a:t>
            </a:r>
          </a:p>
          <a:p>
            <a:pPr algn="l" fontAlgn="base"/>
            <a:r>
              <a:rPr lang="zh-TW" altLang="en-US" sz="1600" b="0" i="0">
                <a:solidFill>
                  <a:srgbClr val="161616"/>
                </a:solidFill>
                <a:effectLst/>
                <a:latin typeface="inherit"/>
              </a:rPr>
              <a:t>確保人類驗證和審查人工智慧輸出是防止幻覺的最終保障措施。引入人類監督可以確保，人類可以對其進行過濾和糾正。人工審閱者還可以提供專業知識，增強他們評估人工智慧內容的準確性和與任務的相關性。</a:t>
            </a:r>
            <a:endParaRPr lang="zh-TW" altLang="en-US" sz="1100"/>
          </a:p>
        </p:txBody>
      </p:sp>
      <p:sp>
        <p:nvSpPr>
          <p:cNvPr id="8" name="文字方塊 7">
            <a:extLst>
              <a:ext uri="{FF2B5EF4-FFF2-40B4-BE49-F238E27FC236}">
                <a16:creationId xmlns:a16="http://schemas.microsoft.com/office/drawing/2014/main" id="{2B12D26F-561F-7F7B-347A-C2DEC95321AE}"/>
              </a:ext>
            </a:extLst>
          </p:cNvPr>
          <p:cNvSpPr txBox="1"/>
          <p:nvPr/>
        </p:nvSpPr>
        <p:spPr>
          <a:xfrm>
            <a:off x="5724128" y="0"/>
            <a:ext cx="4572000" cy="215444"/>
          </a:xfrm>
          <a:prstGeom prst="rect">
            <a:avLst/>
          </a:prstGeom>
          <a:noFill/>
        </p:spPr>
        <p:txBody>
          <a:bodyPr wrap="square">
            <a:spAutoFit/>
          </a:bodyPr>
          <a:lstStyle/>
          <a:p>
            <a:r>
              <a:rPr lang="zh-TW" altLang="en-US" sz="800"/>
              <a:t>https://www.ibm.com/think/topics/ai-hallucinations</a:t>
            </a:r>
          </a:p>
        </p:txBody>
      </p:sp>
    </p:spTree>
    <p:extLst>
      <p:ext uri="{BB962C8B-B14F-4D97-AF65-F5344CB8AC3E}">
        <p14:creationId xmlns:p14="http://schemas.microsoft.com/office/powerpoint/2010/main" val="309947247"/>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bg>
      <p:bgPr shadeToTitle="1">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9584A1-6ECC-0704-66BD-7FA90078B1D9}"/>
              </a:ext>
            </a:extLst>
          </p:cNvPr>
          <p:cNvSpPr>
            <a:spLocks noGrp="1"/>
          </p:cNvSpPr>
          <p:nvPr>
            <p:ph type="title"/>
          </p:nvPr>
        </p:nvSpPr>
        <p:spPr/>
        <p:txBody>
          <a:bodyPr/>
          <a:lstStyle/>
          <a:p>
            <a:r>
              <a:rPr lang="en-US" altLang="zh-TW" b="0" i="0">
                <a:solidFill>
                  <a:srgbClr val="C00000"/>
                </a:solidFill>
                <a:effectLst/>
                <a:latin typeface="IBM Plex Sans" panose="020B0503050203000203" pitchFamily="34" charset="0"/>
              </a:rPr>
              <a:t>AI</a:t>
            </a:r>
            <a:r>
              <a:rPr lang="zh-TW" altLang="en-US" b="0" i="0">
                <a:solidFill>
                  <a:srgbClr val="C00000"/>
                </a:solidFill>
                <a:effectLst/>
                <a:latin typeface="IBM Plex Sans" panose="020B0503050203000203" pitchFamily="34" charset="0"/>
              </a:rPr>
              <a:t>幻覺的應用</a:t>
            </a:r>
            <a:endParaRPr lang="zh-TW" altLang="en-US">
              <a:solidFill>
                <a:srgbClr val="C00000"/>
              </a:solidFill>
            </a:endParaRPr>
          </a:p>
        </p:txBody>
      </p:sp>
      <p:sp>
        <p:nvSpPr>
          <p:cNvPr id="3" name="內容版面配置區 2">
            <a:extLst>
              <a:ext uri="{FF2B5EF4-FFF2-40B4-BE49-F238E27FC236}">
                <a16:creationId xmlns:a16="http://schemas.microsoft.com/office/drawing/2014/main" id="{74169D91-CD1B-1B39-9320-C6A133162A41}"/>
              </a:ext>
            </a:extLst>
          </p:cNvPr>
          <p:cNvSpPr>
            <a:spLocks noGrp="1"/>
          </p:cNvSpPr>
          <p:nvPr>
            <p:ph idx="1"/>
          </p:nvPr>
        </p:nvSpPr>
        <p:spPr>
          <a:xfrm>
            <a:off x="181546" y="1052736"/>
            <a:ext cx="7126758" cy="5400452"/>
          </a:xfrm>
        </p:spPr>
        <p:txBody>
          <a:bodyPr/>
          <a:lstStyle/>
          <a:p>
            <a:pPr algn="l" fontAlgn="base"/>
            <a:r>
              <a:rPr lang="zh-TW" altLang="en-US" sz="1800" b="0" i="0">
                <a:solidFill>
                  <a:srgbClr val="161616"/>
                </a:solidFill>
                <a:effectLst/>
                <a:latin typeface="inherit"/>
              </a:rPr>
              <a:t>雖然在大多數情況下，人工智慧幻覺肯定是一種不受歡迎的結果，但它也提出了一系列有趣的用例，可以幫助組織以積極的方式利用其創造潛力。範例包括：</a:t>
            </a:r>
            <a:endParaRPr lang="en-US" altLang="zh-TW" sz="1800" b="0" i="0">
              <a:solidFill>
                <a:srgbClr val="161616"/>
              </a:solidFill>
              <a:effectLst/>
              <a:latin typeface="inherit"/>
            </a:endParaRPr>
          </a:p>
          <a:p>
            <a:pPr algn="l" fontAlgn="base"/>
            <a:endParaRPr lang="zh-TW" altLang="en-US" sz="1800" b="0" i="0">
              <a:solidFill>
                <a:srgbClr val="161616"/>
              </a:solidFill>
              <a:effectLst/>
              <a:latin typeface="inherit"/>
            </a:endParaRPr>
          </a:p>
          <a:p>
            <a:pPr marL="285750" indent="-285750" algn="l" fontAlgn="base">
              <a:buFont typeface="Arial" panose="020B0604020202020204" pitchFamily="34" charset="0"/>
              <a:buChar char="•"/>
            </a:pPr>
            <a:r>
              <a:rPr lang="zh-TW" altLang="en-US" sz="1800" b="0" i="0">
                <a:solidFill>
                  <a:srgbClr val="161616"/>
                </a:solidFill>
                <a:effectLst/>
                <a:latin typeface="inherit"/>
              </a:rPr>
              <a:t>藝術與設計人工智慧幻覺為藝術創作提供了一種新穎的方法，為藝術家、設計師和其他創意人員提供了生成視覺震撼和富有想像的圖像的工具。利用</a:t>
            </a:r>
            <a:r>
              <a:rPr lang="zh-TW" altLang="en-US" sz="1800" b="0" i="0" u="none" strike="noStrike">
                <a:solidFill>
                  <a:srgbClr val="161616"/>
                </a:solidFill>
                <a:effectLst/>
                <a:latin typeface="IBM Plex Sans" panose="020B0503050203000203" pitchFamily="34" charset="0"/>
                <a:hlinkClick r:id="rId2"/>
              </a:rPr>
              <a:t>人工智慧</a:t>
            </a:r>
            <a:r>
              <a:rPr lang="zh-TW" altLang="en-US" sz="1800" b="0" i="0">
                <a:solidFill>
                  <a:srgbClr val="161616"/>
                </a:solidFill>
                <a:effectLst/>
                <a:latin typeface="inherit"/>
              </a:rPr>
              <a:t>的幻覺能力 ，藝術家可以創造出超現實、夢幻般的圖像，從而產生新的藝術形式和風格。</a:t>
            </a:r>
            <a:endParaRPr lang="en-US" altLang="zh-TW" sz="1800" b="0" i="0">
              <a:solidFill>
                <a:srgbClr val="161616"/>
              </a:solidFill>
              <a:effectLst/>
              <a:latin typeface="inherit"/>
            </a:endParaRPr>
          </a:p>
          <a:p>
            <a:pPr marL="285750" indent="-285750" algn="l" fontAlgn="base">
              <a:buFont typeface="Arial" panose="020B0604020202020204" pitchFamily="34" charset="0"/>
              <a:buChar char="•"/>
            </a:pPr>
            <a:endParaRPr lang="zh-TW" altLang="en-US" sz="1800" b="0" i="0">
              <a:solidFill>
                <a:srgbClr val="161616"/>
              </a:solidFill>
              <a:effectLst/>
              <a:latin typeface="inherit"/>
            </a:endParaRPr>
          </a:p>
          <a:p>
            <a:pPr marL="285750" indent="-285750" algn="l" fontAlgn="base">
              <a:buFont typeface="Arial" panose="020B0604020202020204" pitchFamily="34" charset="0"/>
              <a:buChar char="•"/>
            </a:pPr>
            <a:r>
              <a:rPr lang="zh-TW" altLang="en-US" sz="1800" b="0" i="0">
                <a:solidFill>
                  <a:srgbClr val="161616"/>
                </a:solidFill>
                <a:effectLst/>
                <a:latin typeface="inherit"/>
              </a:rPr>
              <a:t>數據視覺化和解釋人工智慧幻覺可以透過揭示新的聯繫並提供複雜資訊的不同視角來簡化數據視覺化。這在金融等領域尤其有價值，因為可視化複雜的市場趨勢和財務數據有助於做出更細緻的決策和風險分析。</a:t>
            </a:r>
            <a:endParaRPr lang="en-US" altLang="zh-TW" sz="1800" b="0" i="0">
              <a:solidFill>
                <a:srgbClr val="161616"/>
              </a:solidFill>
              <a:effectLst/>
              <a:latin typeface="inherit"/>
            </a:endParaRPr>
          </a:p>
          <a:p>
            <a:pPr marL="285750" indent="-285750" algn="l" fontAlgn="base">
              <a:buFont typeface="Arial" panose="020B0604020202020204" pitchFamily="34" charset="0"/>
              <a:buChar char="•"/>
            </a:pPr>
            <a:endParaRPr lang="zh-TW" altLang="en-US" sz="1800" b="0" i="0">
              <a:solidFill>
                <a:srgbClr val="161616"/>
              </a:solidFill>
              <a:effectLst/>
              <a:latin typeface="inherit"/>
            </a:endParaRPr>
          </a:p>
          <a:p>
            <a:pPr marL="285750" indent="-285750" algn="l" fontAlgn="base">
              <a:buFont typeface="Arial" panose="020B0604020202020204" pitchFamily="34" charset="0"/>
              <a:buChar char="•"/>
            </a:pPr>
            <a:r>
              <a:rPr lang="zh-TW" altLang="en-US" sz="1800" b="0" i="0">
                <a:solidFill>
                  <a:srgbClr val="161616"/>
                </a:solidFill>
                <a:effectLst/>
                <a:latin typeface="inherit"/>
              </a:rPr>
              <a:t>遊戲與虛擬實境 </a:t>
            </a:r>
            <a:r>
              <a:rPr lang="en-US" altLang="zh-TW" sz="1800" b="0" i="0">
                <a:solidFill>
                  <a:srgbClr val="161616"/>
                </a:solidFill>
                <a:effectLst/>
                <a:latin typeface="inherit"/>
              </a:rPr>
              <a:t>(VR)AI</a:t>
            </a:r>
            <a:r>
              <a:rPr lang="zh-TW" altLang="en-US" sz="1800" b="0" i="0">
                <a:solidFill>
                  <a:srgbClr val="161616"/>
                </a:solidFill>
                <a:effectLst/>
                <a:latin typeface="inherit"/>
              </a:rPr>
              <a:t>幻覺也增強了遊戲和虛擬實境的沉浸式體驗。利用人工智慧模型產生幻覺並</a:t>
            </a:r>
            <a:r>
              <a:rPr lang="zh-TW" altLang="en-US" sz="1800" i="0">
                <a:solidFill>
                  <a:schemeClr val="tx1"/>
                </a:solidFill>
                <a:effectLst/>
                <a:latin typeface="inherit"/>
              </a:rPr>
              <a:t>產生虛擬環境可以幫助遊戲開發者和虛擬實境設計師想像新的世界</a:t>
            </a:r>
            <a:r>
              <a:rPr lang="zh-TW" altLang="en-US" sz="1800" b="0" i="0">
                <a:solidFill>
                  <a:srgbClr val="161616"/>
                </a:solidFill>
                <a:effectLst/>
                <a:latin typeface="inherit"/>
              </a:rPr>
              <a:t>，將使用者體驗提升到一個新的水平。幻覺還可以為遊戲體驗</a:t>
            </a:r>
            <a:r>
              <a:rPr lang="zh-TW" altLang="en-US" sz="1800" b="0" i="0">
                <a:solidFill>
                  <a:schemeClr val="tx1"/>
                </a:solidFill>
                <a:effectLst/>
                <a:latin typeface="inherit"/>
              </a:rPr>
              <a:t>增添驚喜、不可預測和新奇的元素</a:t>
            </a:r>
            <a:r>
              <a:rPr lang="zh-TW" altLang="en-US" sz="1800" b="0" i="0">
                <a:solidFill>
                  <a:srgbClr val="161616"/>
                </a:solidFill>
                <a:effectLst/>
                <a:latin typeface="inherit"/>
              </a:rPr>
              <a:t>。</a:t>
            </a:r>
          </a:p>
          <a:p>
            <a:endParaRPr lang="zh-TW" altLang="en-US" sz="1800"/>
          </a:p>
        </p:txBody>
      </p:sp>
      <p:sp>
        <p:nvSpPr>
          <p:cNvPr id="4" name="文字方塊 3">
            <a:extLst>
              <a:ext uri="{FF2B5EF4-FFF2-40B4-BE49-F238E27FC236}">
                <a16:creationId xmlns:a16="http://schemas.microsoft.com/office/drawing/2014/main" id="{44D7F74A-1D07-F128-0548-403685FD843D}"/>
              </a:ext>
            </a:extLst>
          </p:cNvPr>
          <p:cNvSpPr txBox="1"/>
          <p:nvPr/>
        </p:nvSpPr>
        <p:spPr>
          <a:xfrm>
            <a:off x="5724128" y="0"/>
            <a:ext cx="4572000" cy="215444"/>
          </a:xfrm>
          <a:prstGeom prst="rect">
            <a:avLst/>
          </a:prstGeom>
          <a:noFill/>
        </p:spPr>
        <p:txBody>
          <a:bodyPr wrap="square">
            <a:spAutoFit/>
          </a:bodyPr>
          <a:lstStyle/>
          <a:p>
            <a:r>
              <a:rPr lang="zh-TW" altLang="en-US" sz="800"/>
              <a:t>https://www.ibm.com/think/topics/ai-hallucinations</a:t>
            </a:r>
          </a:p>
        </p:txBody>
      </p:sp>
      <p:pic>
        <p:nvPicPr>
          <p:cNvPr id="6" name="圖片 5">
            <a:extLst>
              <a:ext uri="{FF2B5EF4-FFF2-40B4-BE49-F238E27FC236}">
                <a16:creationId xmlns:a16="http://schemas.microsoft.com/office/drawing/2014/main" id="{731869A6-50CF-51BE-EFAA-9B4D0AF3091E}"/>
              </a:ext>
            </a:extLst>
          </p:cNvPr>
          <p:cNvPicPr>
            <a:picLocks noChangeAspect="1"/>
          </p:cNvPicPr>
          <p:nvPr/>
        </p:nvPicPr>
        <p:blipFill>
          <a:blip r:embed="rId3"/>
          <a:stretch>
            <a:fillRect/>
          </a:stretch>
        </p:blipFill>
        <p:spPr>
          <a:xfrm>
            <a:off x="7668344" y="2132856"/>
            <a:ext cx="1060275" cy="3871611"/>
          </a:xfrm>
          <a:prstGeom prst="rect">
            <a:avLst/>
          </a:prstGeom>
        </p:spPr>
      </p:pic>
    </p:spTree>
    <p:extLst>
      <p:ext uri="{BB962C8B-B14F-4D97-AF65-F5344CB8AC3E}">
        <p14:creationId xmlns:p14="http://schemas.microsoft.com/office/powerpoint/2010/main" val="4164833998"/>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5E90A3-976F-69E1-BB60-49EA4524CCEE}"/>
              </a:ext>
            </a:extLst>
          </p:cNvPr>
          <p:cNvSpPr>
            <a:spLocks noGrp="1"/>
          </p:cNvSpPr>
          <p:nvPr>
            <p:ph type="title"/>
          </p:nvPr>
        </p:nvSpPr>
        <p:spPr>
          <a:xfrm>
            <a:off x="181546" y="188640"/>
            <a:ext cx="8854950" cy="720725"/>
          </a:xfrm>
        </p:spPr>
        <p:txBody>
          <a:bodyPr/>
          <a:lstStyle/>
          <a:p>
            <a:r>
              <a:rPr lang="zh-TW" altLang="en-US" sz="2000"/>
              <a:t>停止讓</a:t>
            </a:r>
            <a:r>
              <a:rPr lang="en-US" altLang="zh-TW" sz="2000"/>
              <a:t>AI</a:t>
            </a:r>
            <a:r>
              <a:rPr lang="zh-TW" altLang="en-US" sz="2000"/>
              <a:t>再胡說八道，</a:t>
            </a:r>
            <a:r>
              <a:rPr lang="en-US" altLang="zh-TW" sz="2000"/>
              <a:t>DeepMind </a:t>
            </a:r>
            <a:r>
              <a:rPr lang="zh-TW" altLang="en-US" sz="2000"/>
              <a:t>開發了「事實核查器」以糾正</a:t>
            </a:r>
            <a:r>
              <a:rPr lang="en-US" altLang="zh-TW" sz="2000"/>
              <a:t>Claude</a:t>
            </a:r>
            <a:r>
              <a:rPr lang="zh-TW" altLang="en-US" sz="2000"/>
              <a:t>、</a:t>
            </a:r>
            <a:r>
              <a:rPr lang="en-US" altLang="zh-TW" sz="2000"/>
              <a:t>Gemini</a:t>
            </a:r>
            <a:r>
              <a:rPr lang="zh-TW" altLang="en-US" sz="2000"/>
              <a:t>、</a:t>
            </a:r>
            <a:r>
              <a:rPr lang="en-US" altLang="zh-TW" sz="2000"/>
              <a:t>GPT</a:t>
            </a:r>
            <a:r>
              <a:rPr lang="zh-TW" altLang="en-US" sz="2000"/>
              <a:t>、</a:t>
            </a:r>
            <a:r>
              <a:rPr lang="en-US" altLang="zh-TW" sz="2000"/>
              <a:t>PaLM-2</a:t>
            </a:r>
            <a:r>
              <a:rPr lang="zh-TW" altLang="en-US" sz="2000"/>
              <a:t>的幻覺</a:t>
            </a:r>
          </a:p>
        </p:txBody>
      </p:sp>
      <p:sp>
        <p:nvSpPr>
          <p:cNvPr id="3" name="內容版面配置區 2">
            <a:extLst>
              <a:ext uri="{FF2B5EF4-FFF2-40B4-BE49-F238E27FC236}">
                <a16:creationId xmlns:a16="http://schemas.microsoft.com/office/drawing/2014/main" id="{7605C948-DFB7-142F-D5C7-81C0AEDBB41E}"/>
              </a:ext>
            </a:extLst>
          </p:cNvPr>
          <p:cNvSpPr>
            <a:spLocks noGrp="1"/>
          </p:cNvSpPr>
          <p:nvPr>
            <p:ph idx="1"/>
          </p:nvPr>
        </p:nvSpPr>
        <p:spPr>
          <a:xfrm>
            <a:off x="181546" y="1412776"/>
            <a:ext cx="4966518" cy="4968552"/>
          </a:xfrm>
        </p:spPr>
        <p:txBody>
          <a:bodyPr/>
          <a:lstStyle/>
          <a:p>
            <a:r>
              <a:rPr lang="en-US" altLang="zh-TW" sz="1600"/>
              <a:t>OpenAI </a:t>
            </a:r>
            <a:r>
              <a:rPr lang="zh-TW" altLang="en-US" sz="1600"/>
              <a:t>離職的知名專家安德烈</a:t>
            </a:r>
            <a:r>
              <a:rPr lang="en-US" altLang="zh-TW" sz="1600"/>
              <a:t>-</a:t>
            </a:r>
            <a:r>
              <a:rPr lang="zh-TW" altLang="en-US" sz="1600"/>
              <a:t>卡爾帕西（</a:t>
            </a:r>
            <a:r>
              <a:rPr lang="en-US" altLang="zh-TW" sz="1600"/>
              <a:t>Andrej Karpathy</a:t>
            </a:r>
            <a:r>
              <a:rPr lang="zh-TW" altLang="en-US" sz="1600"/>
              <a:t>）竟然說，產生幻覺的現像是生成式人工智慧的底層技術</a:t>
            </a:r>
            <a:r>
              <a:rPr lang="en-US" altLang="zh-TW" sz="1600"/>
              <a:t>--</a:t>
            </a:r>
            <a:r>
              <a:rPr lang="zh-TW" altLang="en-US" sz="1600"/>
              <a:t>大型語言模型（</a:t>
            </a:r>
            <a:r>
              <a:rPr lang="en-US" altLang="zh-TW" sz="1600"/>
              <a:t>LLM</a:t>
            </a:r>
            <a:r>
              <a:rPr lang="zh-TW" altLang="en-US" sz="1600"/>
              <a:t>）的最大特點。</a:t>
            </a:r>
          </a:p>
          <a:p>
            <a:endParaRPr lang="zh-TW" altLang="en-US" sz="1600"/>
          </a:p>
          <a:p>
            <a:r>
              <a:rPr lang="zh-TW" altLang="en-US" sz="1600"/>
              <a:t>但是，在以文字為重點、基於 </a:t>
            </a:r>
            <a:r>
              <a:rPr lang="en-US" altLang="zh-TW" sz="1600"/>
              <a:t>LLM </a:t>
            </a:r>
            <a:r>
              <a:rPr lang="zh-TW" altLang="en-US" sz="1600"/>
              <a:t>的聊天機器人中，使用者希望所提供的資訊與事實相符，因此幻覺是絕對不允許出現的。</a:t>
            </a:r>
            <a:endParaRPr lang="en-US" altLang="zh-TW" sz="1600"/>
          </a:p>
          <a:p>
            <a:endParaRPr lang="en-US" altLang="zh-TW" sz="1600"/>
          </a:p>
          <a:p>
            <a:r>
              <a:rPr lang="zh-TW" altLang="en-US" sz="1600"/>
              <a:t>研究人員提出了一種基於 </a:t>
            </a:r>
            <a:r>
              <a:rPr lang="en-US" altLang="zh-TW" sz="1600"/>
              <a:t>LLM </a:t>
            </a:r>
            <a:r>
              <a:rPr lang="zh-TW" altLang="en-US" sz="1600"/>
              <a:t>的系統</a:t>
            </a:r>
            <a:r>
              <a:rPr lang="en-US" altLang="zh-TW" sz="1600"/>
              <a:t>--</a:t>
            </a:r>
            <a:r>
              <a:rPr lang="zh-TW" altLang="en-US" sz="1600"/>
              <a:t>「搜尋增強事實性評估器」（</a:t>
            </a:r>
            <a:r>
              <a:rPr lang="en-US" altLang="zh-TW" sz="1600"/>
              <a:t>Search-Augmented Factuality Evaluator</a:t>
            </a:r>
            <a:r>
              <a:rPr lang="zh-TW" altLang="en-US" sz="1600"/>
              <a:t>，簡稱 </a:t>
            </a:r>
            <a:r>
              <a:rPr lang="en-US" altLang="zh-TW" sz="1600"/>
              <a:t>SAFE</a:t>
            </a:r>
            <a:r>
              <a:rPr lang="zh-TW" altLang="en-US" sz="1600"/>
              <a:t>），它可以對人工智慧聊天機器人生成的長格式回覆進行事實檢查。</a:t>
            </a:r>
            <a:r>
              <a:rPr lang="en-US" altLang="zh-TW" sz="1600"/>
              <a:t> </a:t>
            </a:r>
          </a:p>
          <a:p>
            <a:endParaRPr lang="en-US" altLang="zh-TW" sz="1600"/>
          </a:p>
          <a:p>
            <a:r>
              <a:rPr lang="zh-TW" altLang="en-US" sz="1600" b="0" i="0">
                <a:solidFill>
                  <a:srgbClr val="333333"/>
                </a:solidFill>
                <a:effectLst/>
                <a:latin typeface="Microsoft JhengHei" panose="020B0604030504040204" pitchFamily="34" charset="-120"/>
                <a:ea typeface="Microsoft JhengHei" panose="020B0604030504040204" pitchFamily="34" charset="-120"/>
              </a:rPr>
              <a:t>系統通過四個步驟對答案進行分析、處理和評估，以驗證其精準性和真實性。</a:t>
            </a:r>
            <a:endParaRPr lang="en-US" altLang="zh-TW" sz="1600" b="0" i="0">
              <a:solidFill>
                <a:srgbClr val="333333"/>
              </a:solidFill>
              <a:effectLst/>
              <a:latin typeface="Microsoft JhengHei" panose="020B0604030504040204" pitchFamily="34" charset="-120"/>
              <a:ea typeface="Microsoft JhengHei" panose="020B0604030504040204" pitchFamily="34" charset="-120"/>
            </a:endParaRPr>
          </a:p>
          <a:p>
            <a:endParaRPr lang="en-US" altLang="zh-TW" sz="1600" b="0">
              <a:solidFill>
                <a:srgbClr val="333333"/>
              </a:solidFill>
              <a:effectLst/>
              <a:latin typeface="Microsoft JhengHei" panose="020B0604030504040204" pitchFamily="34" charset="-120"/>
              <a:ea typeface="Microsoft JhengHei" panose="020B0604030504040204" pitchFamily="34" charset="-120"/>
            </a:endParaRPr>
          </a:p>
          <a:p>
            <a:r>
              <a:rPr lang="zh-TW" altLang="en-US" sz="1600" b="0" i="0">
                <a:solidFill>
                  <a:srgbClr val="333333"/>
                </a:solidFill>
                <a:effectLst/>
                <a:latin typeface="Microsoft JhengHei" panose="020B0604030504040204" pitchFamily="34" charset="-120"/>
                <a:ea typeface="Microsoft JhengHei" panose="020B0604030504040204" pitchFamily="34" charset="-120"/>
              </a:rPr>
              <a:t>首先，</a:t>
            </a:r>
            <a:r>
              <a:rPr lang="en-US" altLang="zh-TW" sz="1600" b="0" i="0">
                <a:solidFill>
                  <a:srgbClr val="333333"/>
                </a:solidFill>
                <a:effectLst/>
                <a:latin typeface="Microsoft JhengHei" panose="020B0604030504040204" pitchFamily="34" charset="-120"/>
                <a:ea typeface="Microsoft JhengHei" panose="020B0604030504040204" pitchFamily="34" charset="-120"/>
              </a:rPr>
              <a:t>SAFE </a:t>
            </a:r>
            <a:r>
              <a:rPr lang="zh-TW" altLang="en-US" sz="1600" b="0" i="0">
                <a:solidFill>
                  <a:srgbClr val="333333"/>
                </a:solidFill>
                <a:effectLst/>
                <a:latin typeface="Microsoft JhengHei" panose="020B0604030504040204" pitchFamily="34" charset="-120"/>
                <a:ea typeface="Microsoft JhengHei" panose="020B0604030504040204" pitchFamily="34" charset="-120"/>
              </a:rPr>
              <a:t>將答案分割成單個事實，對其進行修改，並與</a:t>
            </a:r>
            <a:r>
              <a:rPr lang="en-US" altLang="zh-TW" sz="1600" b="0" i="0">
                <a:solidFill>
                  <a:srgbClr val="333333"/>
                </a:solidFill>
                <a:effectLst/>
                <a:latin typeface="Microsoft JhengHei" panose="020B0604030504040204" pitchFamily="34" charset="-120"/>
                <a:ea typeface="Microsoft JhengHei" panose="020B0604030504040204" pitchFamily="34" charset="-120"/>
              </a:rPr>
              <a:t>Google</a:t>
            </a:r>
            <a:r>
              <a:rPr lang="zh-TW" altLang="en-US" sz="1600" b="0" i="0">
                <a:solidFill>
                  <a:srgbClr val="333333"/>
                </a:solidFill>
                <a:effectLst/>
                <a:latin typeface="Microsoft JhengHei" panose="020B0604030504040204" pitchFamily="34" charset="-120"/>
                <a:ea typeface="Microsoft JhengHei" panose="020B0604030504040204" pitchFamily="34" charset="-120"/>
              </a:rPr>
              <a:t>搜尋結果進行比較。系統還會檢查各個事實與原始問題的相關性。</a:t>
            </a:r>
            <a:endParaRPr lang="en-US" altLang="zh-TW" sz="1600" b="0" i="0">
              <a:solidFill>
                <a:srgbClr val="333333"/>
              </a:solidFill>
              <a:effectLst/>
              <a:latin typeface="Microsoft JhengHei" panose="020B0604030504040204" pitchFamily="34" charset="-120"/>
              <a:ea typeface="Microsoft JhengHei" panose="020B0604030504040204" pitchFamily="34" charset="-120"/>
            </a:endParaRPr>
          </a:p>
          <a:p>
            <a:r>
              <a:rPr lang="zh-TW" altLang="en-US" sz="1400" b="0" i="0">
                <a:solidFill>
                  <a:srgbClr val="333333"/>
                </a:solidFill>
                <a:effectLst/>
                <a:latin typeface="Microsoft JhengHei" panose="020B0604030504040204" pitchFamily="34" charset="-120"/>
                <a:ea typeface="Microsoft JhengHei" panose="020B0604030504040204" pitchFamily="34" charset="-120"/>
              </a:rPr>
              <a:t>使用 </a:t>
            </a:r>
            <a:r>
              <a:rPr lang="en-US" altLang="zh-TW" sz="1400" b="0" i="0">
                <a:solidFill>
                  <a:srgbClr val="333333"/>
                </a:solidFill>
                <a:effectLst/>
                <a:latin typeface="Microsoft JhengHei" panose="020B0604030504040204" pitchFamily="34" charset="-120"/>
                <a:ea typeface="Microsoft JhengHei" panose="020B0604030504040204" pitchFamily="34" charset="-120"/>
              </a:rPr>
              <a:t>SAFE </a:t>
            </a:r>
            <a:r>
              <a:rPr lang="zh-TW" altLang="en-US" sz="1400" b="0" i="0">
                <a:solidFill>
                  <a:srgbClr val="333333"/>
                </a:solidFill>
                <a:effectLst/>
                <a:latin typeface="Microsoft JhengHei" panose="020B0604030504040204" pitchFamily="34" charset="-120"/>
                <a:ea typeface="Microsoft JhengHei" panose="020B0604030504040204" pitchFamily="34" charset="-120"/>
              </a:rPr>
              <a:t>的成本比人工註釋員或事實檢查員低 </a:t>
            </a:r>
            <a:r>
              <a:rPr lang="en-US" altLang="zh-TW" sz="1400" b="0" i="0">
                <a:solidFill>
                  <a:srgbClr val="333333"/>
                </a:solidFill>
                <a:effectLst/>
                <a:latin typeface="Microsoft JhengHei" panose="020B0604030504040204" pitchFamily="34" charset="-120"/>
                <a:ea typeface="Microsoft JhengHei" panose="020B0604030504040204" pitchFamily="34" charset="-120"/>
              </a:rPr>
              <a:t>20 </a:t>
            </a:r>
            <a:r>
              <a:rPr lang="zh-TW" altLang="en-US" sz="1400" b="0" i="0">
                <a:solidFill>
                  <a:srgbClr val="333333"/>
                </a:solidFill>
                <a:effectLst/>
                <a:latin typeface="Microsoft JhengHei" panose="020B0604030504040204" pitchFamily="34" charset="-120"/>
                <a:ea typeface="Microsoft JhengHei" panose="020B0604030504040204" pitchFamily="34" charset="-120"/>
              </a:rPr>
              <a:t>倍，因此提供了一個經濟可行的解決方案</a:t>
            </a:r>
            <a:endParaRPr lang="zh-TW" altLang="en-US" sz="1600"/>
          </a:p>
        </p:txBody>
      </p:sp>
      <p:sp>
        <p:nvSpPr>
          <p:cNvPr id="5" name="文字方塊 4">
            <a:extLst>
              <a:ext uri="{FF2B5EF4-FFF2-40B4-BE49-F238E27FC236}">
                <a16:creationId xmlns:a16="http://schemas.microsoft.com/office/drawing/2014/main" id="{A57647B9-61FB-CCB9-6697-3F46BCA44701}"/>
              </a:ext>
            </a:extLst>
          </p:cNvPr>
          <p:cNvSpPr txBox="1"/>
          <p:nvPr/>
        </p:nvSpPr>
        <p:spPr>
          <a:xfrm>
            <a:off x="2195736" y="914236"/>
            <a:ext cx="8694712" cy="276999"/>
          </a:xfrm>
          <a:prstGeom prst="rect">
            <a:avLst/>
          </a:prstGeom>
          <a:noFill/>
        </p:spPr>
        <p:txBody>
          <a:bodyPr wrap="square">
            <a:spAutoFit/>
          </a:bodyPr>
          <a:lstStyle/>
          <a:p>
            <a:r>
              <a:rPr lang="en-US" altLang="zh-TW" sz="1200"/>
              <a:t>https://www.techbang.com/posts/114185-deepmind-has-developed-a-fact-checker-for-ai-chatbots-to-cure</a:t>
            </a:r>
            <a:endParaRPr lang="zh-TW" altLang="en-US" sz="1200"/>
          </a:p>
        </p:txBody>
      </p:sp>
      <p:pic>
        <p:nvPicPr>
          <p:cNvPr id="6" name="圖片 5">
            <a:extLst>
              <a:ext uri="{FF2B5EF4-FFF2-40B4-BE49-F238E27FC236}">
                <a16:creationId xmlns:a16="http://schemas.microsoft.com/office/drawing/2014/main" id="{0BDA3F11-39A2-680E-7AAE-9D38377D2D25}"/>
              </a:ext>
            </a:extLst>
          </p:cNvPr>
          <p:cNvPicPr>
            <a:picLocks noChangeAspect="1"/>
          </p:cNvPicPr>
          <p:nvPr/>
        </p:nvPicPr>
        <p:blipFill>
          <a:blip r:embed="rId2"/>
          <a:stretch>
            <a:fillRect/>
          </a:stretch>
        </p:blipFill>
        <p:spPr>
          <a:xfrm>
            <a:off x="5292080" y="905437"/>
            <a:ext cx="3528392" cy="5812044"/>
          </a:xfrm>
          <a:prstGeom prst="rect">
            <a:avLst/>
          </a:prstGeom>
        </p:spPr>
      </p:pic>
    </p:spTree>
    <p:extLst>
      <p:ext uri="{BB962C8B-B14F-4D97-AF65-F5344CB8AC3E}">
        <p14:creationId xmlns:p14="http://schemas.microsoft.com/office/powerpoint/2010/main" val="152840331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5BCCA-4A42-1BE8-5B09-BBD080E5500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C21DB89-B666-A6EC-8799-408D6E6ACA5B}"/>
              </a:ext>
            </a:extLst>
          </p:cNvPr>
          <p:cNvSpPr>
            <a:spLocks noGrp="1"/>
          </p:cNvSpPr>
          <p:nvPr>
            <p:ph type="ctrTitle"/>
          </p:nvPr>
        </p:nvSpPr>
        <p:spPr>
          <a:xfrm>
            <a:off x="1143000" y="236431"/>
            <a:ext cx="6858000" cy="2387600"/>
          </a:xfrm>
        </p:spPr>
        <p:txBody>
          <a:bodyPr/>
          <a:lstStyle/>
          <a:p>
            <a:r>
              <a:rPr lang="en-US" altLang="zh-TW" dirty="0">
                <a:latin typeface="微軟正黑體" panose="020B0604030504040204" pitchFamily="34" charset="-120"/>
                <a:ea typeface="微軟正黑體" panose="020B0604030504040204" pitchFamily="34" charset="-120"/>
              </a:rPr>
              <a:t>3. </a:t>
            </a:r>
            <a:r>
              <a:rPr lang="zh-TW" altLang="en-US" dirty="0">
                <a:latin typeface="微軟正黑體" panose="020B0604030504040204" pitchFamily="34" charset="-120"/>
                <a:ea typeface="微軟正黑體" panose="020B0604030504040204" pitchFamily="34" charset="-120"/>
              </a:rPr>
              <a:t>把任務分多步驟來解</a:t>
            </a:r>
            <a:endParaRPr lang="zh-TW" altLang="en-US" dirty="0"/>
          </a:p>
        </p:txBody>
      </p:sp>
      <p:sp>
        <p:nvSpPr>
          <p:cNvPr id="4" name="矩形: 圓角 3">
            <a:extLst>
              <a:ext uri="{FF2B5EF4-FFF2-40B4-BE49-F238E27FC236}">
                <a16:creationId xmlns:a16="http://schemas.microsoft.com/office/drawing/2014/main" id="{B35547AF-246C-0C5E-E192-58790E336630}"/>
              </a:ext>
            </a:extLst>
          </p:cNvPr>
          <p:cNvSpPr/>
          <p:nvPr/>
        </p:nvSpPr>
        <p:spPr>
          <a:xfrm>
            <a:off x="2741880" y="4015642"/>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語言</a:t>
            </a:r>
            <a:endParaRPr lang="en-US" altLang="zh-TW" sz="1800" dirty="0">
              <a:solidFill>
                <a:schemeClr val="tx1"/>
              </a:solidFill>
              <a:latin typeface="微軟正黑體" panose="020B0604030504040204" pitchFamily="34" charset="-120"/>
              <a:ea typeface="微軟正黑體" panose="020B0604030504040204" pitchFamily="34" charset="-120"/>
            </a:endParaRPr>
          </a:p>
          <a:p>
            <a:pPr algn="ctr"/>
            <a:r>
              <a:rPr lang="zh-TW" altLang="en-US" sz="1800" dirty="0">
                <a:solidFill>
                  <a:schemeClr val="tx1"/>
                </a:solidFill>
                <a:latin typeface="微軟正黑體" panose="020B0604030504040204" pitchFamily="34" charset="-120"/>
                <a:ea typeface="微軟正黑體" panose="020B0604030504040204" pitchFamily="34" charset="-120"/>
              </a:rPr>
              <a:t>模型</a:t>
            </a:r>
          </a:p>
        </p:txBody>
      </p:sp>
      <p:cxnSp>
        <p:nvCxnSpPr>
          <p:cNvPr id="5" name="直線單箭頭接點 4">
            <a:extLst>
              <a:ext uri="{FF2B5EF4-FFF2-40B4-BE49-F238E27FC236}">
                <a16:creationId xmlns:a16="http://schemas.microsoft.com/office/drawing/2014/main" id="{A9655FA6-77F4-265E-5AAE-45C11C7A5BAA}"/>
              </a:ext>
            </a:extLst>
          </p:cNvPr>
          <p:cNvCxnSpPr>
            <a:cxnSpLocks/>
          </p:cNvCxnSpPr>
          <p:nvPr/>
        </p:nvCxnSpPr>
        <p:spPr>
          <a:xfrm>
            <a:off x="2263112" y="4442649"/>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9D399A5F-0569-5A82-BB71-C3D11C891985}"/>
              </a:ext>
            </a:extLst>
          </p:cNvPr>
          <p:cNvCxnSpPr>
            <a:cxnSpLocks/>
          </p:cNvCxnSpPr>
          <p:nvPr/>
        </p:nvCxnSpPr>
        <p:spPr>
          <a:xfrm>
            <a:off x="3880566" y="4442649"/>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FF7F2638-09C0-D248-17E0-8EA4C6E9684C}"/>
              </a:ext>
            </a:extLst>
          </p:cNvPr>
          <p:cNvSpPr/>
          <p:nvPr/>
        </p:nvSpPr>
        <p:spPr>
          <a:xfrm>
            <a:off x="7365634" y="4261495"/>
            <a:ext cx="828136" cy="362307"/>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8" name="矩形: 圓角 7">
            <a:extLst>
              <a:ext uri="{FF2B5EF4-FFF2-40B4-BE49-F238E27FC236}">
                <a16:creationId xmlns:a16="http://schemas.microsoft.com/office/drawing/2014/main" id="{36E5E6C2-1716-EE78-6DF0-36850E416FAF}"/>
              </a:ext>
            </a:extLst>
          </p:cNvPr>
          <p:cNvSpPr/>
          <p:nvPr/>
        </p:nvSpPr>
        <p:spPr>
          <a:xfrm>
            <a:off x="4359333" y="4261496"/>
            <a:ext cx="828136" cy="362307"/>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9" name="矩形: 圓角 8">
            <a:extLst>
              <a:ext uri="{FF2B5EF4-FFF2-40B4-BE49-F238E27FC236}">
                <a16:creationId xmlns:a16="http://schemas.microsoft.com/office/drawing/2014/main" id="{D4F97CF0-15C4-FAA1-D0D7-3EBAD3277D18}"/>
              </a:ext>
            </a:extLst>
          </p:cNvPr>
          <p:cNvSpPr/>
          <p:nvPr/>
        </p:nvSpPr>
        <p:spPr>
          <a:xfrm>
            <a:off x="5706837" y="4015642"/>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語言</a:t>
            </a:r>
            <a:endParaRPr lang="en-US" altLang="zh-TW" sz="1800" dirty="0">
              <a:solidFill>
                <a:schemeClr val="tx1"/>
              </a:solidFill>
              <a:latin typeface="微軟正黑體" panose="020B0604030504040204" pitchFamily="34" charset="-120"/>
              <a:ea typeface="微軟正黑體" panose="020B0604030504040204" pitchFamily="34" charset="-120"/>
            </a:endParaRPr>
          </a:p>
          <a:p>
            <a:pPr algn="ctr"/>
            <a:r>
              <a:rPr lang="zh-TW" altLang="en-US" sz="1800" dirty="0">
                <a:solidFill>
                  <a:schemeClr val="tx1"/>
                </a:solidFill>
                <a:latin typeface="微軟正黑體" panose="020B0604030504040204" pitchFamily="34" charset="-120"/>
                <a:ea typeface="微軟正黑體" panose="020B0604030504040204" pitchFamily="34" charset="-120"/>
              </a:rPr>
              <a:t>模型</a:t>
            </a:r>
          </a:p>
        </p:txBody>
      </p:sp>
      <p:cxnSp>
        <p:nvCxnSpPr>
          <p:cNvPr id="10" name="直線單箭頭接點 9">
            <a:extLst>
              <a:ext uri="{FF2B5EF4-FFF2-40B4-BE49-F238E27FC236}">
                <a16:creationId xmlns:a16="http://schemas.microsoft.com/office/drawing/2014/main" id="{EF0E0AC5-3F05-BDD0-E674-C2D7451DC4D6}"/>
              </a:ext>
            </a:extLst>
          </p:cNvPr>
          <p:cNvCxnSpPr>
            <a:cxnSpLocks/>
          </p:cNvCxnSpPr>
          <p:nvPr/>
        </p:nvCxnSpPr>
        <p:spPr>
          <a:xfrm>
            <a:off x="5228070" y="4442648"/>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603DC4BE-FE53-67C5-CE9D-8D0E8656F2DB}"/>
              </a:ext>
            </a:extLst>
          </p:cNvPr>
          <p:cNvCxnSpPr>
            <a:cxnSpLocks/>
          </p:cNvCxnSpPr>
          <p:nvPr/>
        </p:nvCxnSpPr>
        <p:spPr>
          <a:xfrm>
            <a:off x="6845524" y="4442648"/>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圓角 11">
            <a:extLst>
              <a:ext uri="{FF2B5EF4-FFF2-40B4-BE49-F238E27FC236}">
                <a16:creationId xmlns:a16="http://schemas.microsoft.com/office/drawing/2014/main" id="{3E70D120-363C-9530-42F3-B8785C0DE6B3}"/>
              </a:ext>
            </a:extLst>
          </p:cNvPr>
          <p:cNvSpPr/>
          <p:nvPr/>
        </p:nvSpPr>
        <p:spPr>
          <a:xfrm>
            <a:off x="1535852" y="4243029"/>
            <a:ext cx="828136" cy="36230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36350245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58767-7E63-1042-5AD4-006972BE69D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0EF539A-7491-0E83-8C8B-6C07D9E5C77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拆解任務</a:t>
            </a:r>
            <a:endParaRPr lang="zh-TW" altLang="en-US" dirty="0"/>
          </a:p>
        </p:txBody>
      </p:sp>
      <p:sp>
        <p:nvSpPr>
          <p:cNvPr id="4" name="圓角矩形 56">
            <a:extLst>
              <a:ext uri="{FF2B5EF4-FFF2-40B4-BE49-F238E27FC236}">
                <a16:creationId xmlns:a16="http://schemas.microsoft.com/office/drawing/2014/main" id="{E3448A99-B6CA-5857-445C-90FEB3F340F2}"/>
              </a:ext>
            </a:extLst>
          </p:cNvPr>
          <p:cNvSpPr/>
          <p:nvPr/>
        </p:nvSpPr>
        <p:spPr>
          <a:xfrm>
            <a:off x="1953164" y="2193989"/>
            <a:ext cx="5314539" cy="1315072"/>
          </a:xfrm>
          <a:prstGeom prst="roundRect">
            <a:avLst>
              <a:gd name="adj" fmla="val 6887"/>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9" name="文字方塊 8">
            <a:extLst>
              <a:ext uri="{FF2B5EF4-FFF2-40B4-BE49-F238E27FC236}">
                <a16:creationId xmlns:a16="http://schemas.microsoft.com/office/drawing/2014/main" id="{9FBD3985-C914-B17D-6B0D-F99F2C90EEDB}"/>
              </a:ext>
            </a:extLst>
          </p:cNvPr>
          <p:cNvSpPr txBox="1"/>
          <p:nvPr/>
        </p:nvSpPr>
        <p:spPr>
          <a:xfrm>
            <a:off x="628651" y="2539902"/>
            <a:ext cx="696686"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任務輸入</a:t>
            </a:r>
          </a:p>
        </p:txBody>
      </p:sp>
      <p:cxnSp>
        <p:nvCxnSpPr>
          <p:cNvPr id="13" name="直線單箭頭接點 12">
            <a:extLst>
              <a:ext uri="{FF2B5EF4-FFF2-40B4-BE49-F238E27FC236}">
                <a16:creationId xmlns:a16="http://schemas.microsoft.com/office/drawing/2014/main" id="{E480F0DF-9B1E-5C0A-431E-D9678D5A7CB2}"/>
              </a:ext>
            </a:extLst>
          </p:cNvPr>
          <p:cNvCxnSpPr>
            <a:cxnSpLocks/>
          </p:cNvCxnSpPr>
          <p:nvPr/>
        </p:nvCxnSpPr>
        <p:spPr>
          <a:xfrm>
            <a:off x="1325336" y="2858660"/>
            <a:ext cx="6009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2" descr="Image">
            <a:extLst>
              <a:ext uri="{FF2B5EF4-FFF2-40B4-BE49-F238E27FC236}">
                <a16:creationId xmlns:a16="http://schemas.microsoft.com/office/drawing/2014/main" id="{6B1154C9-7453-B511-8250-F058AF344A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1454" y="2402808"/>
            <a:ext cx="937959" cy="93795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線單箭頭接點 21">
            <a:extLst>
              <a:ext uri="{FF2B5EF4-FFF2-40B4-BE49-F238E27FC236}">
                <a16:creationId xmlns:a16="http://schemas.microsoft.com/office/drawing/2014/main" id="{A6C12D61-058B-198C-E579-E150129FDC0D}"/>
              </a:ext>
            </a:extLst>
          </p:cNvPr>
          <p:cNvCxnSpPr>
            <a:cxnSpLocks/>
          </p:cNvCxnSpPr>
          <p:nvPr/>
        </p:nvCxnSpPr>
        <p:spPr>
          <a:xfrm>
            <a:off x="7267703" y="2875858"/>
            <a:ext cx="6009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AB322C01-3121-7578-940C-97376486EF2C}"/>
              </a:ext>
            </a:extLst>
          </p:cNvPr>
          <p:cNvSpPr txBox="1"/>
          <p:nvPr/>
        </p:nvSpPr>
        <p:spPr>
          <a:xfrm>
            <a:off x="7841745" y="2547036"/>
            <a:ext cx="696686"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任務輸</a:t>
            </a:r>
            <a:r>
              <a:rPr lang="zh-TW" altLang="en-US" sz="1800" dirty="0">
                <a:solidFill>
                  <a:prstClr val="black"/>
                </a:solidFill>
                <a:latin typeface="微軟正黑體" panose="020B0604030504040204" pitchFamily="34" charset="-120"/>
                <a:ea typeface="微軟正黑體" panose="020B0604030504040204" pitchFamily="34" charset="-120"/>
              </a:rPr>
              <a:t>出</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pic>
        <p:nvPicPr>
          <p:cNvPr id="26" name="Picture 5">
            <a:extLst>
              <a:ext uri="{FF2B5EF4-FFF2-40B4-BE49-F238E27FC236}">
                <a16:creationId xmlns:a16="http://schemas.microsoft.com/office/drawing/2014/main" id="{0E42EBD8-0DF7-39A9-66C8-73B64AAC9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7588" y="1828559"/>
            <a:ext cx="700843" cy="700844"/>
          </a:xfrm>
          <a:prstGeom prst="rect">
            <a:avLst/>
          </a:prstGeom>
          <a:noFill/>
          <a:extLst>
            <a:ext uri="{909E8E84-426E-40DD-AFC4-6F175D3DCCD1}">
              <a14:hiddenFill xmlns:a14="http://schemas.microsoft.com/office/drawing/2010/main">
                <a:solidFill>
                  <a:srgbClr val="FFFFFF"/>
                </a:solidFill>
              </a14:hiddenFill>
            </a:ext>
          </a:extLst>
        </p:spPr>
      </p:pic>
      <p:sp>
        <p:nvSpPr>
          <p:cNvPr id="27" name="文字方塊 26">
            <a:extLst>
              <a:ext uri="{FF2B5EF4-FFF2-40B4-BE49-F238E27FC236}">
                <a16:creationId xmlns:a16="http://schemas.microsoft.com/office/drawing/2014/main" id="{FE6B5307-8B3E-03F2-C420-6189BE65B4DD}"/>
              </a:ext>
            </a:extLst>
          </p:cNvPr>
          <p:cNvSpPr txBox="1"/>
          <p:nvPr/>
        </p:nvSpPr>
        <p:spPr>
          <a:xfrm>
            <a:off x="3721461" y="1841158"/>
            <a:ext cx="1806521"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複雜的任務</a:t>
            </a:r>
          </a:p>
        </p:txBody>
      </p:sp>
      <p:sp>
        <p:nvSpPr>
          <p:cNvPr id="29" name="圓角矩形 56">
            <a:extLst>
              <a:ext uri="{FF2B5EF4-FFF2-40B4-BE49-F238E27FC236}">
                <a16:creationId xmlns:a16="http://schemas.microsoft.com/office/drawing/2014/main" id="{17F9E814-FA98-469B-EFD4-98ABF5527B33}"/>
              </a:ext>
            </a:extLst>
          </p:cNvPr>
          <p:cNvSpPr/>
          <p:nvPr/>
        </p:nvSpPr>
        <p:spPr>
          <a:xfrm>
            <a:off x="1953164" y="4013754"/>
            <a:ext cx="5314539" cy="1315072"/>
          </a:xfrm>
          <a:prstGeom prst="roundRect">
            <a:avLst>
              <a:gd name="adj" fmla="val 6887"/>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30" name="文字方塊 29">
            <a:extLst>
              <a:ext uri="{FF2B5EF4-FFF2-40B4-BE49-F238E27FC236}">
                <a16:creationId xmlns:a16="http://schemas.microsoft.com/office/drawing/2014/main" id="{27C1FEF9-0B73-EC5F-D56F-23A7B02DF777}"/>
              </a:ext>
            </a:extLst>
          </p:cNvPr>
          <p:cNvSpPr txBox="1"/>
          <p:nvPr/>
        </p:nvSpPr>
        <p:spPr>
          <a:xfrm>
            <a:off x="628651" y="4359667"/>
            <a:ext cx="696686"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任務輸入</a:t>
            </a:r>
          </a:p>
        </p:txBody>
      </p:sp>
      <p:cxnSp>
        <p:nvCxnSpPr>
          <p:cNvPr id="31" name="直線單箭頭接點 30">
            <a:extLst>
              <a:ext uri="{FF2B5EF4-FFF2-40B4-BE49-F238E27FC236}">
                <a16:creationId xmlns:a16="http://schemas.microsoft.com/office/drawing/2014/main" id="{54A860A1-C08B-CD56-C71B-109D1F42FED5}"/>
              </a:ext>
            </a:extLst>
          </p:cNvPr>
          <p:cNvCxnSpPr>
            <a:cxnSpLocks/>
          </p:cNvCxnSpPr>
          <p:nvPr/>
        </p:nvCxnSpPr>
        <p:spPr>
          <a:xfrm>
            <a:off x="1325336" y="4678424"/>
            <a:ext cx="6009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86B0DCC1-25B5-F7FE-E771-A68306792630}"/>
              </a:ext>
            </a:extLst>
          </p:cNvPr>
          <p:cNvCxnSpPr>
            <a:cxnSpLocks/>
          </p:cNvCxnSpPr>
          <p:nvPr/>
        </p:nvCxnSpPr>
        <p:spPr>
          <a:xfrm>
            <a:off x="7267703" y="4684737"/>
            <a:ext cx="60093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5D4E2072-CBFB-8A37-BADF-8153429E4236}"/>
              </a:ext>
            </a:extLst>
          </p:cNvPr>
          <p:cNvSpPr txBox="1"/>
          <p:nvPr/>
        </p:nvSpPr>
        <p:spPr>
          <a:xfrm>
            <a:off x="7841745" y="4366801"/>
            <a:ext cx="696686"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任務輸</a:t>
            </a:r>
            <a:r>
              <a:rPr lang="zh-TW" altLang="en-US" sz="1800" dirty="0">
                <a:solidFill>
                  <a:prstClr val="black"/>
                </a:solidFill>
                <a:latin typeface="微軟正黑體" panose="020B0604030504040204" pitchFamily="34" charset="-120"/>
                <a:ea typeface="微軟正黑體" panose="020B0604030504040204" pitchFamily="34" charset="-120"/>
              </a:rPr>
              <a:t>出</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pic>
        <p:nvPicPr>
          <p:cNvPr id="37" name="Picture 4">
            <a:extLst>
              <a:ext uri="{FF2B5EF4-FFF2-40B4-BE49-F238E27FC236}">
                <a16:creationId xmlns:a16="http://schemas.microsoft.com/office/drawing/2014/main" id="{67C0998A-427F-B83F-2C0F-EF3395EC4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7588" y="3579413"/>
            <a:ext cx="700843" cy="700844"/>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圓角 37">
            <a:extLst>
              <a:ext uri="{FF2B5EF4-FFF2-40B4-BE49-F238E27FC236}">
                <a16:creationId xmlns:a16="http://schemas.microsoft.com/office/drawing/2014/main" id="{2FCB58D9-E27B-3854-5735-A429013381AE}"/>
              </a:ext>
            </a:extLst>
          </p:cNvPr>
          <p:cNvSpPr/>
          <p:nvPr/>
        </p:nvSpPr>
        <p:spPr>
          <a:xfrm>
            <a:off x="2447976" y="4293703"/>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步驟一</a:t>
            </a:r>
          </a:p>
        </p:txBody>
      </p:sp>
      <p:sp>
        <p:nvSpPr>
          <p:cNvPr id="39" name="矩形: 圓角 38">
            <a:extLst>
              <a:ext uri="{FF2B5EF4-FFF2-40B4-BE49-F238E27FC236}">
                <a16:creationId xmlns:a16="http://schemas.microsoft.com/office/drawing/2014/main" id="{40965BFD-2ADC-C424-8FDF-8E0C2093EFE9}"/>
              </a:ext>
            </a:extLst>
          </p:cNvPr>
          <p:cNvSpPr/>
          <p:nvPr/>
        </p:nvSpPr>
        <p:spPr>
          <a:xfrm>
            <a:off x="4130130" y="4293703"/>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步驟二</a:t>
            </a:r>
          </a:p>
        </p:txBody>
      </p:sp>
      <p:sp>
        <p:nvSpPr>
          <p:cNvPr id="40" name="矩形: 圓角 39">
            <a:extLst>
              <a:ext uri="{FF2B5EF4-FFF2-40B4-BE49-F238E27FC236}">
                <a16:creationId xmlns:a16="http://schemas.microsoft.com/office/drawing/2014/main" id="{99495FA2-7833-7441-1EAE-5806ECBBFFFB}"/>
              </a:ext>
            </a:extLst>
          </p:cNvPr>
          <p:cNvSpPr/>
          <p:nvPr/>
        </p:nvSpPr>
        <p:spPr>
          <a:xfrm>
            <a:off x="5812285" y="4290690"/>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步驟三</a:t>
            </a:r>
          </a:p>
        </p:txBody>
      </p:sp>
      <p:cxnSp>
        <p:nvCxnSpPr>
          <p:cNvPr id="41" name="直線單箭頭接點 40">
            <a:extLst>
              <a:ext uri="{FF2B5EF4-FFF2-40B4-BE49-F238E27FC236}">
                <a16:creationId xmlns:a16="http://schemas.microsoft.com/office/drawing/2014/main" id="{877B3E5A-D401-88AA-A52B-22CA40AACA1C}"/>
              </a:ext>
            </a:extLst>
          </p:cNvPr>
          <p:cNvCxnSpPr>
            <a:cxnSpLocks/>
          </p:cNvCxnSpPr>
          <p:nvPr/>
        </p:nvCxnSpPr>
        <p:spPr>
          <a:xfrm>
            <a:off x="1953164" y="4683545"/>
            <a:ext cx="494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4D9C9AA6-4498-D2D3-504B-1B42A9FC11F3}"/>
              </a:ext>
            </a:extLst>
          </p:cNvPr>
          <p:cNvCxnSpPr>
            <a:cxnSpLocks/>
          </p:cNvCxnSpPr>
          <p:nvPr/>
        </p:nvCxnSpPr>
        <p:spPr>
          <a:xfrm>
            <a:off x="6823319" y="4683545"/>
            <a:ext cx="494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424F207A-2DBE-BE3C-6965-66DA749AA100}"/>
              </a:ext>
            </a:extLst>
          </p:cNvPr>
          <p:cNvCxnSpPr>
            <a:cxnSpLocks/>
          </p:cNvCxnSpPr>
          <p:nvPr/>
        </p:nvCxnSpPr>
        <p:spPr>
          <a:xfrm>
            <a:off x="3480781" y="4666707"/>
            <a:ext cx="5888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F9A42883-9FD7-C9CF-F20F-B7B5C000D08E}"/>
              </a:ext>
            </a:extLst>
          </p:cNvPr>
          <p:cNvCxnSpPr>
            <a:cxnSpLocks/>
          </p:cNvCxnSpPr>
          <p:nvPr/>
        </p:nvCxnSpPr>
        <p:spPr>
          <a:xfrm>
            <a:off x="5179032" y="4646943"/>
            <a:ext cx="5888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2" descr="Image">
            <a:extLst>
              <a:ext uri="{FF2B5EF4-FFF2-40B4-BE49-F238E27FC236}">
                <a16:creationId xmlns:a16="http://schemas.microsoft.com/office/drawing/2014/main" id="{307E57E2-4BDE-90BC-0FCE-EA3EBFC777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9294" y="4186859"/>
            <a:ext cx="937959" cy="93795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a:extLst>
              <a:ext uri="{FF2B5EF4-FFF2-40B4-BE49-F238E27FC236}">
                <a16:creationId xmlns:a16="http://schemas.microsoft.com/office/drawing/2014/main" id="{ECF1A28F-E153-4392-7416-F7FE00B42D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3936" y="4177964"/>
            <a:ext cx="937959" cy="93795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a:extLst>
              <a:ext uri="{FF2B5EF4-FFF2-40B4-BE49-F238E27FC236}">
                <a16:creationId xmlns:a16="http://schemas.microsoft.com/office/drawing/2014/main" id="{07BDBDD6-9BAC-A31F-A0F9-96E672DFFD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1650" y="4186859"/>
            <a:ext cx="937959" cy="93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8405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4" grpId="0"/>
      <p:bldP spid="38" grpId="0" animBg="1"/>
      <p:bldP spid="39"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F7959-95E3-77F6-425A-24F3D65E1D1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拆解任務</a:t>
            </a:r>
            <a:endParaRPr lang="zh-TW" altLang="en-US" dirty="0"/>
          </a:p>
        </p:txBody>
      </p:sp>
      <p:sp>
        <p:nvSpPr>
          <p:cNvPr id="4" name="文字方塊 3">
            <a:extLst>
              <a:ext uri="{FF2B5EF4-FFF2-40B4-BE49-F238E27FC236}">
                <a16:creationId xmlns:a16="http://schemas.microsoft.com/office/drawing/2014/main" id="{EBA99D73-C1FF-5BDA-704B-AA609D5B47FE}"/>
              </a:ext>
            </a:extLst>
          </p:cNvPr>
          <p:cNvSpPr txBox="1"/>
          <p:nvPr/>
        </p:nvSpPr>
        <p:spPr>
          <a:xfrm>
            <a:off x="4242614" y="1131094"/>
            <a:ext cx="4800600" cy="369332"/>
          </a:xfrm>
          <a:prstGeom prst="rect">
            <a:avLst/>
          </a:prstGeom>
          <a:noFill/>
        </p:spPr>
        <p:txBody>
          <a:bodyPr wrap="square">
            <a:spAutoFit/>
          </a:bodyPr>
          <a:lstStyle/>
          <a:p>
            <a:pPr defTabSz="685800" fontAlgn="auto">
              <a:spcBef>
                <a:spcPts val="0"/>
              </a:spcBef>
              <a:spcAft>
                <a:spcPts val="0"/>
              </a:spcAft>
              <a:defRPr/>
            </a:pPr>
            <a:r>
              <a:rPr kumimoji="0" lang="en-US" altLang="zh-TW" sz="1800" dirty="0">
                <a:solidFill>
                  <a:srgbClr val="000000"/>
                </a:solidFill>
                <a:latin typeface="Calibri" panose="020F0502020204030204"/>
              </a:rPr>
              <a:t>Recursive </a:t>
            </a:r>
            <a:r>
              <a:rPr kumimoji="0" lang="en-US" altLang="zh-TW" sz="1800" dirty="0" err="1">
                <a:solidFill>
                  <a:srgbClr val="000000"/>
                </a:solidFill>
                <a:latin typeface="Calibri" panose="020F0502020204030204"/>
              </a:rPr>
              <a:t>Reprompting</a:t>
            </a:r>
            <a:r>
              <a:rPr kumimoji="0" lang="en-US" altLang="zh-TW" sz="1800" dirty="0">
                <a:solidFill>
                  <a:srgbClr val="000000"/>
                </a:solidFill>
                <a:latin typeface="Calibri" panose="020F0502020204030204"/>
              </a:rPr>
              <a:t> and Revision (Re3)</a:t>
            </a:r>
            <a:endParaRPr kumimoji="0" lang="zh-TW" altLang="en-US" sz="1800" dirty="0">
              <a:solidFill>
                <a:prstClr val="black"/>
              </a:solidFill>
              <a:latin typeface="Calibri" panose="020F0502020204030204"/>
            </a:endParaRPr>
          </a:p>
        </p:txBody>
      </p:sp>
      <p:sp>
        <p:nvSpPr>
          <p:cNvPr id="5" name="文字方塊 4">
            <a:extLst>
              <a:ext uri="{FF2B5EF4-FFF2-40B4-BE49-F238E27FC236}">
                <a16:creationId xmlns:a16="http://schemas.microsoft.com/office/drawing/2014/main" id="{C34A2E26-355A-C3A4-A4C3-F19D9433C068}"/>
              </a:ext>
            </a:extLst>
          </p:cNvPr>
          <p:cNvSpPr txBox="1"/>
          <p:nvPr/>
        </p:nvSpPr>
        <p:spPr>
          <a:xfrm>
            <a:off x="6230679" y="1472726"/>
            <a:ext cx="4569342" cy="300082"/>
          </a:xfrm>
          <a:prstGeom prst="rect">
            <a:avLst/>
          </a:prstGeom>
          <a:noFill/>
        </p:spPr>
        <p:txBody>
          <a:bodyPr wrap="square">
            <a:spAutoFit/>
          </a:bodyPr>
          <a:lstStyle/>
          <a:p>
            <a:pPr defTabSz="685800" fontAlgn="auto">
              <a:spcBef>
                <a:spcPts val="0"/>
              </a:spcBef>
              <a:spcAft>
                <a:spcPts val="0"/>
              </a:spcAft>
              <a:defRPr/>
            </a:pPr>
            <a:r>
              <a:rPr kumimoji="0" lang="zh-TW" altLang="en-US" sz="1350" dirty="0">
                <a:solidFill>
                  <a:prstClr val="black"/>
                </a:solidFill>
                <a:latin typeface="Calibri" panose="020F0502020204030204"/>
              </a:rPr>
              <a:t>https://arxiv.org/abs/2210.06774</a:t>
            </a:r>
          </a:p>
        </p:txBody>
      </p:sp>
      <p:sp>
        <p:nvSpPr>
          <p:cNvPr id="7" name="文字方塊 6">
            <a:extLst>
              <a:ext uri="{FF2B5EF4-FFF2-40B4-BE49-F238E27FC236}">
                <a16:creationId xmlns:a16="http://schemas.microsoft.com/office/drawing/2014/main" id="{08AE20B3-B0EE-3755-21DF-C6D1CFD9D0DA}"/>
              </a:ext>
            </a:extLst>
          </p:cNvPr>
          <p:cNvSpPr txBox="1"/>
          <p:nvPr/>
        </p:nvSpPr>
        <p:spPr>
          <a:xfrm>
            <a:off x="628650" y="2296364"/>
            <a:ext cx="1466530" cy="646331"/>
          </a:xfrm>
          <a:prstGeom prst="rect">
            <a:avLst/>
          </a:prstGeom>
          <a:noFill/>
        </p:spPr>
        <p:txBody>
          <a:bodyPr wrap="square" rtlCol="0">
            <a:spAutoFit/>
          </a:bodyPr>
          <a:lstStyle/>
          <a:p>
            <a:pPr algn="ctr" defTabSz="685800" fontAlgn="auto">
              <a:spcBef>
                <a:spcPts val="0"/>
              </a:spcBef>
              <a:spcAft>
                <a:spcPts val="0"/>
              </a:spcAft>
              <a:defRPr/>
            </a:pPr>
            <a:r>
              <a:rPr lang="zh-TW" altLang="en-US" sz="1800" dirty="0">
                <a:solidFill>
                  <a:prstClr val="black"/>
                </a:solidFill>
                <a:latin typeface="微軟正黑體" panose="020B0604030504040204" pitchFamily="34" charset="-120"/>
                <a:ea typeface="微軟正黑體" panose="020B0604030504040204" pitchFamily="34" charset="-120"/>
              </a:rPr>
              <a:t>關於生成式 </a:t>
            </a:r>
            <a:r>
              <a:rPr lang="en-US" altLang="zh-TW" sz="1800" dirty="0">
                <a:solidFill>
                  <a:prstClr val="black"/>
                </a:solidFill>
                <a:latin typeface="微軟正黑體" panose="020B0604030504040204" pitchFamily="34" charset="-120"/>
                <a:ea typeface="微軟正黑體" panose="020B0604030504040204" pitchFamily="34" charset="-120"/>
              </a:rPr>
              <a:t>AI</a:t>
            </a:r>
            <a:r>
              <a:rPr lang="zh-TW" altLang="en-US" sz="1800" dirty="0">
                <a:solidFill>
                  <a:prstClr val="black"/>
                </a:solidFill>
                <a:latin typeface="微軟正黑體" panose="020B0604030504040204" pitchFamily="34" charset="-120"/>
                <a:ea typeface="微軟正黑體" panose="020B0604030504040204" pitchFamily="34" charset="-120"/>
              </a:rPr>
              <a:t> 的報告</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cxnSp>
        <p:nvCxnSpPr>
          <p:cNvPr id="8" name="直線單箭頭接點 7">
            <a:extLst>
              <a:ext uri="{FF2B5EF4-FFF2-40B4-BE49-F238E27FC236}">
                <a16:creationId xmlns:a16="http://schemas.microsoft.com/office/drawing/2014/main" id="{6578ED3C-83A0-84A1-9C15-46E9E6CD5FCD}"/>
              </a:ext>
            </a:extLst>
          </p:cNvPr>
          <p:cNvCxnSpPr>
            <a:cxnSpLocks/>
          </p:cNvCxnSpPr>
          <p:nvPr/>
        </p:nvCxnSpPr>
        <p:spPr>
          <a:xfrm rot="5400000">
            <a:off x="1178838" y="3083050"/>
            <a:ext cx="37306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Image">
            <a:extLst>
              <a:ext uri="{FF2B5EF4-FFF2-40B4-BE49-F238E27FC236}">
                <a16:creationId xmlns:a16="http://schemas.microsoft.com/office/drawing/2014/main" id="{C3CFE1A4-2DB2-2104-38D1-46D49F863C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7891" y="3259982"/>
            <a:ext cx="937959" cy="93795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直線單箭頭接點 21">
            <a:extLst>
              <a:ext uri="{FF2B5EF4-FFF2-40B4-BE49-F238E27FC236}">
                <a16:creationId xmlns:a16="http://schemas.microsoft.com/office/drawing/2014/main" id="{054999C1-4500-F454-15F9-DCBC8ECBDB87}"/>
              </a:ext>
            </a:extLst>
          </p:cNvPr>
          <p:cNvCxnSpPr>
            <a:cxnSpLocks/>
          </p:cNvCxnSpPr>
          <p:nvPr/>
        </p:nvCxnSpPr>
        <p:spPr>
          <a:xfrm>
            <a:off x="1846616" y="3716020"/>
            <a:ext cx="39610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CCE142E8-2F48-FEDF-92EE-A9AB8E33CE6B}"/>
              </a:ext>
            </a:extLst>
          </p:cNvPr>
          <p:cNvSpPr txBox="1"/>
          <p:nvPr/>
        </p:nvSpPr>
        <p:spPr>
          <a:xfrm>
            <a:off x="697511" y="4226939"/>
            <a:ext cx="1301396"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先寫大綱</a:t>
            </a:r>
          </a:p>
        </p:txBody>
      </p:sp>
      <p:grpSp>
        <p:nvGrpSpPr>
          <p:cNvPr id="26" name="群組 25">
            <a:extLst>
              <a:ext uri="{FF2B5EF4-FFF2-40B4-BE49-F238E27FC236}">
                <a16:creationId xmlns:a16="http://schemas.microsoft.com/office/drawing/2014/main" id="{EFAEC9B2-08FD-E804-1FE8-E1AC1BEB7267}"/>
              </a:ext>
            </a:extLst>
          </p:cNvPr>
          <p:cNvGrpSpPr/>
          <p:nvPr/>
        </p:nvGrpSpPr>
        <p:grpSpPr>
          <a:xfrm>
            <a:off x="2200741" y="2377909"/>
            <a:ext cx="1353995" cy="2425113"/>
            <a:chOff x="5228402" y="2811783"/>
            <a:chExt cx="1805326" cy="3233484"/>
          </a:xfrm>
        </p:grpSpPr>
        <p:sp>
          <p:nvSpPr>
            <p:cNvPr id="24" name="文字方塊 23">
              <a:extLst>
                <a:ext uri="{FF2B5EF4-FFF2-40B4-BE49-F238E27FC236}">
                  <a16:creationId xmlns:a16="http://schemas.microsoft.com/office/drawing/2014/main" id="{0BAA61DB-B2A4-9924-A765-E84268334225}"/>
                </a:ext>
              </a:extLst>
            </p:cNvPr>
            <p:cNvSpPr txBox="1"/>
            <p:nvPr/>
          </p:nvSpPr>
          <p:spPr>
            <a:xfrm>
              <a:off x="5228402" y="2811783"/>
              <a:ext cx="1735195" cy="492443"/>
            </a:xfrm>
            <a:prstGeom prst="rect">
              <a:avLst/>
            </a:prstGeom>
            <a:noFill/>
          </p:spPr>
          <p:txBody>
            <a:bodyPr wrap="square" rtlCol="0">
              <a:spAutoFit/>
            </a:bodyPr>
            <a:lstStyle/>
            <a:p>
              <a:pPr defTabSz="685800" fontAlgn="auto">
                <a:spcBef>
                  <a:spcPts val="0"/>
                </a:spcBef>
                <a:spcAft>
                  <a:spcPts val="0"/>
                </a:spcAft>
                <a:defRPr/>
              </a:pPr>
              <a:r>
                <a:rPr kumimoji="0" lang="zh-TW" altLang="en-US" sz="1800" b="1" u="sng" dirty="0">
                  <a:solidFill>
                    <a:prstClr val="black"/>
                  </a:solidFill>
                  <a:latin typeface="微軟正黑體" panose="020B0604030504040204" pitchFamily="34" charset="-120"/>
                  <a:ea typeface="微軟正黑體" panose="020B0604030504040204" pitchFamily="34" charset="-120"/>
                </a:rPr>
                <a:t>大綱</a:t>
              </a:r>
            </a:p>
          </p:txBody>
        </p:sp>
        <p:sp>
          <p:nvSpPr>
            <p:cNvPr id="25" name="文字方塊 24">
              <a:extLst>
                <a:ext uri="{FF2B5EF4-FFF2-40B4-BE49-F238E27FC236}">
                  <a16:creationId xmlns:a16="http://schemas.microsoft.com/office/drawing/2014/main" id="{829E3354-A118-4C09-9389-22FA962E5C17}"/>
                </a:ext>
              </a:extLst>
            </p:cNvPr>
            <p:cNvSpPr txBox="1"/>
            <p:nvPr/>
          </p:nvSpPr>
          <p:spPr>
            <a:xfrm>
              <a:off x="5298533" y="3336834"/>
              <a:ext cx="1735195" cy="2708433"/>
            </a:xfrm>
            <a:prstGeom prst="rect">
              <a:avLst/>
            </a:prstGeom>
            <a:noFill/>
          </p:spPr>
          <p:txBody>
            <a:bodyPr wrap="square" rtlCol="0">
              <a:spAutoFit/>
            </a:bodyPr>
            <a:lstStyle/>
            <a:p>
              <a:pPr marL="257175" indent="-257175" defTabSz="685800" fontAlgn="auto">
                <a:spcBef>
                  <a:spcPts val="0"/>
                </a:spcBef>
                <a:spcAft>
                  <a:spcPts val="0"/>
                </a:spcAft>
                <a:buFont typeface="Arial" panose="020B0604020202020204" pitchFamily="34" charset="0"/>
                <a:buChar char="•"/>
                <a:defRPr/>
              </a:pPr>
              <a:r>
                <a:rPr lang="zh-TW" altLang="en-US" sz="1800" dirty="0">
                  <a:solidFill>
                    <a:prstClr val="black"/>
                  </a:solidFill>
                  <a:latin typeface="微軟正黑體" panose="020B0604030504040204" pitchFamily="34" charset="-120"/>
                  <a:ea typeface="微軟正黑體" panose="020B0604030504040204" pitchFamily="34" charset="-120"/>
                </a:rPr>
                <a:t>重要性</a:t>
              </a:r>
              <a:endParaRPr lang="en-US" altLang="zh-TW" sz="1800" dirty="0">
                <a:solidFill>
                  <a:prstClr val="black"/>
                </a:solidFill>
                <a:latin typeface="微軟正黑體" panose="020B0604030504040204" pitchFamily="34" charset="-120"/>
                <a:ea typeface="微軟正黑體" panose="020B0604030504040204" pitchFamily="34" charset="-120"/>
              </a:endParaRPr>
            </a:p>
            <a:p>
              <a:pPr defTabSz="685800" fontAlgn="auto">
                <a:spcBef>
                  <a:spcPts val="0"/>
                </a:spcBef>
                <a:spcAft>
                  <a:spcPts val="0"/>
                </a:spcAft>
                <a:defRPr/>
              </a:pPr>
              <a:endParaRPr lang="en-US" altLang="zh-TW" sz="1800" dirty="0">
                <a:solidFill>
                  <a:prstClr val="black"/>
                </a:solidFill>
                <a:latin typeface="微軟正黑體" panose="020B0604030504040204" pitchFamily="34" charset="-120"/>
                <a:ea typeface="微軟正黑體" panose="020B0604030504040204" pitchFamily="34" charset="-120"/>
              </a:endParaRPr>
            </a:p>
            <a:p>
              <a:pPr marL="257175" indent="-257175" defTabSz="685800" fontAlgn="auto">
                <a:spcBef>
                  <a:spcPts val="0"/>
                </a:spcBef>
                <a:spcAft>
                  <a:spcPts val="0"/>
                </a:spcAft>
                <a:buFont typeface="Arial" panose="020B0604020202020204" pitchFamily="34" charset="0"/>
                <a:buChar char="•"/>
                <a:defRPr/>
              </a:pPr>
              <a:r>
                <a:rPr kumimoji="0" lang="zh-TW" altLang="en-US" sz="1800" dirty="0">
                  <a:solidFill>
                    <a:prstClr val="black"/>
                  </a:solidFill>
                  <a:latin typeface="微軟正黑體" panose="020B0604030504040204" pitchFamily="34" charset="-120"/>
                  <a:ea typeface="微軟正黑體" panose="020B0604030504040204" pitchFamily="34" charset="-120"/>
                </a:rPr>
                <a:t>種類</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defTabSz="685800" fontAlgn="auto">
                <a:spcBef>
                  <a:spcPts val="0"/>
                </a:spcBef>
                <a:spcAft>
                  <a:spcPts val="0"/>
                </a:spcAft>
                <a:defRPr/>
              </a:pP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marL="257175" indent="-257175" defTabSz="685800" fontAlgn="auto">
                <a:spcBef>
                  <a:spcPts val="0"/>
                </a:spcBef>
                <a:spcAft>
                  <a:spcPts val="0"/>
                </a:spcAft>
                <a:buFont typeface="Arial" panose="020B0604020202020204" pitchFamily="34" charset="0"/>
                <a:buChar char="•"/>
                <a:defRPr/>
              </a:pPr>
              <a:r>
                <a:rPr lang="zh-TW" altLang="en-US" sz="1800" dirty="0">
                  <a:solidFill>
                    <a:prstClr val="black"/>
                  </a:solidFill>
                  <a:latin typeface="微軟正黑體" panose="020B0604030504040204" pitchFamily="34" charset="-120"/>
                  <a:ea typeface="微軟正黑體" panose="020B0604030504040204" pitchFamily="34" charset="-120"/>
                </a:rPr>
                <a:t>技術</a:t>
              </a:r>
              <a:endParaRPr lang="en-US" altLang="zh-TW" sz="1800" dirty="0">
                <a:solidFill>
                  <a:prstClr val="black"/>
                </a:solidFill>
                <a:latin typeface="微軟正黑體" panose="020B0604030504040204" pitchFamily="34" charset="-120"/>
                <a:ea typeface="微軟正黑體" panose="020B0604030504040204" pitchFamily="34" charset="-120"/>
              </a:endParaRPr>
            </a:p>
            <a:p>
              <a:pPr defTabSz="685800" fontAlgn="auto">
                <a:spcBef>
                  <a:spcPts val="0"/>
                </a:spcBef>
                <a:spcAft>
                  <a:spcPts val="0"/>
                </a:spcAft>
                <a:defRPr/>
              </a:pPr>
              <a:endParaRPr lang="en-US" altLang="zh-TW" sz="1800" dirty="0">
                <a:solidFill>
                  <a:prstClr val="black"/>
                </a:solidFill>
                <a:latin typeface="微軟正黑體" panose="020B0604030504040204" pitchFamily="34" charset="-120"/>
                <a:ea typeface="微軟正黑體" panose="020B0604030504040204" pitchFamily="34" charset="-120"/>
              </a:endParaRPr>
            </a:p>
            <a:p>
              <a:pPr marL="257175" indent="-257175" defTabSz="685800" fontAlgn="auto">
                <a:spcBef>
                  <a:spcPts val="0"/>
                </a:spcBef>
                <a:spcAft>
                  <a:spcPts val="0"/>
                </a:spcAft>
                <a:buFont typeface="Arial" panose="020B0604020202020204" pitchFamily="34" charset="0"/>
                <a:buChar char="•"/>
                <a:defRPr/>
              </a:pP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grpSp>
      <p:pic>
        <p:nvPicPr>
          <p:cNvPr id="27" name="Picture 2" descr="Image">
            <a:extLst>
              <a:ext uri="{FF2B5EF4-FFF2-40B4-BE49-F238E27FC236}">
                <a16:creationId xmlns:a16="http://schemas.microsoft.com/office/drawing/2014/main" id="{53906862-1B38-1DBF-BA72-C7BB6DF454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9960" y="2087150"/>
            <a:ext cx="937959" cy="937959"/>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單箭頭接點 27">
            <a:extLst>
              <a:ext uri="{FF2B5EF4-FFF2-40B4-BE49-F238E27FC236}">
                <a16:creationId xmlns:a16="http://schemas.microsoft.com/office/drawing/2014/main" id="{00858C7A-AFDB-F297-CC86-428D5A3F6145}"/>
              </a:ext>
            </a:extLst>
          </p:cNvPr>
          <p:cNvCxnSpPr>
            <a:cxnSpLocks/>
          </p:cNvCxnSpPr>
          <p:nvPr/>
        </p:nvCxnSpPr>
        <p:spPr>
          <a:xfrm>
            <a:off x="3362792" y="2935136"/>
            <a:ext cx="300157"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4CFAE744-0500-2B30-7D25-85ACD19DE0AA}"/>
              </a:ext>
            </a:extLst>
          </p:cNvPr>
          <p:cNvCxnSpPr>
            <a:cxnSpLocks/>
          </p:cNvCxnSpPr>
          <p:nvPr/>
        </p:nvCxnSpPr>
        <p:spPr>
          <a:xfrm>
            <a:off x="3166613" y="3515519"/>
            <a:ext cx="496336"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2" descr="Image">
            <a:extLst>
              <a:ext uri="{FF2B5EF4-FFF2-40B4-BE49-F238E27FC236}">
                <a16:creationId xmlns:a16="http://schemas.microsoft.com/office/drawing/2014/main" id="{4C482F97-ADD1-501F-EF66-AFBEEE0DB0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9960" y="3189659"/>
            <a:ext cx="937959" cy="93795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a:extLst>
              <a:ext uri="{FF2B5EF4-FFF2-40B4-BE49-F238E27FC236}">
                <a16:creationId xmlns:a16="http://schemas.microsoft.com/office/drawing/2014/main" id="{84774598-81B5-B0B6-527A-7A9A882EEF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1921" y="4803964"/>
            <a:ext cx="937959" cy="93795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直線單箭頭接點 32">
            <a:extLst>
              <a:ext uri="{FF2B5EF4-FFF2-40B4-BE49-F238E27FC236}">
                <a16:creationId xmlns:a16="http://schemas.microsoft.com/office/drawing/2014/main" id="{AFDDC163-2AF4-EEF7-B259-6429F9AA274F}"/>
              </a:ext>
            </a:extLst>
          </p:cNvPr>
          <p:cNvCxnSpPr>
            <a:cxnSpLocks/>
          </p:cNvCxnSpPr>
          <p:nvPr/>
        </p:nvCxnSpPr>
        <p:spPr>
          <a:xfrm>
            <a:off x="5037919" y="2551033"/>
            <a:ext cx="5888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97E185FB-D048-1D7C-2090-50DAE14A72CD}"/>
              </a:ext>
            </a:extLst>
          </p:cNvPr>
          <p:cNvCxnSpPr>
            <a:cxnSpLocks/>
          </p:cNvCxnSpPr>
          <p:nvPr/>
        </p:nvCxnSpPr>
        <p:spPr>
          <a:xfrm>
            <a:off x="5059881" y="3658638"/>
            <a:ext cx="5888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45AA29D6-A13F-487D-D095-BDF4FDD92593}"/>
              </a:ext>
            </a:extLst>
          </p:cNvPr>
          <p:cNvCxnSpPr>
            <a:cxnSpLocks/>
          </p:cNvCxnSpPr>
          <p:nvPr/>
        </p:nvCxnSpPr>
        <p:spPr>
          <a:xfrm>
            <a:off x="5052656" y="5272943"/>
            <a:ext cx="5888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2">
            <a:extLst>
              <a:ext uri="{FF2B5EF4-FFF2-40B4-BE49-F238E27FC236}">
                <a16:creationId xmlns:a16="http://schemas.microsoft.com/office/drawing/2014/main" id="{5FF27C38-9233-7444-10CC-32AD4A2CC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7165" y="200644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a:extLst>
              <a:ext uri="{FF2B5EF4-FFF2-40B4-BE49-F238E27FC236}">
                <a16:creationId xmlns:a16="http://schemas.microsoft.com/office/drawing/2014/main" id="{BC79C863-DF5D-DCAF-CA96-E2219161724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04976" y="318092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a:extLst>
              <a:ext uri="{FF2B5EF4-FFF2-40B4-BE49-F238E27FC236}">
                <a16:creationId xmlns:a16="http://schemas.microsoft.com/office/drawing/2014/main" id="{1DF0717D-96F7-12F7-40A0-CBFC452F8192}"/>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17165" y="4824556"/>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直線單箭頭接點 39">
            <a:extLst>
              <a:ext uri="{FF2B5EF4-FFF2-40B4-BE49-F238E27FC236}">
                <a16:creationId xmlns:a16="http://schemas.microsoft.com/office/drawing/2014/main" id="{97B32F5B-E198-1451-C27D-64F518C5AF50}"/>
              </a:ext>
            </a:extLst>
          </p:cNvPr>
          <p:cNvCxnSpPr>
            <a:cxnSpLocks/>
          </p:cNvCxnSpPr>
          <p:nvPr/>
        </p:nvCxnSpPr>
        <p:spPr>
          <a:xfrm>
            <a:off x="3152911" y="4036489"/>
            <a:ext cx="507745"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49DEBD16-2D32-2479-B1DB-C40E20257907}"/>
              </a:ext>
            </a:extLst>
          </p:cNvPr>
          <p:cNvCxnSpPr>
            <a:cxnSpLocks/>
          </p:cNvCxnSpPr>
          <p:nvPr/>
        </p:nvCxnSpPr>
        <p:spPr>
          <a:xfrm>
            <a:off x="3662948" y="2546101"/>
            <a:ext cx="0" cy="39327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D926EC06-C372-CF40-ADDF-5207569C8E6F}"/>
              </a:ext>
            </a:extLst>
          </p:cNvPr>
          <p:cNvCxnSpPr>
            <a:cxnSpLocks/>
          </p:cNvCxnSpPr>
          <p:nvPr/>
        </p:nvCxnSpPr>
        <p:spPr>
          <a:xfrm>
            <a:off x="3674102" y="3515520"/>
            <a:ext cx="0" cy="143119"/>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單箭頭接點 48">
            <a:extLst>
              <a:ext uri="{FF2B5EF4-FFF2-40B4-BE49-F238E27FC236}">
                <a16:creationId xmlns:a16="http://schemas.microsoft.com/office/drawing/2014/main" id="{EA3E34AE-0320-CAD5-338A-D61368A4073B}"/>
              </a:ext>
            </a:extLst>
          </p:cNvPr>
          <p:cNvCxnSpPr>
            <a:cxnSpLocks/>
          </p:cNvCxnSpPr>
          <p:nvPr/>
        </p:nvCxnSpPr>
        <p:spPr>
          <a:xfrm>
            <a:off x="3660656" y="4036489"/>
            <a:ext cx="0" cy="126233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C56D0B37-89A9-D0F9-5A98-E273F7B4BE0B}"/>
              </a:ext>
            </a:extLst>
          </p:cNvPr>
          <p:cNvCxnSpPr>
            <a:cxnSpLocks/>
          </p:cNvCxnSpPr>
          <p:nvPr/>
        </p:nvCxnSpPr>
        <p:spPr>
          <a:xfrm>
            <a:off x="3660655" y="2542340"/>
            <a:ext cx="4303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a:extLst>
              <a:ext uri="{FF2B5EF4-FFF2-40B4-BE49-F238E27FC236}">
                <a16:creationId xmlns:a16="http://schemas.microsoft.com/office/drawing/2014/main" id="{FB056030-CA44-6D09-D6E1-CCE9A802D411}"/>
              </a:ext>
            </a:extLst>
          </p:cNvPr>
          <p:cNvCxnSpPr>
            <a:cxnSpLocks/>
          </p:cNvCxnSpPr>
          <p:nvPr/>
        </p:nvCxnSpPr>
        <p:spPr>
          <a:xfrm>
            <a:off x="3691585" y="3664064"/>
            <a:ext cx="4303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0EFA1436-87B6-DCCE-DD94-E124BAA871B9}"/>
              </a:ext>
            </a:extLst>
          </p:cNvPr>
          <p:cNvCxnSpPr>
            <a:cxnSpLocks/>
          </p:cNvCxnSpPr>
          <p:nvPr/>
        </p:nvCxnSpPr>
        <p:spPr>
          <a:xfrm>
            <a:off x="3691585" y="5308197"/>
            <a:ext cx="43033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descr="Image">
            <a:extLst>
              <a:ext uri="{FF2B5EF4-FFF2-40B4-BE49-F238E27FC236}">
                <a16:creationId xmlns:a16="http://schemas.microsoft.com/office/drawing/2014/main" id="{13C13BDB-B69B-AF5D-2AEF-01B1D2CEDC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3695" y="2614070"/>
            <a:ext cx="937959" cy="93795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單箭頭接點 10">
            <a:extLst>
              <a:ext uri="{FF2B5EF4-FFF2-40B4-BE49-F238E27FC236}">
                <a16:creationId xmlns:a16="http://schemas.microsoft.com/office/drawing/2014/main" id="{1CDB90DE-871C-59A2-EA8B-2E0FFEFA148B}"/>
              </a:ext>
            </a:extLst>
          </p:cNvPr>
          <p:cNvCxnSpPr>
            <a:cxnSpLocks/>
          </p:cNvCxnSpPr>
          <p:nvPr/>
        </p:nvCxnSpPr>
        <p:spPr>
          <a:xfrm>
            <a:off x="7652675" y="3587575"/>
            <a:ext cx="0" cy="880978"/>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1F11D65E-F216-223E-F572-AB5467956D54}"/>
              </a:ext>
            </a:extLst>
          </p:cNvPr>
          <p:cNvCxnSpPr>
            <a:cxnSpLocks/>
          </p:cNvCxnSpPr>
          <p:nvPr/>
        </p:nvCxnSpPr>
        <p:spPr>
          <a:xfrm flipH="1">
            <a:off x="4568940" y="4468553"/>
            <a:ext cx="3083735"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970D557-5002-C5B9-F6CE-AFE0723C6C31}"/>
              </a:ext>
            </a:extLst>
          </p:cNvPr>
          <p:cNvCxnSpPr>
            <a:cxnSpLocks/>
          </p:cNvCxnSpPr>
          <p:nvPr/>
        </p:nvCxnSpPr>
        <p:spPr>
          <a:xfrm>
            <a:off x="4594819" y="4452488"/>
            <a:ext cx="0" cy="3514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右大括弧 17">
            <a:extLst>
              <a:ext uri="{FF2B5EF4-FFF2-40B4-BE49-F238E27FC236}">
                <a16:creationId xmlns:a16="http://schemas.microsoft.com/office/drawing/2014/main" id="{30D61190-6580-3619-A944-7D90914317C4}"/>
              </a:ext>
            </a:extLst>
          </p:cNvPr>
          <p:cNvSpPr/>
          <p:nvPr/>
        </p:nvSpPr>
        <p:spPr>
          <a:xfrm>
            <a:off x="6619377" y="2006448"/>
            <a:ext cx="468043" cy="2106102"/>
          </a:xfrm>
          <a:prstGeom prst="rightBrace">
            <a:avLst>
              <a:gd name="adj1" fmla="val 3321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800"/>
          </a:p>
        </p:txBody>
      </p:sp>
      <p:sp>
        <p:nvSpPr>
          <p:cNvPr id="3" name="文字方塊 2">
            <a:extLst>
              <a:ext uri="{FF2B5EF4-FFF2-40B4-BE49-F238E27FC236}">
                <a16:creationId xmlns:a16="http://schemas.microsoft.com/office/drawing/2014/main" id="{25F0E7B4-7464-ABD3-2DE7-1155A21BC454}"/>
              </a:ext>
            </a:extLst>
          </p:cNvPr>
          <p:cNvSpPr txBox="1"/>
          <p:nvPr/>
        </p:nvSpPr>
        <p:spPr>
          <a:xfrm>
            <a:off x="7741819" y="2880560"/>
            <a:ext cx="1301396"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摘要</a:t>
            </a:r>
          </a:p>
        </p:txBody>
      </p:sp>
    </p:spTree>
    <p:extLst>
      <p:ext uri="{BB962C8B-B14F-4D97-AF65-F5344CB8AC3E}">
        <p14:creationId xmlns:p14="http://schemas.microsoft.com/office/powerpoint/2010/main" val="15645403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p:bldP spid="18"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2ABA-750F-2DF4-B488-23F3F93D65B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3E57F03-8E1A-08CC-CD25-AE604FE97AB6}"/>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語言模型檢查自己的錯誤</a:t>
            </a:r>
            <a:endParaRPr lang="zh-TW" altLang="en-US" dirty="0"/>
          </a:p>
        </p:txBody>
      </p:sp>
      <p:sp>
        <p:nvSpPr>
          <p:cNvPr id="4" name="文字方塊 3">
            <a:extLst>
              <a:ext uri="{FF2B5EF4-FFF2-40B4-BE49-F238E27FC236}">
                <a16:creationId xmlns:a16="http://schemas.microsoft.com/office/drawing/2014/main" id="{9DF6F5EB-DDDA-9D10-63F2-6E848D9FE3AC}"/>
              </a:ext>
            </a:extLst>
          </p:cNvPr>
          <p:cNvSpPr txBox="1"/>
          <p:nvPr/>
        </p:nvSpPr>
        <p:spPr>
          <a:xfrm>
            <a:off x="750849" y="2475209"/>
            <a:ext cx="1428137" cy="300082"/>
          </a:xfrm>
          <a:prstGeom prst="rect">
            <a:avLst/>
          </a:prstGeom>
          <a:noFill/>
        </p:spPr>
        <p:txBody>
          <a:bodyPr wrap="square" rtlCol="0">
            <a:spAutoFit/>
          </a:bodyPr>
          <a:lstStyle/>
          <a:p>
            <a:pP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介紹玫瑰花節 </a:t>
            </a:r>
            <a:r>
              <a:rPr kumimoji="0" lang="en-US" altLang="zh-TW" sz="1350" dirty="0">
                <a:solidFill>
                  <a:prstClr val="black"/>
                </a:solidFill>
                <a:latin typeface="微軟正黑體" panose="020B0604030504040204" pitchFamily="34" charset="-120"/>
                <a:ea typeface="微軟正黑體" panose="020B0604030504040204" pitchFamily="34" charset="-120"/>
              </a:rPr>
              <a:t>…</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cxnSp>
        <p:nvCxnSpPr>
          <p:cNvPr id="5" name="直線單箭頭接點 4">
            <a:extLst>
              <a:ext uri="{FF2B5EF4-FFF2-40B4-BE49-F238E27FC236}">
                <a16:creationId xmlns:a16="http://schemas.microsoft.com/office/drawing/2014/main" id="{57E62658-F287-761A-E1C9-49DF4F0C9099}"/>
              </a:ext>
            </a:extLst>
          </p:cNvPr>
          <p:cNvCxnSpPr>
            <a:cxnSpLocks/>
          </p:cNvCxnSpPr>
          <p:nvPr/>
        </p:nvCxnSpPr>
        <p:spPr>
          <a:xfrm>
            <a:off x="2115113" y="2606989"/>
            <a:ext cx="3655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圓角 5">
            <a:extLst>
              <a:ext uri="{FF2B5EF4-FFF2-40B4-BE49-F238E27FC236}">
                <a16:creationId xmlns:a16="http://schemas.microsoft.com/office/drawing/2014/main" id="{DEBC4648-4374-7764-DF75-5EB5AC82217F}"/>
              </a:ext>
            </a:extLst>
          </p:cNvPr>
          <p:cNvSpPr/>
          <p:nvPr/>
        </p:nvSpPr>
        <p:spPr>
          <a:xfrm>
            <a:off x="2536029" y="2167727"/>
            <a:ext cx="1007221" cy="878523"/>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sp>
        <p:nvSpPr>
          <p:cNvPr id="8" name="文字方塊 7">
            <a:extLst>
              <a:ext uri="{FF2B5EF4-FFF2-40B4-BE49-F238E27FC236}">
                <a16:creationId xmlns:a16="http://schemas.microsoft.com/office/drawing/2014/main" id="{E179D67B-A0D5-6D12-5FAA-4A301AFC5F10}"/>
              </a:ext>
            </a:extLst>
          </p:cNvPr>
          <p:cNvSpPr txBox="1"/>
          <p:nvPr/>
        </p:nvSpPr>
        <p:spPr>
          <a:xfrm>
            <a:off x="3900293" y="2157405"/>
            <a:ext cx="1428137" cy="300082"/>
          </a:xfrm>
          <a:prstGeom prst="rect">
            <a:avLst/>
          </a:prstGeom>
          <a:noFill/>
        </p:spPr>
        <p:txBody>
          <a:bodyPr wrap="square" rtlCol="0">
            <a:spAutoFit/>
          </a:bodyPr>
          <a:lstStyle/>
          <a:p>
            <a:pP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介紹玫瑰花節 </a:t>
            </a:r>
            <a:r>
              <a:rPr kumimoji="0" lang="en-US" altLang="zh-TW" sz="1350" dirty="0">
                <a:solidFill>
                  <a:prstClr val="black"/>
                </a:solidFill>
                <a:latin typeface="微軟正黑體" panose="020B0604030504040204" pitchFamily="34" charset="-120"/>
                <a:ea typeface="微軟正黑體" panose="020B0604030504040204" pitchFamily="34" charset="-120"/>
              </a:rPr>
              <a:t>…</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cxnSp>
        <p:nvCxnSpPr>
          <p:cNvPr id="9" name="直線單箭頭接點 8">
            <a:extLst>
              <a:ext uri="{FF2B5EF4-FFF2-40B4-BE49-F238E27FC236}">
                <a16:creationId xmlns:a16="http://schemas.microsoft.com/office/drawing/2014/main" id="{2F42BB6F-B856-3E70-7BB1-7236A905C6D5}"/>
              </a:ext>
            </a:extLst>
          </p:cNvPr>
          <p:cNvCxnSpPr>
            <a:cxnSpLocks/>
          </p:cNvCxnSpPr>
          <p:nvPr/>
        </p:nvCxnSpPr>
        <p:spPr>
          <a:xfrm>
            <a:off x="5409912" y="2578663"/>
            <a:ext cx="3655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4A13FFE2-852D-7B67-3150-E80BE7500072}"/>
              </a:ext>
            </a:extLst>
          </p:cNvPr>
          <p:cNvSpPr/>
          <p:nvPr/>
        </p:nvSpPr>
        <p:spPr>
          <a:xfrm>
            <a:off x="5830828" y="2139401"/>
            <a:ext cx="1007221" cy="878523"/>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11" name="直線單箭頭接點 10">
            <a:extLst>
              <a:ext uri="{FF2B5EF4-FFF2-40B4-BE49-F238E27FC236}">
                <a16:creationId xmlns:a16="http://schemas.microsoft.com/office/drawing/2014/main" id="{4A5BB205-B0E2-384C-24F5-8F7D5B5E44C9}"/>
              </a:ext>
            </a:extLst>
          </p:cNvPr>
          <p:cNvCxnSpPr>
            <a:cxnSpLocks/>
          </p:cNvCxnSpPr>
          <p:nvPr/>
        </p:nvCxnSpPr>
        <p:spPr>
          <a:xfrm>
            <a:off x="3543250" y="2578663"/>
            <a:ext cx="3655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0BE86F07-6833-BAE4-964E-BD48AC4F84DD}"/>
              </a:ext>
            </a:extLst>
          </p:cNvPr>
          <p:cNvSpPr txBox="1"/>
          <p:nvPr/>
        </p:nvSpPr>
        <p:spPr>
          <a:xfrm>
            <a:off x="3898932" y="2468489"/>
            <a:ext cx="1679217" cy="300082"/>
          </a:xfrm>
          <a:prstGeom prst="rect">
            <a:avLst/>
          </a:prstGeom>
          <a:noFill/>
        </p:spPr>
        <p:txBody>
          <a:bodyPr wrap="square" rtlCol="0">
            <a:spAutoFit/>
          </a:bodyPr>
          <a:lstStyle/>
          <a:p>
            <a:pP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玫瑰花節的介紹 </a:t>
            </a:r>
            <a:r>
              <a:rPr kumimoji="0" lang="en-US" altLang="zh-TW" sz="1350" dirty="0">
                <a:solidFill>
                  <a:prstClr val="black"/>
                </a:solidFill>
                <a:latin typeface="微軟正黑體" panose="020B0604030504040204" pitchFamily="34" charset="-120"/>
                <a:ea typeface="微軟正黑體" panose="020B0604030504040204" pitchFamily="34" charset="-120"/>
              </a:rPr>
              <a:t>…</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sp>
        <p:nvSpPr>
          <p:cNvPr id="13" name="文字方塊 12">
            <a:extLst>
              <a:ext uri="{FF2B5EF4-FFF2-40B4-BE49-F238E27FC236}">
                <a16:creationId xmlns:a16="http://schemas.microsoft.com/office/drawing/2014/main" id="{1DD1DE43-0EB9-4740-A086-6168EF759A3F}"/>
              </a:ext>
            </a:extLst>
          </p:cNvPr>
          <p:cNvSpPr txBox="1"/>
          <p:nvPr/>
        </p:nvSpPr>
        <p:spPr>
          <a:xfrm>
            <a:off x="3926638" y="2767850"/>
            <a:ext cx="1679217" cy="300082"/>
          </a:xfrm>
          <a:prstGeom prst="rect">
            <a:avLst/>
          </a:prstGeom>
          <a:noFill/>
        </p:spPr>
        <p:txBody>
          <a:bodyPr wrap="square" rtlCol="0">
            <a:spAutoFit/>
          </a:bodyPr>
          <a:lstStyle/>
          <a:p>
            <a:pP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請檢查 </a:t>
            </a:r>
            <a:r>
              <a:rPr kumimoji="0" lang="en-US" altLang="zh-TW" sz="1350" dirty="0">
                <a:solidFill>
                  <a:prstClr val="black"/>
                </a:solidFill>
                <a:latin typeface="微軟正黑體" panose="020B0604030504040204" pitchFamily="34" charset="-120"/>
                <a:ea typeface="微軟正黑體" panose="020B0604030504040204" pitchFamily="34" charset="-120"/>
              </a:rPr>
              <a:t>….</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AA4BBCAE-B8EF-C3B6-740B-609208EEED3E}"/>
              </a:ext>
            </a:extLst>
          </p:cNvPr>
          <p:cNvSpPr txBox="1"/>
          <p:nvPr/>
        </p:nvSpPr>
        <p:spPr>
          <a:xfrm>
            <a:off x="7276574" y="2434404"/>
            <a:ext cx="1679217" cy="300082"/>
          </a:xfrm>
          <a:prstGeom prst="rect">
            <a:avLst/>
          </a:prstGeom>
          <a:noFill/>
        </p:spPr>
        <p:txBody>
          <a:bodyPr wrap="square" rtlCol="0">
            <a:spAutoFit/>
          </a:bodyPr>
          <a:lstStyle/>
          <a:p>
            <a:pP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沒有玫瑰花節</a:t>
            </a:r>
          </a:p>
        </p:txBody>
      </p:sp>
      <p:cxnSp>
        <p:nvCxnSpPr>
          <p:cNvPr id="15" name="直線單箭頭接點 14">
            <a:extLst>
              <a:ext uri="{FF2B5EF4-FFF2-40B4-BE49-F238E27FC236}">
                <a16:creationId xmlns:a16="http://schemas.microsoft.com/office/drawing/2014/main" id="{272790D8-7450-0E99-09E9-DB19F5045CBC}"/>
              </a:ext>
            </a:extLst>
          </p:cNvPr>
          <p:cNvCxnSpPr>
            <a:cxnSpLocks/>
          </p:cNvCxnSpPr>
          <p:nvPr/>
        </p:nvCxnSpPr>
        <p:spPr>
          <a:xfrm>
            <a:off x="6838048" y="2572904"/>
            <a:ext cx="3655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B44DE5D0-2211-436D-FA16-4D7404EBABDB}"/>
              </a:ext>
            </a:extLst>
          </p:cNvPr>
          <p:cNvSpPr txBox="1"/>
          <p:nvPr/>
        </p:nvSpPr>
        <p:spPr>
          <a:xfrm>
            <a:off x="5098569" y="3044849"/>
            <a:ext cx="2471738"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srgbClr val="FF0000"/>
                </a:solidFill>
                <a:latin typeface="微軟正黑體" panose="020B0604030504040204" pitchFamily="34" charset="-120"/>
                <a:ea typeface="微軟正黑體" panose="020B0604030504040204" pitchFamily="34" charset="-120"/>
              </a:rPr>
              <a:t>自我反省</a:t>
            </a:r>
          </a:p>
        </p:txBody>
      </p:sp>
      <p:sp>
        <p:nvSpPr>
          <p:cNvPr id="17" name="文字方塊 16">
            <a:extLst>
              <a:ext uri="{FF2B5EF4-FFF2-40B4-BE49-F238E27FC236}">
                <a16:creationId xmlns:a16="http://schemas.microsoft.com/office/drawing/2014/main" id="{B0526784-5AE4-1601-F347-02EFAE1BC36C}"/>
              </a:ext>
            </a:extLst>
          </p:cNvPr>
          <p:cNvSpPr txBox="1"/>
          <p:nvPr/>
        </p:nvSpPr>
        <p:spPr>
          <a:xfrm>
            <a:off x="750849" y="3807001"/>
            <a:ext cx="1428137" cy="300082"/>
          </a:xfrm>
          <a:prstGeom prst="rect">
            <a:avLst/>
          </a:prstGeom>
          <a:noFill/>
        </p:spPr>
        <p:txBody>
          <a:bodyPr wrap="square" rtlCol="0">
            <a:spAutoFit/>
          </a:bodyPr>
          <a:lstStyle/>
          <a:p>
            <a:pPr defTabSz="685800" fontAlgn="auto">
              <a:spcBef>
                <a:spcPts val="0"/>
              </a:spcBef>
              <a:spcAft>
                <a:spcPts val="0"/>
              </a:spcAft>
              <a:defRPr/>
            </a:pPr>
            <a:r>
              <a:rPr kumimoji="0" lang="zh-TW" altLang="en-US" sz="1350" dirty="0">
                <a:solidFill>
                  <a:prstClr val="black"/>
                </a:solidFill>
                <a:latin typeface="微軟正黑體" panose="020B0604030504040204" pitchFamily="34" charset="-120"/>
                <a:ea typeface="微軟正黑體" panose="020B0604030504040204" pitchFamily="34" charset="-120"/>
              </a:rPr>
              <a:t>介紹玫瑰花節 </a:t>
            </a:r>
            <a:r>
              <a:rPr kumimoji="0" lang="en-US" altLang="zh-TW" sz="1350" dirty="0">
                <a:solidFill>
                  <a:prstClr val="black"/>
                </a:solidFill>
                <a:latin typeface="微軟正黑體" panose="020B0604030504040204" pitchFamily="34" charset="-120"/>
                <a:ea typeface="微軟正黑體" panose="020B0604030504040204" pitchFamily="34" charset="-120"/>
              </a:rPr>
              <a:t>…</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8A54C9E9-3ED5-25E9-9085-1E3814F817C6}"/>
              </a:ext>
            </a:extLst>
          </p:cNvPr>
          <p:cNvCxnSpPr>
            <a:cxnSpLocks/>
          </p:cNvCxnSpPr>
          <p:nvPr/>
        </p:nvCxnSpPr>
        <p:spPr>
          <a:xfrm>
            <a:off x="2115113" y="3938781"/>
            <a:ext cx="3655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圓角 18">
            <a:extLst>
              <a:ext uri="{FF2B5EF4-FFF2-40B4-BE49-F238E27FC236}">
                <a16:creationId xmlns:a16="http://schemas.microsoft.com/office/drawing/2014/main" id="{500D6A98-C186-BF0F-F949-AB8D69136D48}"/>
              </a:ext>
            </a:extLst>
          </p:cNvPr>
          <p:cNvSpPr/>
          <p:nvPr/>
        </p:nvSpPr>
        <p:spPr>
          <a:xfrm>
            <a:off x="2536029" y="3499520"/>
            <a:ext cx="1007221" cy="878523"/>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sp>
        <p:nvSpPr>
          <p:cNvPr id="20" name="文字方塊 19">
            <a:extLst>
              <a:ext uri="{FF2B5EF4-FFF2-40B4-BE49-F238E27FC236}">
                <a16:creationId xmlns:a16="http://schemas.microsoft.com/office/drawing/2014/main" id="{1F6B5ACD-99C9-1D9E-5756-116CA25A68CF}"/>
              </a:ext>
            </a:extLst>
          </p:cNvPr>
          <p:cNvSpPr txBox="1"/>
          <p:nvPr/>
        </p:nvSpPr>
        <p:spPr>
          <a:xfrm>
            <a:off x="389955" y="3244247"/>
            <a:ext cx="1428137" cy="415498"/>
          </a:xfrm>
          <a:prstGeom prst="rect">
            <a:avLst/>
          </a:prstGeom>
          <a:noFill/>
        </p:spPr>
        <p:txBody>
          <a:bodyPr wrap="square" rtlCol="0">
            <a:spAutoFit/>
          </a:bodyPr>
          <a:lstStyle/>
          <a:p>
            <a:pPr defTabSz="685800" fontAlgn="auto">
              <a:spcBef>
                <a:spcPts val="0"/>
              </a:spcBef>
              <a:spcAft>
                <a:spcPts val="0"/>
              </a:spcAft>
              <a:defRPr/>
            </a:pPr>
            <a:r>
              <a:rPr kumimoji="0" lang="zh-TW" altLang="en-US" sz="2100" b="1" dirty="0">
                <a:solidFill>
                  <a:prstClr val="black"/>
                </a:solidFill>
                <a:latin typeface="微軟正黑體" panose="020B0604030504040204" pitchFamily="34" charset="-120"/>
                <a:ea typeface="微軟正黑體" panose="020B0604030504040204" pitchFamily="34" charset="-120"/>
              </a:rPr>
              <a:t>再一次</a:t>
            </a:r>
          </a:p>
        </p:txBody>
      </p:sp>
      <p:cxnSp>
        <p:nvCxnSpPr>
          <p:cNvPr id="21" name="直線單箭頭接點 20">
            <a:extLst>
              <a:ext uri="{FF2B5EF4-FFF2-40B4-BE49-F238E27FC236}">
                <a16:creationId xmlns:a16="http://schemas.microsoft.com/office/drawing/2014/main" id="{2CA69857-5419-7162-BD81-CA2B2F8575E7}"/>
              </a:ext>
            </a:extLst>
          </p:cNvPr>
          <p:cNvCxnSpPr>
            <a:cxnSpLocks/>
          </p:cNvCxnSpPr>
          <p:nvPr/>
        </p:nvCxnSpPr>
        <p:spPr>
          <a:xfrm>
            <a:off x="3677284" y="3938781"/>
            <a:ext cx="3655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3A41C0B2-B701-C6DE-A53D-E33D44F8A4CD}"/>
              </a:ext>
            </a:extLst>
          </p:cNvPr>
          <p:cNvSpPr txBox="1"/>
          <p:nvPr/>
        </p:nvSpPr>
        <p:spPr>
          <a:xfrm>
            <a:off x="4298069" y="3587427"/>
            <a:ext cx="2223687" cy="300082"/>
          </a:xfrm>
          <a:prstGeom prst="rect">
            <a:avLst/>
          </a:prstGeom>
          <a:noFill/>
        </p:spPr>
        <p:txBody>
          <a:bodyPr wrap="square" rtlCol="0">
            <a:spAutoFit/>
          </a:bodyPr>
          <a:lstStyle/>
          <a:p>
            <a:pPr defTabSz="685800" fontAlgn="auto">
              <a:spcBef>
                <a:spcPts val="0"/>
              </a:spcBef>
              <a:spcAft>
                <a:spcPts val="0"/>
              </a:spcAft>
              <a:defRPr/>
            </a:pPr>
            <a:r>
              <a:rPr kumimoji="0" lang="en-US" altLang="zh-TW" sz="1350" dirty="0">
                <a:solidFill>
                  <a:prstClr val="black"/>
                </a:solidFill>
                <a:latin typeface="微軟正黑體" panose="020B0604030504040204" pitchFamily="34" charset="-120"/>
                <a:ea typeface="微軟正黑體" panose="020B0604030504040204" pitchFamily="34" charset="-120"/>
              </a:rPr>
              <a:t>1. </a:t>
            </a:r>
            <a:r>
              <a:rPr kumimoji="0" lang="zh-TW" altLang="en-US" sz="1350" dirty="0">
                <a:solidFill>
                  <a:prstClr val="black"/>
                </a:solidFill>
                <a:latin typeface="微軟正黑體" panose="020B0604030504040204" pitchFamily="34" charset="-120"/>
                <a:ea typeface="微軟正黑體" panose="020B0604030504040204" pitchFamily="34" charset="-120"/>
              </a:rPr>
              <a:t>玫瑰花節的介紹 </a:t>
            </a:r>
            <a:r>
              <a:rPr kumimoji="0" lang="en-US" altLang="zh-TW" sz="1350" dirty="0">
                <a:solidFill>
                  <a:prstClr val="black"/>
                </a:solidFill>
                <a:latin typeface="微軟正黑體" panose="020B0604030504040204" pitchFamily="34" charset="-120"/>
                <a:ea typeface="微軟正黑體" panose="020B0604030504040204" pitchFamily="34" charset="-120"/>
              </a:rPr>
              <a:t>…</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B2360F54-4912-06F3-3E96-4161C8C30198}"/>
              </a:ext>
            </a:extLst>
          </p:cNvPr>
          <p:cNvSpPr txBox="1"/>
          <p:nvPr/>
        </p:nvSpPr>
        <p:spPr>
          <a:xfrm>
            <a:off x="4312356" y="3998002"/>
            <a:ext cx="1679217" cy="300082"/>
          </a:xfrm>
          <a:prstGeom prst="rect">
            <a:avLst/>
          </a:prstGeom>
          <a:noFill/>
        </p:spPr>
        <p:txBody>
          <a:bodyPr wrap="square" rtlCol="0">
            <a:spAutoFit/>
          </a:bodyPr>
          <a:lstStyle/>
          <a:p>
            <a:pPr defTabSz="685800" fontAlgn="auto">
              <a:spcBef>
                <a:spcPts val="0"/>
              </a:spcBef>
              <a:spcAft>
                <a:spcPts val="0"/>
              </a:spcAft>
              <a:defRPr/>
            </a:pPr>
            <a:r>
              <a:rPr kumimoji="0" lang="en-US" altLang="zh-TW" sz="1350" dirty="0">
                <a:solidFill>
                  <a:prstClr val="black"/>
                </a:solidFill>
                <a:latin typeface="微軟正黑體" panose="020B0604030504040204" pitchFamily="34" charset="-120"/>
                <a:ea typeface="微軟正黑體" panose="020B0604030504040204" pitchFamily="34" charset="-120"/>
              </a:rPr>
              <a:t>2. </a:t>
            </a:r>
            <a:r>
              <a:rPr kumimoji="0" lang="zh-TW" altLang="en-US" sz="1350" dirty="0">
                <a:solidFill>
                  <a:prstClr val="black"/>
                </a:solidFill>
                <a:latin typeface="微軟正黑體" panose="020B0604030504040204" pitchFamily="34" charset="-120"/>
                <a:ea typeface="微軟正黑體" panose="020B0604030504040204" pitchFamily="34" charset="-120"/>
              </a:rPr>
              <a:t>沒有玫瑰花節</a:t>
            </a:r>
          </a:p>
        </p:txBody>
      </p:sp>
      <p:sp>
        <p:nvSpPr>
          <p:cNvPr id="24" name="文字方塊 23">
            <a:extLst>
              <a:ext uri="{FF2B5EF4-FFF2-40B4-BE49-F238E27FC236}">
                <a16:creationId xmlns:a16="http://schemas.microsoft.com/office/drawing/2014/main" id="{CED38F33-35A5-26AB-C1F0-38EF361BBB01}"/>
              </a:ext>
            </a:extLst>
          </p:cNvPr>
          <p:cNvSpPr txBox="1"/>
          <p:nvPr/>
        </p:nvSpPr>
        <p:spPr>
          <a:xfrm>
            <a:off x="6338144" y="3633878"/>
            <a:ext cx="1428137" cy="646331"/>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srgbClr val="0000FF"/>
                </a:solidFill>
                <a:latin typeface="微軟正黑體" panose="020B0604030504040204" pitchFamily="34" charset="-120"/>
                <a:ea typeface="微軟正黑體" panose="020B0604030504040204" pitchFamily="34" charset="-120"/>
              </a:rPr>
              <a:t>語言模型會怎麼回應</a:t>
            </a:r>
          </a:p>
        </p:txBody>
      </p:sp>
      <p:sp>
        <p:nvSpPr>
          <p:cNvPr id="25" name="文字方塊 24">
            <a:extLst>
              <a:ext uri="{FF2B5EF4-FFF2-40B4-BE49-F238E27FC236}">
                <a16:creationId xmlns:a16="http://schemas.microsoft.com/office/drawing/2014/main" id="{964FE4ED-0AE2-8AA8-BDDF-E84BFF6F342A}"/>
              </a:ext>
            </a:extLst>
          </p:cNvPr>
          <p:cNvSpPr txBox="1"/>
          <p:nvPr/>
        </p:nvSpPr>
        <p:spPr>
          <a:xfrm>
            <a:off x="1524694" y="4883401"/>
            <a:ext cx="6427694" cy="415498"/>
          </a:xfrm>
          <a:prstGeom prst="rect">
            <a:avLst/>
          </a:prstGeom>
          <a:noFill/>
        </p:spPr>
        <p:txBody>
          <a:bodyPr wrap="square" rtlCol="0">
            <a:spAutoFit/>
          </a:bodyPr>
          <a:lstStyle/>
          <a:p>
            <a:pPr algn="ctr" defTabSz="685800" fontAlgn="auto">
              <a:spcBef>
                <a:spcPts val="0"/>
              </a:spcBef>
              <a:spcAft>
                <a:spcPts val="0"/>
              </a:spcAft>
              <a:defRPr/>
            </a:pPr>
            <a:r>
              <a:rPr kumimoji="0" lang="zh-TW" altLang="en-US" sz="2100" b="1" dirty="0">
                <a:solidFill>
                  <a:prstClr val="black"/>
                </a:solidFill>
                <a:latin typeface="微軟正黑體" panose="020B0604030504040204" pitchFamily="34" charset="-120"/>
                <a:ea typeface="微軟正黑體" panose="020B0604030504040204" pitchFamily="34" charset="-120"/>
              </a:rPr>
              <a:t>反省的過程中沒有任何模型被訓練，函式是固定的</a:t>
            </a:r>
          </a:p>
        </p:txBody>
      </p:sp>
      <p:pic>
        <p:nvPicPr>
          <p:cNvPr id="26" name="Picture 2">
            <a:extLst>
              <a:ext uri="{FF2B5EF4-FFF2-40B4-BE49-F238E27FC236}">
                <a16:creationId xmlns:a16="http://schemas.microsoft.com/office/drawing/2014/main" id="{7870AC48-2348-04F0-1888-00797F2E5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015" y="1808683"/>
            <a:ext cx="617174" cy="6171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C7AE25A-D3CA-C694-9143-E545581A2C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758" y="1808683"/>
            <a:ext cx="617174" cy="6171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0E763C76-45DC-A47D-113F-BEF9F28C7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700" y="3139774"/>
            <a:ext cx="617174" cy="617174"/>
          </a:xfrm>
          <a:prstGeom prst="rect">
            <a:avLst/>
          </a:prstGeom>
          <a:noFill/>
          <a:extLst>
            <a:ext uri="{909E8E84-426E-40DD-AFC4-6F175D3DCCD1}">
              <a14:hiddenFill xmlns:a14="http://schemas.microsoft.com/office/drawing/2010/main">
                <a:solidFill>
                  <a:srgbClr val="FFFFFF"/>
                </a:solidFill>
              </a14:hiddenFill>
            </a:ext>
          </a:extLst>
        </p:spPr>
      </p:pic>
      <p:sp>
        <p:nvSpPr>
          <p:cNvPr id="30" name="文字方塊 29">
            <a:extLst>
              <a:ext uri="{FF2B5EF4-FFF2-40B4-BE49-F238E27FC236}">
                <a16:creationId xmlns:a16="http://schemas.microsoft.com/office/drawing/2014/main" id="{E0B08A78-EE11-AEC1-B492-3CD3ED264404}"/>
              </a:ext>
            </a:extLst>
          </p:cNvPr>
          <p:cNvSpPr txBox="1"/>
          <p:nvPr/>
        </p:nvSpPr>
        <p:spPr>
          <a:xfrm>
            <a:off x="4738541" y="4414459"/>
            <a:ext cx="1679217" cy="300082"/>
          </a:xfrm>
          <a:prstGeom prst="rect">
            <a:avLst/>
          </a:prstGeom>
          <a:noFill/>
        </p:spPr>
        <p:txBody>
          <a:bodyPr wrap="square" rtlCol="0">
            <a:spAutoFit/>
          </a:bodyPr>
          <a:lstStyle/>
          <a:p>
            <a:pPr defTabSz="685800" fontAlgn="auto">
              <a:spcBef>
                <a:spcPts val="0"/>
              </a:spcBef>
              <a:spcAft>
                <a:spcPts val="0"/>
              </a:spcAft>
              <a:defRPr/>
            </a:pPr>
            <a:r>
              <a:rPr kumimoji="0" lang="en-US" altLang="zh-TW" sz="1350" dirty="0">
                <a:solidFill>
                  <a:prstClr val="black"/>
                </a:solidFill>
                <a:latin typeface="微軟正黑體" panose="020B0604030504040204" pitchFamily="34" charset="-120"/>
                <a:ea typeface="微軟正黑體" panose="020B0604030504040204" pitchFamily="34" charset="-120"/>
              </a:rPr>
              <a:t>(</a:t>
            </a:r>
            <a:r>
              <a:rPr kumimoji="0" lang="zh-TW" altLang="en-US" sz="1350" dirty="0">
                <a:solidFill>
                  <a:prstClr val="black"/>
                </a:solidFill>
                <a:latin typeface="微軟正黑體" panose="020B0604030504040204" pitchFamily="34" charset="-120"/>
                <a:ea typeface="微軟正黑體" panose="020B0604030504040204" pitchFamily="34" charset="-120"/>
              </a:rPr>
              <a:t>不考慮隨機性</a:t>
            </a:r>
            <a:r>
              <a:rPr kumimoji="0" lang="en-US" altLang="zh-TW" sz="1350" dirty="0">
                <a:solidFill>
                  <a:prstClr val="black"/>
                </a:solidFill>
                <a:latin typeface="微軟正黑體" panose="020B0604030504040204" pitchFamily="34" charset="-120"/>
                <a:ea typeface="微軟正黑體" panose="020B0604030504040204" pitchFamily="34" charset="-120"/>
              </a:rPr>
              <a:t>)</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709235BF-AF19-2665-E95E-3CCC4E115847}"/>
              </a:ext>
            </a:extLst>
          </p:cNvPr>
          <p:cNvSpPr txBox="1"/>
          <p:nvPr/>
        </p:nvSpPr>
        <p:spPr>
          <a:xfrm>
            <a:off x="130927" y="5349528"/>
            <a:ext cx="8882147" cy="415498"/>
          </a:xfrm>
          <a:prstGeom prst="rect">
            <a:avLst/>
          </a:prstGeom>
          <a:noFill/>
        </p:spPr>
        <p:txBody>
          <a:bodyPr wrap="square" rtlCol="0">
            <a:spAutoFit/>
          </a:bodyPr>
          <a:lstStyle/>
          <a:p>
            <a:pPr algn="ctr" defTabSz="685800" fontAlgn="auto">
              <a:spcBef>
                <a:spcPts val="0"/>
              </a:spcBef>
              <a:spcAft>
                <a:spcPts val="0"/>
              </a:spcAft>
              <a:defRPr/>
            </a:pPr>
            <a:r>
              <a:rPr kumimoji="0" lang="en-US" altLang="zh-TW" sz="2100" b="1" dirty="0">
                <a:solidFill>
                  <a:srgbClr val="000000"/>
                </a:solidFill>
                <a:latin typeface="微軟正黑體" panose="020B0604030504040204" pitchFamily="34" charset="-120"/>
                <a:ea typeface="微軟正黑體" panose="020B0604030504040204" pitchFamily="34" charset="-120"/>
              </a:rPr>
              <a:t>Constitutional AI</a:t>
            </a:r>
            <a:r>
              <a:rPr kumimoji="0" lang="zh-TW" altLang="en-US" sz="2100" b="1" dirty="0">
                <a:solidFill>
                  <a:srgbClr val="000000"/>
                </a:solidFill>
                <a:latin typeface="微軟正黑體" panose="020B0604030504040204" pitchFamily="34" charset="-120"/>
                <a:ea typeface="微軟正黑體" panose="020B0604030504040204" pitchFamily="34" charset="-120"/>
              </a:rPr>
              <a:t> 最終如何讓模型從自我反省中學習就是另一個故事了</a:t>
            </a:r>
            <a:endParaRPr kumimoji="0" lang="zh-TW" altLang="en-US" sz="2100" b="1" dirty="0">
              <a:solidFill>
                <a:prstClr val="black"/>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4336221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3" grpId="0"/>
      <p:bldP spid="14" grpId="0"/>
      <p:bldP spid="16" grpId="0"/>
      <p:bldP spid="17" grpId="0"/>
      <p:bldP spid="19" grpId="0" animBg="1"/>
      <p:bldP spid="20" grpId="0"/>
      <p:bldP spid="22" grpId="0"/>
      <p:bldP spid="23" grpId="0"/>
      <p:bldP spid="23" grpId="1"/>
      <p:bldP spid="24" grpId="0"/>
      <p:bldP spid="25" grpId="0"/>
      <p:bldP spid="30"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F7582A-A6BC-10ED-E17E-BBA9C071C3A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為什麼同一個問題每次答案都不同？</a:t>
            </a:r>
            <a:endParaRPr lang="zh-TW" altLang="en-US" dirty="0"/>
          </a:p>
        </p:txBody>
      </p:sp>
      <p:sp>
        <p:nvSpPr>
          <p:cNvPr id="4" name="文字方塊 3">
            <a:extLst>
              <a:ext uri="{FF2B5EF4-FFF2-40B4-BE49-F238E27FC236}">
                <a16:creationId xmlns:a16="http://schemas.microsoft.com/office/drawing/2014/main" id="{E0B48DEB-7DFD-D2F0-64B3-C20EC2F12D27}"/>
              </a:ext>
            </a:extLst>
          </p:cNvPr>
          <p:cNvSpPr txBox="1"/>
          <p:nvPr/>
        </p:nvSpPr>
        <p:spPr>
          <a:xfrm>
            <a:off x="172155" y="3654235"/>
            <a:ext cx="1714664"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台   灣   大</a:t>
            </a:r>
          </a:p>
        </p:txBody>
      </p:sp>
      <p:sp>
        <p:nvSpPr>
          <p:cNvPr id="5" name="矩形: 圓角 4">
            <a:extLst>
              <a:ext uri="{FF2B5EF4-FFF2-40B4-BE49-F238E27FC236}">
                <a16:creationId xmlns:a16="http://schemas.microsoft.com/office/drawing/2014/main" id="{FC0CFFCD-969B-AD5E-3C2D-E33E17958F88}"/>
              </a:ext>
            </a:extLst>
          </p:cNvPr>
          <p:cNvSpPr/>
          <p:nvPr/>
        </p:nvSpPr>
        <p:spPr>
          <a:xfrm>
            <a:off x="2441722" y="3429000"/>
            <a:ext cx="1270486" cy="823263"/>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6" name="直線單箭頭接點 5">
            <a:extLst>
              <a:ext uri="{FF2B5EF4-FFF2-40B4-BE49-F238E27FC236}">
                <a16:creationId xmlns:a16="http://schemas.microsoft.com/office/drawing/2014/main" id="{CA0BDCB7-C87D-F86D-EF1A-A89639204F39}"/>
              </a:ext>
            </a:extLst>
          </p:cNvPr>
          <p:cNvCxnSpPr>
            <a:cxnSpLocks/>
          </p:cNvCxnSpPr>
          <p:nvPr/>
        </p:nvCxnSpPr>
        <p:spPr>
          <a:xfrm>
            <a:off x="3815520" y="3827360"/>
            <a:ext cx="533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8B06A4AD-177E-24E1-62F2-28D12BF3169F}"/>
              </a:ext>
            </a:extLst>
          </p:cNvPr>
          <p:cNvCxnSpPr>
            <a:cxnSpLocks/>
          </p:cNvCxnSpPr>
          <p:nvPr/>
        </p:nvCxnSpPr>
        <p:spPr>
          <a:xfrm>
            <a:off x="1818648" y="3833925"/>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F923A09-94EA-52B5-5709-2803B4DF5543}"/>
              </a:ext>
            </a:extLst>
          </p:cNvPr>
          <p:cNvSpPr/>
          <p:nvPr/>
        </p:nvSpPr>
        <p:spPr>
          <a:xfrm>
            <a:off x="4628017" y="3980939"/>
            <a:ext cx="135000" cy="10833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9" name="矩形 8">
            <a:extLst>
              <a:ext uri="{FF2B5EF4-FFF2-40B4-BE49-F238E27FC236}">
                <a16:creationId xmlns:a16="http://schemas.microsoft.com/office/drawing/2014/main" id="{A2F58D10-08E4-6004-F73F-3E2F7E5A85DE}"/>
              </a:ext>
            </a:extLst>
          </p:cNvPr>
          <p:cNvSpPr/>
          <p:nvPr/>
        </p:nvSpPr>
        <p:spPr>
          <a:xfrm>
            <a:off x="4941910" y="3794758"/>
            <a:ext cx="135000" cy="2945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10" name="矩形 9">
            <a:extLst>
              <a:ext uri="{FF2B5EF4-FFF2-40B4-BE49-F238E27FC236}">
                <a16:creationId xmlns:a16="http://schemas.microsoft.com/office/drawing/2014/main" id="{FA9A81D2-6225-6C93-86BA-9A9406D9BA4D}"/>
              </a:ext>
            </a:extLst>
          </p:cNvPr>
          <p:cNvSpPr/>
          <p:nvPr/>
        </p:nvSpPr>
        <p:spPr>
          <a:xfrm>
            <a:off x="5569697" y="3830207"/>
            <a:ext cx="135000" cy="27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11" name="矩形 10">
            <a:extLst>
              <a:ext uri="{FF2B5EF4-FFF2-40B4-BE49-F238E27FC236}">
                <a16:creationId xmlns:a16="http://schemas.microsoft.com/office/drawing/2014/main" id="{8549EB42-0D77-385C-074A-5D8ADBD72935}"/>
              </a:ext>
            </a:extLst>
          </p:cNvPr>
          <p:cNvSpPr/>
          <p:nvPr/>
        </p:nvSpPr>
        <p:spPr>
          <a:xfrm>
            <a:off x="6274399" y="3813385"/>
            <a:ext cx="135000" cy="27551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12" name="矩形 11">
            <a:extLst>
              <a:ext uri="{FF2B5EF4-FFF2-40B4-BE49-F238E27FC236}">
                <a16:creationId xmlns:a16="http://schemas.microsoft.com/office/drawing/2014/main" id="{373B6AC1-BEBD-D4C3-34A3-89A8A4D2D6F4}"/>
              </a:ext>
            </a:extLst>
          </p:cNvPr>
          <p:cNvSpPr/>
          <p:nvPr/>
        </p:nvSpPr>
        <p:spPr>
          <a:xfrm>
            <a:off x="5255803" y="3009275"/>
            <a:ext cx="135000" cy="10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cxnSp>
        <p:nvCxnSpPr>
          <p:cNvPr id="13" name="直線接點 12">
            <a:extLst>
              <a:ext uri="{FF2B5EF4-FFF2-40B4-BE49-F238E27FC236}">
                <a16:creationId xmlns:a16="http://schemas.microsoft.com/office/drawing/2014/main" id="{066C7042-2755-6265-6E43-68BD2EFB2342}"/>
              </a:ext>
            </a:extLst>
          </p:cNvPr>
          <p:cNvCxnSpPr>
            <a:cxnSpLocks/>
          </p:cNvCxnSpPr>
          <p:nvPr/>
        </p:nvCxnSpPr>
        <p:spPr>
          <a:xfrm>
            <a:off x="4474671" y="4105493"/>
            <a:ext cx="235718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4C68E3FB-605E-38AA-6B39-0E2148D484C3}"/>
              </a:ext>
            </a:extLst>
          </p:cNvPr>
          <p:cNvSpPr/>
          <p:nvPr/>
        </p:nvSpPr>
        <p:spPr>
          <a:xfrm>
            <a:off x="6553983" y="3612494"/>
            <a:ext cx="135000" cy="47678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15" name="文字方塊 14">
            <a:extLst>
              <a:ext uri="{FF2B5EF4-FFF2-40B4-BE49-F238E27FC236}">
                <a16:creationId xmlns:a16="http://schemas.microsoft.com/office/drawing/2014/main" id="{B588061C-89C3-7593-7F5E-42A7B94DF6B4}"/>
              </a:ext>
            </a:extLst>
          </p:cNvPr>
          <p:cNvSpPr txBox="1"/>
          <p:nvPr/>
        </p:nvSpPr>
        <p:spPr>
          <a:xfrm>
            <a:off x="5381278" y="3692776"/>
            <a:ext cx="1228931" cy="415498"/>
          </a:xfrm>
          <a:prstGeom prst="rect">
            <a:avLst/>
          </a:prstGeom>
          <a:noFill/>
        </p:spPr>
        <p:txBody>
          <a:bodyPr wrap="square" rtlCol="0">
            <a:spAutoFit/>
          </a:bodyPr>
          <a:lstStyle/>
          <a:p>
            <a:pPr algn="ctr" defTabSz="685800" fontAlgn="auto">
              <a:spcBef>
                <a:spcPts val="0"/>
              </a:spcBef>
              <a:spcAft>
                <a:spcPts val="0"/>
              </a:spcAft>
              <a:defRPr/>
            </a:pPr>
            <a:r>
              <a:rPr kumimoji="0" lang="en-US" altLang="zh-TW" sz="2100" b="1" dirty="0">
                <a:solidFill>
                  <a:prstClr val="black"/>
                </a:solidFill>
                <a:latin typeface="Calibri" panose="020F0502020204030204"/>
              </a:rPr>
              <a:t>……</a:t>
            </a:r>
            <a:endParaRPr kumimoji="0" lang="zh-TW" altLang="en-US" sz="2100" b="1" dirty="0">
              <a:solidFill>
                <a:prstClr val="black"/>
              </a:solidFill>
              <a:latin typeface="Calibri" panose="020F0502020204030204"/>
            </a:endParaRPr>
          </a:p>
        </p:txBody>
      </p:sp>
      <p:sp>
        <p:nvSpPr>
          <p:cNvPr id="16" name="文字方塊 15">
            <a:extLst>
              <a:ext uri="{FF2B5EF4-FFF2-40B4-BE49-F238E27FC236}">
                <a16:creationId xmlns:a16="http://schemas.microsoft.com/office/drawing/2014/main" id="{4F24EB4B-ADDF-A793-4E38-E050B43CCD10}"/>
              </a:ext>
            </a:extLst>
          </p:cNvPr>
          <p:cNvSpPr txBox="1"/>
          <p:nvPr/>
        </p:nvSpPr>
        <p:spPr>
          <a:xfrm>
            <a:off x="4808508" y="4165033"/>
            <a:ext cx="102959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學</a:t>
            </a:r>
          </a:p>
        </p:txBody>
      </p:sp>
      <p:sp>
        <p:nvSpPr>
          <p:cNvPr id="17" name="右大括弧 16">
            <a:extLst>
              <a:ext uri="{FF2B5EF4-FFF2-40B4-BE49-F238E27FC236}">
                <a16:creationId xmlns:a16="http://schemas.microsoft.com/office/drawing/2014/main" id="{3A249B20-25AC-AC56-D8BE-4E998073A284}"/>
              </a:ext>
            </a:extLst>
          </p:cNvPr>
          <p:cNvSpPr/>
          <p:nvPr/>
        </p:nvSpPr>
        <p:spPr>
          <a:xfrm rot="5400000">
            <a:off x="5498177" y="3599207"/>
            <a:ext cx="358653" cy="2308710"/>
          </a:xfrm>
          <a:prstGeom prst="rightBrace">
            <a:avLst>
              <a:gd name="adj1" fmla="val 30507"/>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18" name="文字方塊 17">
            <a:extLst>
              <a:ext uri="{FF2B5EF4-FFF2-40B4-BE49-F238E27FC236}">
                <a16:creationId xmlns:a16="http://schemas.microsoft.com/office/drawing/2014/main" id="{053E2154-FF11-9B94-042A-6C10707E81C5}"/>
              </a:ext>
            </a:extLst>
          </p:cNvPr>
          <p:cNvSpPr txBox="1"/>
          <p:nvPr/>
        </p:nvSpPr>
        <p:spPr>
          <a:xfrm>
            <a:off x="4537678" y="5005250"/>
            <a:ext cx="2231174"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所有可以選擇的符號</a:t>
            </a:r>
          </a:p>
        </p:txBody>
      </p:sp>
      <p:sp>
        <p:nvSpPr>
          <p:cNvPr id="19" name="文字方塊 18">
            <a:extLst>
              <a:ext uri="{FF2B5EF4-FFF2-40B4-BE49-F238E27FC236}">
                <a16:creationId xmlns:a16="http://schemas.microsoft.com/office/drawing/2014/main" id="{64264C18-DCF9-FF7B-CCFC-1E14C31D6912}"/>
              </a:ext>
            </a:extLst>
          </p:cNvPr>
          <p:cNvSpPr txBox="1"/>
          <p:nvPr/>
        </p:nvSpPr>
        <p:spPr>
          <a:xfrm>
            <a:off x="6106688" y="4165032"/>
            <a:ext cx="102959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車</a:t>
            </a:r>
          </a:p>
        </p:txBody>
      </p:sp>
      <p:sp>
        <p:nvSpPr>
          <p:cNvPr id="20" name="文字方塊 19">
            <a:extLst>
              <a:ext uri="{FF2B5EF4-FFF2-40B4-BE49-F238E27FC236}">
                <a16:creationId xmlns:a16="http://schemas.microsoft.com/office/drawing/2014/main" id="{0E0637C3-AF91-7C2C-22BF-0FA46ED31660}"/>
              </a:ext>
            </a:extLst>
          </p:cNvPr>
          <p:cNvSpPr txBox="1"/>
          <p:nvPr/>
        </p:nvSpPr>
        <p:spPr>
          <a:xfrm>
            <a:off x="4941910" y="2653031"/>
            <a:ext cx="827315" cy="369332"/>
          </a:xfrm>
          <a:prstGeom prst="rect">
            <a:avLst/>
          </a:prstGeom>
          <a:noFill/>
        </p:spPr>
        <p:txBody>
          <a:bodyPr wrap="square" rtlCol="0">
            <a:spAutoFit/>
          </a:bodyPr>
          <a:lstStyle/>
          <a:p>
            <a:pPr algn="ctr" defTabSz="685800" fontAlgn="auto">
              <a:spcBef>
                <a:spcPts val="0"/>
              </a:spcBef>
              <a:spcAft>
                <a:spcPts val="0"/>
              </a:spcAft>
              <a:defRPr/>
            </a:pPr>
            <a:r>
              <a:rPr kumimoji="0" lang="en-US" altLang="zh-TW" sz="1800" dirty="0">
                <a:solidFill>
                  <a:prstClr val="black"/>
                </a:solidFill>
                <a:latin typeface="Calibri" panose="020F0502020204030204"/>
              </a:rPr>
              <a:t>50%</a:t>
            </a:r>
            <a:endParaRPr kumimoji="0" lang="zh-TW" altLang="en-US" sz="1800" dirty="0">
              <a:solidFill>
                <a:prstClr val="black"/>
              </a:solidFill>
              <a:latin typeface="Calibri" panose="020F0502020204030204"/>
            </a:endParaRPr>
          </a:p>
        </p:txBody>
      </p:sp>
      <p:sp>
        <p:nvSpPr>
          <p:cNvPr id="21" name="文字方塊 20">
            <a:extLst>
              <a:ext uri="{FF2B5EF4-FFF2-40B4-BE49-F238E27FC236}">
                <a16:creationId xmlns:a16="http://schemas.microsoft.com/office/drawing/2014/main" id="{7D570398-EBC9-B347-6BA3-D39B32BF4FB2}"/>
              </a:ext>
            </a:extLst>
          </p:cNvPr>
          <p:cNvSpPr txBox="1"/>
          <p:nvPr/>
        </p:nvSpPr>
        <p:spPr>
          <a:xfrm>
            <a:off x="6207826" y="3283151"/>
            <a:ext cx="827315" cy="369332"/>
          </a:xfrm>
          <a:prstGeom prst="rect">
            <a:avLst/>
          </a:prstGeom>
          <a:noFill/>
        </p:spPr>
        <p:txBody>
          <a:bodyPr wrap="square" rtlCol="0">
            <a:spAutoFit/>
          </a:bodyPr>
          <a:lstStyle/>
          <a:p>
            <a:pPr algn="ctr" defTabSz="685800" fontAlgn="auto">
              <a:spcBef>
                <a:spcPts val="0"/>
              </a:spcBef>
              <a:spcAft>
                <a:spcPts val="0"/>
              </a:spcAft>
              <a:defRPr/>
            </a:pPr>
            <a:r>
              <a:rPr kumimoji="0" lang="en-US" altLang="zh-TW" sz="1800" dirty="0">
                <a:solidFill>
                  <a:prstClr val="black"/>
                </a:solidFill>
                <a:latin typeface="Calibri" panose="020F0502020204030204"/>
              </a:rPr>
              <a:t>25%</a:t>
            </a:r>
            <a:endParaRPr kumimoji="0" lang="zh-TW" altLang="en-US" sz="1800" dirty="0">
              <a:solidFill>
                <a:prstClr val="black"/>
              </a:solidFill>
              <a:latin typeface="Calibri" panose="020F0502020204030204"/>
            </a:endParaRPr>
          </a:p>
        </p:txBody>
      </p:sp>
      <p:cxnSp>
        <p:nvCxnSpPr>
          <p:cNvPr id="22" name="直線單箭頭接點 21">
            <a:extLst>
              <a:ext uri="{FF2B5EF4-FFF2-40B4-BE49-F238E27FC236}">
                <a16:creationId xmlns:a16="http://schemas.microsoft.com/office/drawing/2014/main" id="{4A170829-F5A2-CD4E-4F6A-84F4B1518F0E}"/>
              </a:ext>
            </a:extLst>
          </p:cNvPr>
          <p:cNvCxnSpPr>
            <a:cxnSpLocks/>
          </p:cNvCxnSpPr>
          <p:nvPr/>
        </p:nvCxnSpPr>
        <p:spPr>
          <a:xfrm>
            <a:off x="7035141" y="3842553"/>
            <a:ext cx="1029715"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E56F4AA-8044-5719-9B46-201877ADE4E2}"/>
              </a:ext>
            </a:extLst>
          </p:cNvPr>
          <p:cNvSpPr txBox="1"/>
          <p:nvPr/>
        </p:nvSpPr>
        <p:spPr>
          <a:xfrm>
            <a:off x="7844938" y="3683829"/>
            <a:ext cx="102959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學</a:t>
            </a:r>
          </a:p>
        </p:txBody>
      </p:sp>
      <p:sp>
        <p:nvSpPr>
          <p:cNvPr id="24" name="文字方塊 23">
            <a:extLst>
              <a:ext uri="{FF2B5EF4-FFF2-40B4-BE49-F238E27FC236}">
                <a16:creationId xmlns:a16="http://schemas.microsoft.com/office/drawing/2014/main" id="{F84D0513-2F62-CFC2-3D8F-89932F3FF4B4}"/>
              </a:ext>
            </a:extLst>
          </p:cNvPr>
          <p:cNvSpPr txBox="1"/>
          <p:nvPr/>
        </p:nvSpPr>
        <p:spPr>
          <a:xfrm>
            <a:off x="7575465" y="3281405"/>
            <a:ext cx="1568535" cy="369332"/>
          </a:xfrm>
          <a:prstGeom prst="rect">
            <a:avLst/>
          </a:prstGeom>
          <a:noFill/>
        </p:spPr>
        <p:txBody>
          <a:bodyPr wrap="square" rtlCol="0">
            <a:spAutoFit/>
          </a:bodyPr>
          <a:lstStyle/>
          <a:p>
            <a:pPr algn="ctr" defTabSz="685800" fontAlgn="auto">
              <a:spcBef>
                <a:spcPts val="0"/>
              </a:spcBef>
              <a:spcAft>
                <a:spcPts val="0"/>
              </a:spcAft>
              <a:defRPr/>
            </a:pPr>
            <a:r>
              <a:rPr kumimoji="0" lang="en-US" altLang="zh-TW" sz="1800" dirty="0">
                <a:solidFill>
                  <a:prstClr val="black"/>
                </a:solidFill>
                <a:latin typeface="Calibri" panose="020F0502020204030204"/>
              </a:rPr>
              <a:t>50% </a:t>
            </a:r>
            <a:r>
              <a:rPr kumimoji="0" lang="zh-TW" altLang="en-US" sz="1800" dirty="0">
                <a:solidFill>
                  <a:prstClr val="black"/>
                </a:solidFill>
                <a:latin typeface="微軟正黑體" panose="020B0604030504040204" pitchFamily="34" charset="-120"/>
                <a:ea typeface="微軟正黑體" panose="020B0604030504040204" pitchFamily="34" charset="-120"/>
              </a:rPr>
              <a:t>機率</a:t>
            </a:r>
          </a:p>
        </p:txBody>
      </p:sp>
      <p:sp>
        <p:nvSpPr>
          <p:cNvPr id="25" name="文字方塊 24">
            <a:extLst>
              <a:ext uri="{FF2B5EF4-FFF2-40B4-BE49-F238E27FC236}">
                <a16:creationId xmlns:a16="http://schemas.microsoft.com/office/drawing/2014/main" id="{2A0A29A9-4A1F-FE5B-0E88-C390480D11BC}"/>
              </a:ext>
            </a:extLst>
          </p:cNvPr>
          <p:cNvSpPr txBox="1"/>
          <p:nvPr/>
        </p:nvSpPr>
        <p:spPr>
          <a:xfrm>
            <a:off x="7001278" y="3962139"/>
            <a:ext cx="102959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擲骰子</a:t>
            </a:r>
          </a:p>
        </p:txBody>
      </p:sp>
    </p:spTree>
    <p:extLst>
      <p:ext uri="{BB962C8B-B14F-4D97-AF65-F5344CB8AC3E}">
        <p14:creationId xmlns:p14="http://schemas.microsoft.com/office/powerpoint/2010/main" val="14905470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5" grpId="0"/>
      <p:bldP spid="16" grpId="0"/>
      <p:bldP spid="17" grpId="0" animBg="1"/>
      <p:bldP spid="18" grpId="0"/>
      <p:bldP spid="19" grpId="0"/>
      <p:bldP spid="20" grpId="0"/>
      <p:bldP spid="21"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E9AEF-3EED-2D9E-1637-71C57FD20DB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5CE9644-526D-E2F0-C836-BEDC090DF7B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為什麼同一個問題每次答案都不同？</a:t>
            </a:r>
            <a:endParaRPr lang="zh-TW" altLang="en-US" dirty="0"/>
          </a:p>
        </p:txBody>
      </p:sp>
      <p:sp>
        <p:nvSpPr>
          <p:cNvPr id="26" name="文字方塊 25">
            <a:extLst>
              <a:ext uri="{FF2B5EF4-FFF2-40B4-BE49-F238E27FC236}">
                <a16:creationId xmlns:a16="http://schemas.microsoft.com/office/drawing/2014/main" id="{CF737A2B-1931-7B80-6545-0F3BB4A1FAF6}"/>
              </a:ext>
            </a:extLst>
          </p:cNvPr>
          <p:cNvSpPr txBox="1"/>
          <p:nvPr/>
        </p:nvSpPr>
        <p:spPr>
          <a:xfrm>
            <a:off x="615155" y="2425290"/>
            <a:ext cx="271973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什麼是大型語言模型？</a:t>
            </a:r>
          </a:p>
        </p:txBody>
      </p:sp>
      <p:sp>
        <p:nvSpPr>
          <p:cNvPr id="29" name="矩形: 圓角 28">
            <a:extLst>
              <a:ext uri="{FF2B5EF4-FFF2-40B4-BE49-F238E27FC236}">
                <a16:creationId xmlns:a16="http://schemas.microsoft.com/office/drawing/2014/main" id="{92B8B948-9087-0949-4B87-D6C4FDE8C547}"/>
              </a:ext>
            </a:extLst>
          </p:cNvPr>
          <p:cNvSpPr/>
          <p:nvPr/>
        </p:nvSpPr>
        <p:spPr>
          <a:xfrm>
            <a:off x="3844886" y="2195608"/>
            <a:ext cx="1270486" cy="823263"/>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30" name="直線單箭頭接點 29">
            <a:extLst>
              <a:ext uri="{FF2B5EF4-FFF2-40B4-BE49-F238E27FC236}">
                <a16:creationId xmlns:a16="http://schemas.microsoft.com/office/drawing/2014/main" id="{D6B958FE-5B41-D294-C36E-8A5B27145C01}"/>
              </a:ext>
            </a:extLst>
          </p:cNvPr>
          <p:cNvCxnSpPr>
            <a:cxnSpLocks/>
          </p:cNvCxnSpPr>
          <p:nvPr/>
        </p:nvCxnSpPr>
        <p:spPr>
          <a:xfrm>
            <a:off x="3195824" y="2598415"/>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圓角 30">
            <a:extLst>
              <a:ext uri="{FF2B5EF4-FFF2-40B4-BE49-F238E27FC236}">
                <a16:creationId xmlns:a16="http://schemas.microsoft.com/office/drawing/2014/main" id="{BD8A8747-0BC9-D194-6A27-30AEEA30CDC0}"/>
              </a:ext>
            </a:extLst>
          </p:cNvPr>
          <p:cNvSpPr/>
          <p:nvPr/>
        </p:nvSpPr>
        <p:spPr>
          <a:xfrm>
            <a:off x="3844886" y="3229376"/>
            <a:ext cx="1270486" cy="823263"/>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1800" dirty="0">
                <a:solidFill>
                  <a:prstClr val="black"/>
                </a:solidFill>
                <a:latin typeface="微軟正黑體" panose="020B0604030504040204" pitchFamily="34" charset="-120"/>
                <a:ea typeface="微軟正黑體" panose="020B0604030504040204" pitchFamily="34" charset="-120"/>
              </a:rPr>
              <a:t>語言</a:t>
            </a:r>
            <a:endParaRPr lang="en-US" altLang="zh-TW" sz="1800" dirty="0">
              <a:solidFill>
                <a:prstClr val="black"/>
              </a:solidFill>
              <a:latin typeface="微軟正黑體" panose="020B0604030504040204" pitchFamily="34" charset="-120"/>
              <a:ea typeface="微軟正黑體" panose="020B0604030504040204" pitchFamily="34" charset="-120"/>
            </a:endParaRPr>
          </a:p>
          <a:p>
            <a:pPr lvl="0" algn="ctr">
              <a:defRPr/>
            </a:pPr>
            <a:r>
              <a:rPr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32" name="直線單箭頭接點 31">
            <a:extLst>
              <a:ext uri="{FF2B5EF4-FFF2-40B4-BE49-F238E27FC236}">
                <a16:creationId xmlns:a16="http://schemas.microsoft.com/office/drawing/2014/main" id="{8CBF23FC-2499-BD35-94F8-4BEAB391C790}"/>
              </a:ext>
            </a:extLst>
          </p:cNvPr>
          <p:cNvCxnSpPr>
            <a:cxnSpLocks/>
          </p:cNvCxnSpPr>
          <p:nvPr/>
        </p:nvCxnSpPr>
        <p:spPr>
          <a:xfrm>
            <a:off x="3195824" y="3632183"/>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圓角 32">
            <a:extLst>
              <a:ext uri="{FF2B5EF4-FFF2-40B4-BE49-F238E27FC236}">
                <a16:creationId xmlns:a16="http://schemas.microsoft.com/office/drawing/2014/main" id="{67D1500F-5E57-190D-FF6C-CAE2B39A249F}"/>
              </a:ext>
            </a:extLst>
          </p:cNvPr>
          <p:cNvSpPr/>
          <p:nvPr/>
        </p:nvSpPr>
        <p:spPr>
          <a:xfrm>
            <a:off x="3844886" y="4761784"/>
            <a:ext cx="1270486" cy="823263"/>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1800" dirty="0">
                <a:solidFill>
                  <a:prstClr val="black"/>
                </a:solidFill>
                <a:latin typeface="微軟正黑體" panose="020B0604030504040204" pitchFamily="34" charset="-120"/>
                <a:ea typeface="微軟正黑體" panose="020B0604030504040204" pitchFamily="34" charset="-120"/>
              </a:rPr>
              <a:t>語言</a:t>
            </a:r>
            <a:endParaRPr lang="en-US" altLang="zh-TW" sz="1800" dirty="0">
              <a:solidFill>
                <a:prstClr val="black"/>
              </a:solidFill>
              <a:latin typeface="微軟正黑體" panose="020B0604030504040204" pitchFamily="34" charset="-120"/>
              <a:ea typeface="微軟正黑體" panose="020B0604030504040204" pitchFamily="34" charset="-120"/>
            </a:endParaRPr>
          </a:p>
          <a:p>
            <a:pPr lvl="0" algn="ctr">
              <a:defRPr/>
            </a:pPr>
            <a:r>
              <a:rPr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34" name="直線單箭頭接點 33">
            <a:extLst>
              <a:ext uri="{FF2B5EF4-FFF2-40B4-BE49-F238E27FC236}">
                <a16:creationId xmlns:a16="http://schemas.microsoft.com/office/drawing/2014/main" id="{845ABDBD-B06F-7E3C-DF70-5901EAF05768}"/>
              </a:ext>
            </a:extLst>
          </p:cNvPr>
          <p:cNvCxnSpPr>
            <a:cxnSpLocks/>
          </p:cNvCxnSpPr>
          <p:nvPr/>
        </p:nvCxnSpPr>
        <p:spPr>
          <a:xfrm>
            <a:off x="3195824" y="5164591"/>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FC7F6E1-431A-C265-684F-F66D201C4241}"/>
              </a:ext>
            </a:extLst>
          </p:cNvPr>
          <p:cNvSpPr txBox="1"/>
          <p:nvPr/>
        </p:nvSpPr>
        <p:spPr>
          <a:xfrm rot="5400000">
            <a:off x="3934719" y="4185175"/>
            <a:ext cx="1228931" cy="415498"/>
          </a:xfrm>
          <a:prstGeom prst="rect">
            <a:avLst/>
          </a:prstGeom>
          <a:noFill/>
        </p:spPr>
        <p:txBody>
          <a:bodyPr wrap="square" rtlCol="0">
            <a:spAutoFit/>
          </a:bodyPr>
          <a:lstStyle/>
          <a:p>
            <a:pPr algn="ctr" defTabSz="685800" fontAlgn="auto">
              <a:spcBef>
                <a:spcPts val="0"/>
              </a:spcBef>
              <a:spcAft>
                <a:spcPts val="0"/>
              </a:spcAft>
              <a:defRPr/>
            </a:pPr>
            <a:r>
              <a:rPr kumimoji="0" lang="en-US" altLang="zh-TW" sz="2100" b="1" dirty="0">
                <a:solidFill>
                  <a:prstClr val="black"/>
                </a:solidFill>
                <a:latin typeface="Calibri" panose="020F0502020204030204"/>
              </a:rPr>
              <a:t>……</a:t>
            </a:r>
            <a:endParaRPr kumimoji="0" lang="zh-TW" altLang="en-US" sz="2100" b="1" dirty="0">
              <a:solidFill>
                <a:prstClr val="black"/>
              </a:solidFill>
              <a:latin typeface="Calibri" panose="020F0502020204030204"/>
            </a:endParaRPr>
          </a:p>
        </p:txBody>
      </p:sp>
      <p:cxnSp>
        <p:nvCxnSpPr>
          <p:cNvPr id="39" name="直線接點 38">
            <a:extLst>
              <a:ext uri="{FF2B5EF4-FFF2-40B4-BE49-F238E27FC236}">
                <a16:creationId xmlns:a16="http://schemas.microsoft.com/office/drawing/2014/main" id="{A2FAADB3-4468-70A1-321D-EB0DEC5F2EE1}"/>
              </a:ext>
            </a:extLst>
          </p:cNvPr>
          <p:cNvCxnSpPr/>
          <p:nvPr/>
        </p:nvCxnSpPr>
        <p:spPr>
          <a:xfrm>
            <a:off x="5863755" y="2832082"/>
            <a:ext cx="1371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群組 39">
            <a:extLst>
              <a:ext uri="{FF2B5EF4-FFF2-40B4-BE49-F238E27FC236}">
                <a16:creationId xmlns:a16="http://schemas.microsoft.com/office/drawing/2014/main" id="{74771173-F302-C02E-A395-24B17AEFE900}"/>
              </a:ext>
            </a:extLst>
          </p:cNvPr>
          <p:cNvGrpSpPr/>
          <p:nvPr/>
        </p:nvGrpSpPr>
        <p:grpSpPr>
          <a:xfrm>
            <a:off x="5984230" y="2175373"/>
            <a:ext cx="1117435" cy="614006"/>
            <a:chOff x="6264327" y="1967634"/>
            <a:chExt cx="1489913" cy="818674"/>
          </a:xfrm>
        </p:grpSpPr>
        <p:sp>
          <p:nvSpPr>
            <p:cNvPr id="41" name="矩形 40">
              <a:extLst>
                <a:ext uri="{FF2B5EF4-FFF2-40B4-BE49-F238E27FC236}">
                  <a16:creationId xmlns:a16="http://schemas.microsoft.com/office/drawing/2014/main" id="{AF15949B-E4A5-EBD1-31D1-1C4416ADAAF8}"/>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42" name="矩形 41">
              <a:extLst>
                <a:ext uri="{FF2B5EF4-FFF2-40B4-BE49-F238E27FC236}">
                  <a16:creationId xmlns:a16="http://schemas.microsoft.com/office/drawing/2014/main" id="{9FEBA034-2D43-3CDD-B57B-574D83EE75D8}"/>
                </a:ext>
              </a:extLst>
            </p:cNvPr>
            <p:cNvSpPr/>
            <p:nvPr/>
          </p:nvSpPr>
          <p:spPr>
            <a:xfrm>
              <a:off x="6591805" y="2393617"/>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43" name="矩形 42">
              <a:extLst>
                <a:ext uri="{FF2B5EF4-FFF2-40B4-BE49-F238E27FC236}">
                  <a16:creationId xmlns:a16="http://schemas.microsoft.com/office/drawing/2014/main" id="{4C32F8E7-A9EA-FF22-847C-6D6C38357CA4}"/>
                </a:ext>
              </a:extLst>
            </p:cNvPr>
            <p:cNvSpPr/>
            <p:nvPr/>
          </p:nvSpPr>
          <p:spPr>
            <a:xfrm>
              <a:off x="6919283" y="2150599"/>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44" name="矩形 43">
              <a:extLst>
                <a:ext uri="{FF2B5EF4-FFF2-40B4-BE49-F238E27FC236}">
                  <a16:creationId xmlns:a16="http://schemas.microsoft.com/office/drawing/2014/main" id="{35619123-F035-3234-78A1-54554203A0AC}"/>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45" name="矩形 44">
              <a:extLst>
                <a:ext uri="{FF2B5EF4-FFF2-40B4-BE49-F238E27FC236}">
                  <a16:creationId xmlns:a16="http://schemas.microsoft.com/office/drawing/2014/main" id="{90D77C88-5887-F832-7BAB-CE41218F8D2D}"/>
                </a:ext>
              </a:extLst>
            </p:cNvPr>
            <p:cNvSpPr/>
            <p:nvPr/>
          </p:nvSpPr>
          <p:spPr>
            <a:xfrm>
              <a:off x="7574240" y="1967634"/>
              <a:ext cx="180000" cy="8186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grpSp>
      <p:grpSp>
        <p:nvGrpSpPr>
          <p:cNvPr id="46" name="群組 45">
            <a:extLst>
              <a:ext uri="{FF2B5EF4-FFF2-40B4-BE49-F238E27FC236}">
                <a16:creationId xmlns:a16="http://schemas.microsoft.com/office/drawing/2014/main" id="{FE5146DB-7A8C-7ED1-4D27-109ABECCFA2A}"/>
              </a:ext>
            </a:extLst>
          </p:cNvPr>
          <p:cNvGrpSpPr/>
          <p:nvPr/>
        </p:nvGrpSpPr>
        <p:grpSpPr>
          <a:xfrm>
            <a:off x="5884917" y="4706030"/>
            <a:ext cx="1371600" cy="779009"/>
            <a:chOff x="10636884" y="4983237"/>
            <a:chExt cx="1828800" cy="1038678"/>
          </a:xfrm>
        </p:grpSpPr>
        <p:cxnSp>
          <p:nvCxnSpPr>
            <p:cNvPr id="47" name="直線接點 46">
              <a:extLst>
                <a:ext uri="{FF2B5EF4-FFF2-40B4-BE49-F238E27FC236}">
                  <a16:creationId xmlns:a16="http://schemas.microsoft.com/office/drawing/2014/main" id="{F67357E6-6FF4-CB59-01AB-461BAD964D1C}"/>
                </a:ext>
              </a:extLst>
            </p:cNvPr>
            <p:cNvCxnSpPr/>
            <p:nvPr/>
          </p:nvCxnSpPr>
          <p:spPr>
            <a:xfrm>
              <a:off x="10636884" y="6021915"/>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F617F669-1547-939F-BB85-565774A2C0BD}"/>
                </a:ext>
              </a:extLst>
            </p:cNvPr>
            <p:cNvSpPr/>
            <p:nvPr/>
          </p:nvSpPr>
          <p:spPr>
            <a:xfrm>
              <a:off x="10797517" y="4983237"/>
              <a:ext cx="180000" cy="99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49" name="矩形 48">
              <a:extLst>
                <a:ext uri="{FF2B5EF4-FFF2-40B4-BE49-F238E27FC236}">
                  <a16:creationId xmlns:a16="http://schemas.microsoft.com/office/drawing/2014/main" id="{8416A47D-476A-90C4-D016-7CAAF0AF9EC8}"/>
                </a:ext>
              </a:extLst>
            </p:cNvPr>
            <p:cNvSpPr/>
            <p:nvPr/>
          </p:nvSpPr>
          <p:spPr>
            <a:xfrm>
              <a:off x="11114842" y="5796304"/>
              <a:ext cx="180000" cy="18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50" name="矩形 49">
              <a:extLst>
                <a:ext uri="{FF2B5EF4-FFF2-40B4-BE49-F238E27FC236}">
                  <a16:creationId xmlns:a16="http://schemas.microsoft.com/office/drawing/2014/main" id="{F0088DE2-FF5B-2CA0-CAFA-616CBF134F22}"/>
                </a:ext>
              </a:extLst>
            </p:cNvPr>
            <p:cNvSpPr/>
            <p:nvPr/>
          </p:nvSpPr>
          <p:spPr>
            <a:xfrm>
              <a:off x="11452473" y="5631890"/>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51" name="矩形 50">
              <a:extLst>
                <a:ext uri="{FF2B5EF4-FFF2-40B4-BE49-F238E27FC236}">
                  <a16:creationId xmlns:a16="http://schemas.microsoft.com/office/drawing/2014/main" id="{A4673F4B-8F95-9B07-2891-36BDAC185F90}"/>
                </a:ext>
              </a:extLst>
            </p:cNvPr>
            <p:cNvSpPr/>
            <p:nvPr/>
          </p:nvSpPr>
          <p:spPr>
            <a:xfrm>
              <a:off x="11779951" y="5641165"/>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52" name="矩形 51">
              <a:extLst>
                <a:ext uri="{FF2B5EF4-FFF2-40B4-BE49-F238E27FC236}">
                  <a16:creationId xmlns:a16="http://schemas.microsoft.com/office/drawing/2014/main" id="{FDEB1D4E-94DC-9433-E05C-54BC9ED4BCE5}"/>
                </a:ext>
              </a:extLst>
            </p:cNvPr>
            <p:cNvSpPr/>
            <p:nvPr/>
          </p:nvSpPr>
          <p:spPr>
            <a:xfrm>
              <a:off x="12107430" y="5830015"/>
              <a:ext cx="180000" cy="1785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grpSp>
      <p:cxnSp>
        <p:nvCxnSpPr>
          <p:cNvPr id="53" name="直線單箭頭接點 52">
            <a:extLst>
              <a:ext uri="{FF2B5EF4-FFF2-40B4-BE49-F238E27FC236}">
                <a16:creationId xmlns:a16="http://schemas.microsoft.com/office/drawing/2014/main" id="{72426E14-9823-2348-98EC-58AE474AB23C}"/>
              </a:ext>
            </a:extLst>
          </p:cNvPr>
          <p:cNvCxnSpPr>
            <a:cxnSpLocks/>
          </p:cNvCxnSpPr>
          <p:nvPr/>
        </p:nvCxnSpPr>
        <p:spPr>
          <a:xfrm>
            <a:off x="5115371" y="2613819"/>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a:extLst>
              <a:ext uri="{FF2B5EF4-FFF2-40B4-BE49-F238E27FC236}">
                <a16:creationId xmlns:a16="http://schemas.microsoft.com/office/drawing/2014/main" id="{9B015853-981C-DAD1-CC99-1DDF9F137FA9}"/>
              </a:ext>
            </a:extLst>
          </p:cNvPr>
          <p:cNvCxnSpPr>
            <a:cxnSpLocks/>
          </p:cNvCxnSpPr>
          <p:nvPr/>
        </p:nvCxnSpPr>
        <p:spPr>
          <a:xfrm>
            <a:off x="5115371" y="3647587"/>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87AB1B9D-7CC7-2B31-6C52-8C8484B724B8}"/>
              </a:ext>
            </a:extLst>
          </p:cNvPr>
          <p:cNvCxnSpPr>
            <a:cxnSpLocks/>
          </p:cNvCxnSpPr>
          <p:nvPr/>
        </p:nvCxnSpPr>
        <p:spPr>
          <a:xfrm>
            <a:off x="5115371" y="5179995"/>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6" name="群組 55">
            <a:extLst>
              <a:ext uri="{FF2B5EF4-FFF2-40B4-BE49-F238E27FC236}">
                <a16:creationId xmlns:a16="http://schemas.microsoft.com/office/drawing/2014/main" id="{E45758DD-6AF4-912F-7F11-54A3B7AC3054}"/>
              </a:ext>
            </a:extLst>
          </p:cNvPr>
          <p:cNvGrpSpPr/>
          <p:nvPr/>
        </p:nvGrpSpPr>
        <p:grpSpPr>
          <a:xfrm>
            <a:off x="5863755" y="3271841"/>
            <a:ext cx="1371600" cy="698240"/>
            <a:chOff x="10684794" y="3329532"/>
            <a:chExt cx="1828800" cy="930986"/>
          </a:xfrm>
        </p:grpSpPr>
        <p:grpSp>
          <p:nvGrpSpPr>
            <p:cNvPr id="57" name="群組 56">
              <a:extLst>
                <a:ext uri="{FF2B5EF4-FFF2-40B4-BE49-F238E27FC236}">
                  <a16:creationId xmlns:a16="http://schemas.microsoft.com/office/drawing/2014/main" id="{D53B2EFA-AAC1-CE6A-0420-6CF3F99396DA}"/>
                </a:ext>
              </a:extLst>
            </p:cNvPr>
            <p:cNvGrpSpPr/>
            <p:nvPr/>
          </p:nvGrpSpPr>
          <p:grpSpPr>
            <a:xfrm>
              <a:off x="10806153" y="3329532"/>
              <a:ext cx="1489913" cy="908899"/>
              <a:chOff x="6264327" y="1877409"/>
              <a:chExt cx="1489913" cy="908899"/>
            </a:xfrm>
          </p:grpSpPr>
          <p:sp>
            <p:nvSpPr>
              <p:cNvPr id="59" name="矩形 58">
                <a:extLst>
                  <a:ext uri="{FF2B5EF4-FFF2-40B4-BE49-F238E27FC236}">
                    <a16:creationId xmlns:a16="http://schemas.microsoft.com/office/drawing/2014/main" id="{331F4387-476C-6068-208D-C721615455A8}"/>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60" name="矩形 59">
                <a:extLst>
                  <a:ext uri="{FF2B5EF4-FFF2-40B4-BE49-F238E27FC236}">
                    <a16:creationId xmlns:a16="http://schemas.microsoft.com/office/drawing/2014/main" id="{9B90B21D-32A5-C5BF-1334-A28240CA9E31}"/>
                  </a:ext>
                </a:extLst>
              </p:cNvPr>
              <p:cNvSpPr/>
              <p:nvPr/>
            </p:nvSpPr>
            <p:spPr>
              <a:xfrm>
                <a:off x="6581652" y="1877409"/>
                <a:ext cx="180000" cy="90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61" name="矩形 60">
                <a:extLst>
                  <a:ext uri="{FF2B5EF4-FFF2-40B4-BE49-F238E27FC236}">
                    <a16:creationId xmlns:a16="http://schemas.microsoft.com/office/drawing/2014/main" id="{7CFDCD92-37E2-C1B6-CB37-17FA1A88D327}"/>
                  </a:ext>
                </a:extLst>
              </p:cNvPr>
              <p:cNvSpPr/>
              <p:nvPr/>
            </p:nvSpPr>
            <p:spPr>
              <a:xfrm>
                <a:off x="6919283" y="2409679"/>
                <a:ext cx="180000" cy="3600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62" name="矩形 61">
                <a:extLst>
                  <a:ext uri="{FF2B5EF4-FFF2-40B4-BE49-F238E27FC236}">
                    <a16:creationId xmlns:a16="http://schemas.microsoft.com/office/drawing/2014/main" id="{D47CAA2C-3F4A-EB3D-BE29-D362A6996BE3}"/>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63" name="矩形 62">
                <a:extLst>
                  <a:ext uri="{FF2B5EF4-FFF2-40B4-BE49-F238E27FC236}">
                    <a16:creationId xmlns:a16="http://schemas.microsoft.com/office/drawing/2014/main" id="{8CB165B7-B759-2F2B-4438-09605513711B}"/>
                  </a:ext>
                </a:extLst>
              </p:cNvPr>
              <p:cNvSpPr/>
              <p:nvPr/>
            </p:nvSpPr>
            <p:spPr>
              <a:xfrm>
                <a:off x="7574240" y="2607804"/>
                <a:ext cx="180000" cy="17850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grpSp>
        <p:cxnSp>
          <p:nvCxnSpPr>
            <p:cNvPr id="58" name="直線接點 57">
              <a:extLst>
                <a:ext uri="{FF2B5EF4-FFF2-40B4-BE49-F238E27FC236}">
                  <a16:creationId xmlns:a16="http://schemas.microsoft.com/office/drawing/2014/main" id="{47AEBDE9-9E59-9DCF-8073-54AB9CB55F13}"/>
                </a:ext>
              </a:extLst>
            </p:cNvPr>
            <p:cNvCxnSpPr/>
            <p:nvPr/>
          </p:nvCxnSpPr>
          <p:spPr>
            <a:xfrm>
              <a:off x="10684794" y="4260518"/>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4" name="直線單箭頭接點 63">
            <a:extLst>
              <a:ext uri="{FF2B5EF4-FFF2-40B4-BE49-F238E27FC236}">
                <a16:creationId xmlns:a16="http://schemas.microsoft.com/office/drawing/2014/main" id="{34369AE7-96B8-848B-6039-C22ABEBA33CF}"/>
              </a:ext>
            </a:extLst>
          </p:cNvPr>
          <p:cNvCxnSpPr>
            <a:cxnSpLocks/>
          </p:cNvCxnSpPr>
          <p:nvPr/>
        </p:nvCxnSpPr>
        <p:spPr>
          <a:xfrm>
            <a:off x="7317406" y="2571575"/>
            <a:ext cx="714683"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5" name="文字方塊 64">
            <a:extLst>
              <a:ext uri="{FF2B5EF4-FFF2-40B4-BE49-F238E27FC236}">
                <a16:creationId xmlns:a16="http://schemas.microsoft.com/office/drawing/2014/main" id="{623E34BC-F0E1-2965-73D9-284630AC1722}"/>
              </a:ext>
            </a:extLst>
          </p:cNvPr>
          <p:cNvSpPr txBox="1"/>
          <p:nvPr/>
        </p:nvSpPr>
        <p:spPr>
          <a:xfrm>
            <a:off x="7674748" y="2388962"/>
            <a:ext cx="102959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大</a:t>
            </a:r>
          </a:p>
        </p:txBody>
      </p:sp>
      <p:cxnSp>
        <p:nvCxnSpPr>
          <p:cNvPr id="66" name="直線單箭頭接點 65">
            <a:extLst>
              <a:ext uri="{FF2B5EF4-FFF2-40B4-BE49-F238E27FC236}">
                <a16:creationId xmlns:a16="http://schemas.microsoft.com/office/drawing/2014/main" id="{ECAF0EBE-49F9-FF74-8AE5-E6160520FA5A}"/>
              </a:ext>
            </a:extLst>
          </p:cNvPr>
          <p:cNvCxnSpPr>
            <a:cxnSpLocks/>
          </p:cNvCxnSpPr>
          <p:nvPr/>
        </p:nvCxnSpPr>
        <p:spPr>
          <a:xfrm>
            <a:off x="7317406" y="3607028"/>
            <a:ext cx="714683"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文字方塊 66">
            <a:extLst>
              <a:ext uri="{FF2B5EF4-FFF2-40B4-BE49-F238E27FC236}">
                <a16:creationId xmlns:a16="http://schemas.microsoft.com/office/drawing/2014/main" id="{41003FA6-2EC2-8F48-2691-2196F5599E02}"/>
              </a:ext>
            </a:extLst>
          </p:cNvPr>
          <p:cNvSpPr txBox="1"/>
          <p:nvPr/>
        </p:nvSpPr>
        <p:spPr>
          <a:xfrm>
            <a:off x="7674748" y="3435658"/>
            <a:ext cx="102959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型</a:t>
            </a:r>
          </a:p>
        </p:txBody>
      </p:sp>
      <p:cxnSp>
        <p:nvCxnSpPr>
          <p:cNvPr id="68" name="直線單箭頭接點 67">
            <a:extLst>
              <a:ext uri="{FF2B5EF4-FFF2-40B4-BE49-F238E27FC236}">
                <a16:creationId xmlns:a16="http://schemas.microsoft.com/office/drawing/2014/main" id="{82A2D91C-C256-9F72-C6CC-B80E6C0128CD}"/>
              </a:ext>
            </a:extLst>
          </p:cNvPr>
          <p:cNvCxnSpPr>
            <a:cxnSpLocks/>
          </p:cNvCxnSpPr>
          <p:nvPr/>
        </p:nvCxnSpPr>
        <p:spPr>
          <a:xfrm>
            <a:off x="7317406" y="5152195"/>
            <a:ext cx="714683"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9" name="文字方塊 68">
            <a:extLst>
              <a:ext uri="{FF2B5EF4-FFF2-40B4-BE49-F238E27FC236}">
                <a16:creationId xmlns:a16="http://schemas.microsoft.com/office/drawing/2014/main" id="{BED42026-A13E-1A5E-EF79-5D6462EE6C7F}"/>
              </a:ext>
            </a:extLst>
          </p:cNvPr>
          <p:cNvSpPr txBox="1"/>
          <p:nvPr/>
        </p:nvSpPr>
        <p:spPr>
          <a:xfrm>
            <a:off x="7865601" y="4956397"/>
            <a:ext cx="1029590" cy="369332"/>
          </a:xfrm>
          <a:prstGeom prst="rect">
            <a:avLst/>
          </a:prstGeom>
          <a:noFill/>
        </p:spPr>
        <p:txBody>
          <a:bodyPr wrap="square" rtlCol="0">
            <a:spAutoFit/>
          </a:bodyPr>
          <a:lstStyle/>
          <a:p>
            <a:pPr algn="ctr" defTabSz="685800" fontAlgn="auto">
              <a:spcBef>
                <a:spcPts val="0"/>
              </a:spcBef>
              <a:spcAft>
                <a:spcPts val="0"/>
              </a:spcAft>
              <a:defRPr/>
            </a:pPr>
            <a:r>
              <a:rPr kumimoji="0" lang="en-US" altLang="zh-TW" sz="1800" dirty="0">
                <a:solidFill>
                  <a:prstClr val="black"/>
                </a:solidFill>
                <a:latin typeface="微軟正黑體" panose="020B0604030504040204" pitchFamily="34" charset="-120"/>
                <a:ea typeface="微軟正黑體" panose="020B0604030504040204" pitchFamily="34" charset="-120"/>
              </a:rPr>
              <a:t>[END]</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70" name="文字方塊 69">
            <a:extLst>
              <a:ext uri="{FF2B5EF4-FFF2-40B4-BE49-F238E27FC236}">
                <a16:creationId xmlns:a16="http://schemas.microsoft.com/office/drawing/2014/main" id="{6DE809D8-F637-6431-E310-FC696C6471E9}"/>
              </a:ext>
            </a:extLst>
          </p:cNvPr>
          <p:cNvSpPr txBox="1"/>
          <p:nvPr/>
        </p:nvSpPr>
        <p:spPr>
          <a:xfrm>
            <a:off x="7586923" y="3991207"/>
            <a:ext cx="1205239" cy="646331"/>
          </a:xfrm>
          <a:prstGeom prst="rect">
            <a:avLst/>
          </a:prstGeom>
          <a:noFill/>
        </p:spPr>
        <p:txBody>
          <a:bodyPr wrap="square" rtlCol="0">
            <a:spAutoFit/>
          </a:bodyPr>
          <a:lstStyle/>
          <a:p>
            <a:pPr defTabSz="685800" fontAlgn="auto">
              <a:spcBef>
                <a:spcPts val="0"/>
              </a:spcBef>
              <a:spcAft>
                <a:spcPts val="0"/>
              </a:spcAft>
              <a:defRPr/>
            </a:pPr>
            <a:r>
              <a:rPr kumimoji="0" lang="zh-TW" altLang="en-US" sz="1800" b="1" dirty="0">
                <a:solidFill>
                  <a:srgbClr val="FF0000"/>
                </a:solidFill>
                <a:latin typeface="微軟正黑體" panose="020B0604030504040204" pitchFamily="34" charset="-120"/>
                <a:ea typeface="微軟正黑體" panose="020B0604030504040204" pitchFamily="34" charset="-120"/>
              </a:rPr>
              <a:t>每次答案都不相同</a:t>
            </a:r>
            <a:r>
              <a:rPr kumimoji="0" lang="en-US" altLang="zh-TW" sz="1800" b="1" dirty="0">
                <a:solidFill>
                  <a:srgbClr val="FF0000"/>
                </a:solidFill>
                <a:latin typeface="微軟正黑體" panose="020B0604030504040204" pitchFamily="34" charset="-120"/>
                <a:ea typeface="微軟正黑體" panose="020B0604030504040204" pitchFamily="34" charset="-120"/>
              </a:rPr>
              <a:t>!</a:t>
            </a:r>
            <a:endParaRPr kumimoji="0" lang="zh-TW" altLang="en-US" sz="1800" b="1" dirty="0">
              <a:solidFill>
                <a:srgbClr val="FF0000"/>
              </a:solidFill>
              <a:latin typeface="微軟正黑體" panose="020B0604030504040204" pitchFamily="34" charset="-120"/>
              <a:ea typeface="微軟正黑體" panose="020B0604030504040204" pitchFamily="34" charset="-120"/>
            </a:endParaRPr>
          </a:p>
        </p:txBody>
      </p:sp>
      <p:sp>
        <p:nvSpPr>
          <p:cNvPr id="71" name="文字方塊 70">
            <a:extLst>
              <a:ext uri="{FF2B5EF4-FFF2-40B4-BE49-F238E27FC236}">
                <a16:creationId xmlns:a16="http://schemas.microsoft.com/office/drawing/2014/main" id="{26D9F70A-C9C9-69A7-C8D0-E3A552DABC4F}"/>
              </a:ext>
            </a:extLst>
          </p:cNvPr>
          <p:cNvSpPr txBox="1"/>
          <p:nvPr/>
        </p:nvSpPr>
        <p:spPr>
          <a:xfrm>
            <a:off x="476094" y="3481348"/>
            <a:ext cx="271973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什麼是大型語言模型？大</a:t>
            </a:r>
          </a:p>
        </p:txBody>
      </p:sp>
      <p:sp>
        <p:nvSpPr>
          <p:cNvPr id="72" name="文字方塊 71">
            <a:extLst>
              <a:ext uri="{FF2B5EF4-FFF2-40B4-BE49-F238E27FC236}">
                <a16:creationId xmlns:a16="http://schemas.microsoft.com/office/drawing/2014/main" id="{D609C939-CC62-2175-478C-08B102694748}"/>
              </a:ext>
            </a:extLst>
          </p:cNvPr>
          <p:cNvSpPr txBox="1"/>
          <p:nvPr/>
        </p:nvSpPr>
        <p:spPr>
          <a:xfrm>
            <a:off x="521029" y="4853862"/>
            <a:ext cx="2719730" cy="646331"/>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什麼是大型語言模型？大型語言模型是 </a:t>
            </a:r>
            <a:r>
              <a:rPr kumimoji="0" lang="en-US" altLang="zh-TW" sz="1800" dirty="0">
                <a:solidFill>
                  <a:prstClr val="black"/>
                </a:solidFill>
                <a:latin typeface="微軟正黑體" panose="020B0604030504040204" pitchFamily="34" charset="-120"/>
                <a:ea typeface="微軟正黑體" panose="020B0604030504040204" pitchFamily="34" charset="-120"/>
              </a:rPr>
              <a:t>……..</a:t>
            </a:r>
            <a:r>
              <a:rPr kumimoji="0" lang="zh-TW" altLang="en-US" sz="1800" dirty="0">
                <a:solidFill>
                  <a:prstClr val="black"/>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251807108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8" grpId="0"/>
      <p:bldP spid="65" grpId="0"/>
      <p:bldP spid="67" grpId="0"/>
      <p:bldP spid="69" grpId="0"/>
      <p:bldP spid="70" grpId="0"/>
      <p:bldP spid="71" grpId="0"/>
      <p:bldP spid="7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598F28-85AD-0040-B9BB-4BA80B9C45A7}"/>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為什麼同一個問題每次答案都不同？</a:t>
            </a:r>
            <a:endParaRPr lang="zh-TW" altLang="en-US" dirty="0"/>
          </a:p>
        </p:txBody>
      </p:sp>
      <p:sp>
        <p:nvSpPr>
          <p:cNvPr id="4" name="矩形: 圓角 3">
            <a:extLst>
              <a:ext uri="{FF2B5EF4-FFF2-40B4-BE49-F238E27FC236}">
                <a16:creationId xmlns:a16="http://schemas.microsoft.com/office/drawing/2014/main" id="{E893B140-B2CA-FB33-E93B-56DC9AD153C3}"/>
              </a:ext>
            </a:extLst>
          </p:cNvPr>
          <p:cNvSpPr/>
          <p:nvPr/>
        </p:nvSpPr>
        <p:spPr>
          <a:xfrm>
            <a:off x="2613172" y="3328988"/>
            <a:ext cx="1270486" cy="823263"/>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5" name="直線單箭頭接點 4">
            <a:extLst>
              <a:ext uri="{FF2B5EF4-FFF2-40B4-BE49-F238E27FC236}">
                <a16:creationId xmlns:a16="http://schemas.microsoft.com/office/drawing/2014/main" id="{B9C8A0ED-A583-5E3E-1AC1-62B3DC477238}"/>
              </a:ext>
            </a:extLst>
          </p:cNvPr>
          <p:cNvCxnSpPr>
            <a:cxnSpLocks/>
          </p:cNvCxnSpPr>
          <p:nvPr/>
        </p:nvCxnSpPr>
        <p:spPr>
          <a:xfrm>
            <a:off x="1990098" y="3733913"/>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70F7898F-3E6F-979F-2BE0-F47D29571489}"/>
              </a:ext>
            </a:extLst>
          </p:cNvPr>
          <p:cNvSpPr txBox="1"/>
          <p:nvPr/>
        </p:nvSpPr>
        <p:spPr>
          <a:xfrm>
            <a:off x="142876" y="3554222"/>
            <a:ext cx="1875798"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輸入：數學問題</a:t>
            </a:r>
          </a:p>
        </p:txBody>
      </p:sp>
      <p:cxnSp>
        <p:nvCxnSpPr>
          <p:cNvPr id="7" name="直線單箭頭接點 6">
            <a:extLst>
              <a:ext uri="{FF2B5EF4-FFF2-40B4-BE49-F238E27FC236}">
                <a16:creationId xmlns:a16="http://schemas.microsoft.com/office/drawing/2014/main" id="{55CD25E9-83D7-33EB-82B3-B5AF36DC0649}"/>
              </a:ext>
            </a:extLst>
          </p:cNvPr>
          <p:cNvCxnSpPr>
            <a:cxnSpLocks/>
          </p:cNvCxnSpPr>
          <p:nvPr/>
        </p:nvCxnSpPr>
        <p:spPr>
          <a:xfrm>
            <a:off x="3953914" y="3730863"/>
            <a:ext cx="494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9BA9E314-6074-DADA-78F4-91EE74E9F90D}"/>
              </a:ext>
            </a:extLst>
          </p:cNvPr>
          <p:cNvCxnSpPr>
            <a:cxnSpLocks/>
            <a:endCxn id="10" idx="1"/>
          </p:cNvCxnSpPr>
          <p:nvPr/>
        </p:nvCxnSpPr>
        <p:spPr>
          <a:xfrm flipV="1">
            <a:off x="3953914" y="2787591"/>
            <a:ext cx="494811" cy="9349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20D0531C-114C-A96C-24E0-A9816724A88A}"/>
              </a:ext>
            </a:extLst>
          </p:cNvPr>
          <p:cNvCxnSpPr>
            <a:cxnSpLocks/>
            <a:endCxn id="12" idx="1"/>
          </p:cNvCxnSpPr>
          <p:nvPr/>
        </p:nvCxnSpPr>
        <p:spPr>
          <a:xfrm>
            <a:off x="3953925" y="3760734"/>
            <a:ext cx="500801" cy="8025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A53290A4-108F-A537-D511-FCA59998EAA3}"/>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8725" y="2459141"/>
            <a:ext cx="656899" cy="6568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48F78F19-D4F6-88E0-494B-39FCE777D96F}"/>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48725" y="3380752"/>
            <a:ext cx="656899" cy="6568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5D54249-5F25-B19D-E224-73D5246C4ED4}"/>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54726" y="4234873"/>
            <a:ext cx="656899" cy="656899"/>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B1DC5590-2733-A171-8A0A-1145DD8A0776}"/>
              </a:ext>
            </a:extLst>
          </p:cNvPr>
          <p:cNvSpPr txBox="1"/>
          <p:nvPr/>
        </p:nvSpPr>
        <p:spPr>
          <a:xfrm>
            <a:off x="5111624" y="2616614"/>
            <a:ext cx="1875798"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微軟正黑體" panose="020B0604030504040204" pitchFamily="34" charset="-120"/>
                <a:ea typeface="微軟正黑體" panose="020B0604030504040204" pitchFamily="34" charset="-120"/>
              </a:rPr>
              <a:t>… </a:t>
            </a:r>
            <a:r>
              <a:rPr kumimoji="0" lang="zh-TW" altLang="en-US" sz="1800" dirty="0">
                <a:solidFill>
                  <a:prstClr val="black"/>
                </a:solidFill>
                <a:latin typeface="微軟正黑體" panose="020B0604030504040204" pitchFamily="34" charset="-120"/>
                <a:ea typeface="微軟正黑體" panose="020B0604030504040204" pitchFamily="34" charset="-120"/>
              </a:rPr>
              <a:t>答案是 </a:t>
            </a:r>
            <a:r>
              <a:rPr kumimoji="0" lang="en-US" altLang="zh-TW" sz="1800" dirty="0">
                <a:solidFill>
                  <a:prstClr val="black"/>
                </a:solidFill>
                <a:latin typeface="微軟正黑體" panose="020B0604030504040204" pitchFamily="34" charset="-120"/>
                <a:ea typeface="微軟正黑體" panose="020B0604030504040204" pitchFamily="34" charset="-120"/>
              </a:rPr>
              <a:t>3</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6CDE8BB4-3E85-A093-6BB0-DFBC8E353C65}"/>
              </a:ext>
            </a:extLst>
          </p:cNvPr>
          <p:cNvSpPr txBox="1"/>
          <p:nvPr/>
        </p:nvSpPr>
        <p:spPr>
          <a:xfrm>
            <a:off x="5111624" y="3575134"/>
            <a:ext cx="1875798"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微軟正黑體" panose="020B0604030504040204" pitchFamily="34" charset="-120"/>
                <a:ea typeface="微軟正黑體" panose="020B0604030504040204" pitchFamily="34" charset="-120"/>
              </a:rPr>
              <a:t>… </a:t>
            </a:r>
            <a:r>
              <a:rPr kumimoji="0" lang="zh-TW" altLang="en-US" sz="1800" dirty="0">
                <a:solidFill>
                  <a:prstClr val="black"/>
                </a:solidFill>
                <a:latin typeface="微軟正黑體" panose="020B0604030504040204" pitchFamily="34" charset="-120"/>
                <a:ea typeface="微軟正黑體" panose="020B0604030504040204" pitchFamily="34" charset="-120"/>
              </a:rPr>
              <a:t>答案是 </a:t>
            </a:r>
            <a:r>
              <a:rPr lang="en-US" altLang="zh-TW" sz="1800" dirty="0">
                <a:solidFill>
                  <a:prstClr val="black"/>
                </a:solidFill>
                <a:latin typeface="微軟正黑體" panose="020B0604030504040204" pitchFamily="34" charset="-120"/>
                <a:ea typeface="微軟正黑體" panose="020B0604030504040204" pitchFamily="34" charset="-120"/>
              </a:rPr>
              <a:t>5</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E83E10AB-4F09-730B-C9A2-C9E88A7B280B}"/>
              </a:ext>
            </a:extLst>
          </p:cNvPr>
          <p:cNvSpPr txBox="1"/>
          <p:nvPr/>
        </p:nvSpPr>
        <p:spPr>
          <a:xfrm>
            <a:off x="5105624" y="4476797"/>
            <a:ext cx="1875798"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微軟正黑體" panose="020B0604030504040204" pitchFamily="34" charset="-120"/>
                <a:ea typeface="微軟正黑體" panose="020B0604030504040204" pitchFamily="34" charset="-120"/>
              </a:rPr>
              <a:t>… </a:t>
            </a:r>
            <a:r>
              <a:rPr kumimoji="0" lang="zh-TW" altLang="en-US" sz="1800" dirty="0">
                <a:solidFill>
                  <a:prstClr val="black"/>
                </a:solidFill>
                <a:latin typeface="微軟正黑體" panose="020B0604030504040204" pitchFamily="34" charset="-120"/>
                <a:ea typeface="微軟正黑體" panose="020B0604030504040204" pitchFamily="34" charset="-120"/>
              </a:rPr>
              <a:t>答案是 </a:t>
            </a:r>
            <a:r>
              <a:rPr kumimoji="0" lang="en-US" altLang="zh-TW" sz="1800" dirty="0">
                <a:solidFill>
                  <a:prstClr val="black"/>
                </a:solidFill>
                <a:latin typeface="微軟正黑體" panose="020B0604030504040204" pitchFamily="34" charset="-120"/>
                <a:ea typeface="微軟正黑體" panose="020B0604030504040204" pitchFamily="34" charset="-120"/>
              </a:rPr>
              <a:t>3</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DEA3641D-9DDF-58FA-7845-17190B21FBB3}"/>
              </a:ext>
            </a:extLst>
          </p:cNvPr>
          <p:cNvSpPr txBox="1"/>
          <p:nvPr/>
        </p:nvSpPr>
        <p:spPr>
          <a:xfrm>
            <a:off x="6157823" y="5449907"/>
            <a:ext cx="4572000" cy="369332"/>
          </a:xfrm>
          <a:prstGeom prst="rect">
            <a:avLst/>
          </a:prstGeom>
          <a:noFill/>
        </p:spPr>
        <p:txBody>
          <a:bodyPr wrap="square">
            <a:spAutoFit/>
          </a:bodyPr>
          <a:lstStyle/>
          <a:p>
            <a:r>
              <a:rPr lang="zh-TW" altLang="en-US" sz="1800" dirty="0"/>
              <a:t>https://arxiv.org/abs/2203.11171</a:t>
            </a:r>
          </a:p>
        </p:txBody>
      </p:sp>
      <p:sp>
        <p:nvSpPr>
          <p:cNvPr id="17" name="右大括弧 16">
            <a:extLst>
              <a:ext uri="{FF2B5EF4-FFF2-40B4-BE49-F238E27FC236}">
                <a16:creationId xmlns:a16="http://schemas.microsoft.com/office/drawing/2014/main" id="{0FF0E53B-B593-DB64-704F-7722B61F6FAE}"/>
              </a:ext>
            </a:extLst>
          </p:cNvPr>
          <p:cNvSpPr/>
          <p:nvPr/>
        </p:nvSpPr>
        <p:spPr>
          <a:xfrm>
            <a:off x="6347914" y="2344115"/>
            <a:ext cx="468043" cy="2547656"/>
          </a:xfrm>
          <a:prstGeom prst="rightBrace">
            <a:avLst>
              <a:gd name="adj1" fmla="val 3321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1800"/>
          </a:p>
        </p:txBody>
      </p:sp>
      <p:sp>
        <p:nvSpPr>
          <p:cNvPr id="18" name="文字方塊 17">
            <a:extLst>
              <a:ext uri="{FF2B5EF4-FFF2-40B4-BE49-F238E27FC236}">
                <a16:creationId xmlns:a16="http://schemas.microsoft.com/office/drawing/2014/main" id="{FB3FB511-2F2F-9D37-BB07-34DBE365EAA0}"/>
              </a:ext>
            </a:extLst>
          </p:cNvPr>
          <p:cNvSpPr txBox="1"/>
          <p:nvPr/>
        </p:nvSpPr>
        <p:spPr>
          <a:xfrm>
            <a:off x="6896727" y="3428773"/>
            <a:ext cx="1875798"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答案是 </a:t>
            </a:r>
            <a:r>
              <a:rPr kumimoji="0" lang="en-US" altLang="zh-TW" sz="1800" dirty="0">
                <a:solidFill>
                  <a:prstClr val="black"/>
                </a:solidFill>
                <a:latin typeface="微軟正黑體" panose="020B0604030504040204" pitchFamily="34" charset="-120"/>
                <a:ea typeface="微軟正黑體" panose="020B0604030504040204" pitchFamily="34" charset="-120"/>
              </a:rPr>
              <a:t>3</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FB5B617B-23D8-A0AF-D5F6-649D4AC93E6E}"/>
              </a:ext>
            </a:extLst>
          </p:cNvPr>
          <p:cNvSpPr txBox="1"/>
          <p:nvPr/>
        </p:nvSpPr>
        <p:spPr>
          <a:xfrm>
            <a:off x="6896727" y="3852841"/>
            <a:ext cx="1875798"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b="1" dirty="0">
                <a:solidFill>
                  <a:prstClr val="black"/>
                </a:solidFill>
                <a:ea typeface="微軟正黑體" panose="020B0604030504040204" pitchFamily="34" charset="-120"/>
              </a:rPr>
              <a:t>Self-Consistency</a:t>
            </a:r>
            <a:endParaRPr kumimoji="0" lang="zh-TW" altLang="en-US" sz="1800" b="1" dirty="0">
              <a:solidFill>
                <a:prstClr val="black"/>
              </a:solidFill>
              <a:ea typeface="微軟正黑體" panose="020B0604030504040204" pitchFamily="34" charset="-120"/>
            </a:endParaRPr>
          </a:p>
        </p:txBody>
      </p:sp>
    </p:spTree>
    <p:extLst>
      <p:ext uri="{BB962C8B-B14F-4D97-AF65-F5344CB8AC3E}">
        <p14:creationId xmlns:p14="http://schemas.microsoft.com/office/powerpoint/2010/main" val="63152841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7" grpId="0" animBg="1"/>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9D1F96F-27A4-7F5B-1D84-FD141BAEB715}"/>
              </a:ext>
            </a:extLst>
          </p:cNvPr>
          <p:cNvSpPr txBox="1"/>
          <p:nvPr/>
        </p:nvSpPr>
        <p:spPr>
          <a:xfrm>
            <a:off x="855000" y="1597288"/>
            <a:ext cx="696686"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任務輸入</a:t>
            </a:r>
          </a:p>
        </p:txBody>
      </p:sp>
      <p:cxnSp>
        <p:nvCxnSpPr>
          <p:cNvPr id="6" name="直線單箭頭接點 5">
            <a:extLst>
              <a:ext uri="{FF2B5EF4-FFF2-40B4-BE49-F238E27FC236}">
                <a16:creationId xmlns:a16="http://schemas.microsoft.com/office/drawing/2014/main" id="{8EE0B056-7AC5-34DE-6901-246DE7F7150B}"/>
              </a:ext>
            </a:extLst>
          </p:cNvPr>
          <p:cNvCxnSpPr>
            <a:cxnSpLocks/>
          </p:cNvCxnSpPr>
          <p:nvPr/>
        </p:nvCxnSpPr>
        <p:spPr>
          <a:xfrm>
            <a:off x="1551686" y="1916045"/>
            <a:ext cx="99787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48E8A2E6-E846-2A19-88A8-CECD8466B1D4}"/>
              </a:ext>
            </a:extLst>
          </p:cNvPr>
          <p:cNvCxnSpPr>
            <a:cxnSpLocks/>
            <a:stCxn id="12" idx="3"/>
          </p:cNvCxnSpPr>
          <p:nvPr/>
        </p:nvCxnSpPr>
        <p:spPr>
          <a:xfrm>
            <a:off x="7006806" y="1915783"/>
            <a:ext cx="66249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D797A9DD-7856-C6B7-492F-27F85E58F75D}"/>
              </a:ext>
            </a:extLst>
          </p:cNvPr>
          <p:cNvSpPr txBox="1"/>
          <p:nvPr/>
        </p:nvSpPr>
        <p:spPr>
          <a:xfrm>
            <a:off x="7628597" y="1604159"/>
            <a:ext cx="696686"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任務輸</a:t>
            </a:r>
            <a:r>
              <a:rPr lang="zh-TW" altLang="en-US" sz="1800" dirty="0">
                <a:solidFill>
                  <a:prstClr val="black"/>
                </a:solidFill>
                <a:latin typeface="微軟正黑體" panose="020B0604030504040204" pitchFamily="34" charset="-120"/>
                <a:ea typeface="微軟正黑體" panose="020B0604030504040204" pitchFamily="34" charset="-120"/>
              </a:rPr>
              <a:t>出</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59AB278E-080E-7312-9D8A-A935CAFECA40}"/>
              </a:ext>
            </a:extLst>
          </p:cNvPr>
          <p:cNvSpPr/>
          <p:nvPr/>
        </p:nvSpPr>
        <p:spPr>
          <a:xfrm>
            <a:off x="2631462" y="1531324"/>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步驟一</a:t>
            </a:r>
          </a:p>
        </p:txBody>
      </p:sp>
      <p:sp>
        <p:nvSpPr>
          <p:cNvPr id="11" name="矩形: 圓角 10">
            <a:extLst>
              <a:ext uri="{FF2B5EF4-FFF2-40B4-BE49-F238E27FC236}">
                <a16:creationId xmlns:a16="http://schemas.microsoft.com/office/drawing/2014/main" id="{B1F3B774-BCED-B9CB-6444-32F60E2BD5D9}"/>
              </a:ext>
            </a:extLst>
          </p:cNvPr>
          <p:cNvSpPr/>
          <p:nvPr/>
        </p:nvSpPr>
        <p:spPr>
          <a:xfrm>
            <a:off x="4313617" y="1531324"/>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步驟二</a:t>
            </a:r>
          </a:p>
        </p:txBody>
      </p:sp>
      <p:sp>
        <p:nvSpPr>
          <p:cNvPr id="12" name="矩形: 圓角 11">
            <a:extLst>
              <a:ext uri="{FF2B5EF4-FFF2-40B4-BE49-F238E27FC236}">
                <a16:creationId xmlns:a16="http://schemas.microsoft.com/office/drawing/2014/main" id="{1F77E759-D3C4-FB59-7061-66689038A3FC}"/>
              </a:ext>
            </a:extLst>
          </p:cNvPr>
          <p:cNvSpPr/>
          <p:nvPr/>
        </p:nvSpPr>
        <p:spPr>
          <a:xfrm>
            <a:off x="5995772" y="1528311"/>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步驟三</a:t>
            </a:r>
          </a:p>
        </p:txBody>
      </p:sp>
      <p:cxnSp>
        <p:nvCxnSpPr>
          <p:cNvPr id="15" name="直線單箭頭接點 14">
            <a:extLst>
              <a:ext uri="{FF2B5EF4-FFF2-40B4-BE49-F238E27FC236}">
                <a16:creationId xmlns:a16="http://schemas.microsoft.com/office/drawing/2014/main" id="{D7D9E974-57B0-AFDD-22F0-83496F8D3BAA}"/>
              </a:ext>
            </a:extLst>
          </p:cNvPr>
          <p:cNvCxnSpPr>
            <a:cxnSpLocks/>
          </p:cNvCxnSpPr>
          <p:nvPr/>
        </p:nvCxnSpPr>
        <p:spPr>
          <a:xfrm>
            <a:off x="3664267" y="1904328"/>
            <a:ext cx="5888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2C145939-2CAB-D838-51E2-CE31EA1CDD31}"/>
              </a:ext>
            </a:extLst>
          </p:cNvPr>
          <p:cNvCxnSpPr>
            <a:cxnSpLocks/>
          </p:cNvCxnSpPr>
          <p:nvPr/>
        </p:nvCxnSpPr>
        <p:spPr>
          <a:xfrm>
            <a:off x="5362519" y="1884564"/>
            <a:ext cx="5888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B3C804F2-5418-88DC-EFAC-B83FCBCF0525}"/>
              </a:ext>
            </a:extLst>
          </p:cNvPr>
          <p:cNvSpPr txBox="1"/>
          <p:nvPr/>
        </p:nvSpPr>
        <p:spPr>
          <a:xfrm>
            <a:off x="88675" y="979088"/>
            <a:ext cx="3782285" cy="415498"/>
          </a:xfrm>
          <a:prstGeom prst="rect">
            <a:avLst/>
          </a:prstGeom>
          <a:noFill/>
        </p:spPr>
        <p:txBody>
          <a:bodyPr wrap="square" rtlCol="0">
            <a:spAutoFit/>
          </a:bodyPr>
          <a:lstStyle/>
          <a:p>
            <a:r>
              <a:rPr lang="zh-TW" altLang="en-US" sz="2100" b="1" u="sng" dirty="0">
                <a:latin typeface="微軟正黑體" panose="020B0604030504040204" pitchFamily="34" charset="-120"/>
                <a:ea typeface="微軟正黑體" panose="020B0604030504040204" pitchFamily="34" charset="-120"/>
              </a:rPr>
              <a:t>複雜的任務拆解成多個步驟</a:t>
            </a:r>
          </a:p>
        </p:txBody>
      </p:sp>
      <p:sp>
        <p:nvSpPr>
          <p:cNvPr id="32" name="文字方塊 31">
            <a:extLst>
              <a:ext uri="{FF2B5EF4-FFF2-40B4-BE49-F238E27FC236}">
                <a16:creationId xmlns:a16="http://schemas.microsoft.com/office/drawing/2014/main" id="{F34D3CE0-20DA-52D7-3AA6-42A8CEE18986}"/>
              </a:ext>
            </a:extLst>
          </p:cNvPr>
          <p:cNvSpPr txBox="1"/>
          <p:nvPr/>
        </p:nvSpPr>
        <p:spPr>
          <a:xfrm>
            <a:off x="88675" y="2561855"/>
            <a:ext cx="3782285" cy="415498"/>
          </a:xfrm>
          <a:prstGeom prst="rect">
            <a:avLst/>
          </a:prstGeom>
          <a:noFill/>
        </p:spPr>
        <p:txBody>
          <a:bodyPr wrap="square" rtlCol="0">
            <a:spAutoFit/>
          </a:bodyPr>
          <a:lstStyle/>
          <a:p>
            <a:r>
              <a:rPr lang="zh-TW" altLang="en-US" sz="2100" b="1" u="sng" dirty="0">
                <a:latin typeface="微軟正黑體" panose="020B0604030504040204" pitchFamily="34" charset="-120"/>
                <a:ea typeface="微軟正黑體" panose="020B0604030504040204" pitchFamily="34" charset="-120"/>
              </a:rPr>
              <a:t>模型檢查自己的答案</a:t>
            </a:r>
          </a:p>
        </p:txBody>
      </p:sp>
      <p:pic>
        <p:nvPicPr>
          <p:cNvPr id="8194" name="Picture 2">
            <a:extLst>
              <a:ext uri="{FF2B5EF4-FFF2-40B4-BE49-F238E27FC236}">
                <a16:creationId xmlns:a16="http://schemas.microsoft.com/office/drawing/2014/main" id="{BC30A95B-B0CD-84DB-6DA1-2E03F7FBD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505" y="2424704"/>
            <a:ext cx="696686" cy="696686"/>
          </a:xfrm>
          <a:prstGeom prst="rect">
            <a:avLst/>
          </a:prstGeom>
          <a:noFill/>
          <a:extLst>
            <a:ext uri="{909E8E84-426E-40DD-AFC4-6F175D3DCCD1}">
              <a14:hiddenFill xmlns:a14="http://schemas.microsoft.com/office/drawing/2010/main">
                <a:solidFill>
                  <a:srgbClr val="FFFFFF"/>
                </a:solidFill>
              </a14:hiddenFill>
            </a:ext>
          </a:extLst>
        </p:spPr>
      </p:pic>
      <p:sp>
        <p:nvSpPr>
          <p:cNvPr id="20" name="文字方塊 19">
            <a:extLst>
              <a:ext uri="{FF2B5EF4-FFF2-40B4-BE49-F238E27FC236}">
                <a16:creationId xmlns:a16="http://schemas.microsoft.com/office/drawing/2014/main" id="{864A3CE9-5735-112E-6550-F6CB22FDF738}"/>
              </a:ext>
            </a:extLst>
          </p:cNvPr>
          <p:cNvSpPr txBox="1"/>
          <p:nvPr/>
        </p:nvSpPr>
        <p:spPr>
          <a:xfrm>
            <a:off x="111768" y="4358100"/>
            <a:ext cx="4672013" cy="415498"/>
          </a:xfrm>
          <a:prstGeom prst="rect">
            <a:avLst/>
          </a:prstGeom>
          <a:noFill/>
        </p:spPr>
        <p:txBody>
          <a:bodyPr wrap="square">
            <a:spAutoFit/>
          </a:bodyPr>
          <a:lstStyle/>
          <a:p>
            <a:r>
              <a:rPr lang="zh-TW" altLang="en-US" sz="2100" b="1" u="sng" dirty="0">
                <a:latin typeface="微軟正黑體" panose="020B0604030504040204" pitchFamily="34" charset="-120"/>
                <a:ea typeface="微軟正黑體" panose="020B0604030504040204" pitchFamily="34" charset="-120"/>
              </a:rPr>
              <a:t>同一個問題每次答案都不同</a:t>
            </a:r>
          </a:p>
        </p:txBody>
      </p:sp>
      <p:sp>
        <p:nvSpPr>
          <p:cNvPr id="25" name="文字方塊 24">
            <a:extLst>
              <a:ext uri="{FF2B5EF4-FFF2-40B4-BE49-F238E27FC236}">
                <a16:creationId xmlns:a16="http://schemas.microsoft.com/office/drawing/2014/main" id="{D12C30A6-0B66-1599-C06B-C02179DF405C}"/>
              </a:ext>
            </a:extLst>
          </p:cNvPr>
          <p:cNvSpPr txBox="1"/>
          <p:nvPr/>
        </p:nvSpPr>
        <p:spPr>
          <a:xfrm>
            <a:off x="889245" y="5141373"/>
            <a:ext cx="271973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什麼是大型語言模型？</a:t>
            </a:r>
          </a:p>
        </p:txBody>
      </p:sp>
      <p:sp>
        <p:nvSpPr>
          <p:cNvPr id="33" name="矩形: 圓角 32">
            <a:extLst>
              <a:ext uri="{FF2B5EF4-FFF2-40B4-BE49-F238E27FC236}">
                <a16:creationId xmlns:a16="http://schemas.microsoft.com/office/drawing/2014/main" id="{3C749297-043D-4E95-44B7-A36D4901BBEA}"/>
              </a:ext>
            </a:extLst>
          </p:cNvPr>
          <p:cNvSpPr/>
          <p:nvPr/>
        </p:nvSpPr>
        <p:spPr>
          <a:xfrm>
            <a:off x="4118976" y="4911691"/>
            <a:ext cx="1270486" cy="823263"/>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34" name="直線單箭頭接點 33">
            <a:extLst>
              <a:ext uri="{FF2B5EF4-FFF2-40B4-BE49-F238E27FC236}">
                <a16:creationId xmlns:a16="http://schemas.microsoft.com/office/drawing/2014/main" id="{BD607F28-E66F-CA12-EECB-A691AFA75495}"/>
              </a:ext>
            </a:extLst>
          </p:cNvPr>
          <p:cNvCxnSpPr>
            <a:cxnSpLocks/>
          </p:cNvCxnSpPr>
          <p:nvPr/>
        </p:nvCxnSpPr>
        <p:spPr>
          <a:xfrm>
            <a:off x="3469913" y="5314498"/>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660198E6-D649-D28E-4C53-E915CF959F6C}"/>
              </a:ext>
            </a:extLst>
          </p:cNvPr>
          <p:cNvSpPr txBox="1"/>
          <p:nvPr/>
        </p:nvSpPr>
        <p:spPr>
          <a:xfrm>
            <a:off x="7144903" y="4547308"/>
            <a:ext cx="334271"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大</a:t>
            </a:r>
          </a:p>
        </p:txBody>
      </p:sp>
      <p:cxnSp>
        <p:nvCxnSpPr>
          <p:cNvPr id="36" name="直線接點 35">
            <a:extLst>
              <a:ext uri="{FF2B5EF4-FFF2-40B4-BE49-F238E27FC236}">
                <a16:creationId xmlns:a16="http://schemas.microsoft.com/office/drawing/2014/main" id="{F2FFA68E-8A38-487C-7C17-0CDDC43408AA}"/>
              </a:ext>
            </a:extLst>
          </p:cNvPr>
          <p:cNvCxnSpPr/>
          <p:nvPr/>
        </p:nvCxnSpPr>
        <p:spPr>
          <a:xfrm>
            <a:off x="6137845" y="5548165"/>
            <a:ext cx="1371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 name="群組 36">
            <a:extLst>
              <a:ext uri="{FF2B5EF4-FFF2-40B4-BE49-F238E27FC236}">
                <a16:creationId xmlns:a16="http://schemas.microsoft.com/office/drawing/2014/main" id="{8E3999C2-4B16-79D7-0103-C964F20F41E2}"/>
              </a:ext>
            </a:extLst>
          </p:cNvPr>
          <p:cNvGrpSpPr/>
          <p:nvPr/>
        </p:nvGrpSpPr>
        <p:grpSpPr>
          <a:xfrm>
            <a:off x="6258320" y="4891456"/>
            <a:ext cx="1117435" cy="614006"/>
            <a:chOff x="6264327" y="1967634"/>
            <a:chExt cx="1489913" cy="818674"/>
          </a:xfrm>
        </p:grpSpPr>
        <p:sp>
          <p:nvSpPr>
            <p:cNvPr id="38" name="矩形 37">
              <a:extLst>
                <a:ext uri="{FF2B5EF4-FFF2-40B4-BE49-F238E27FC236}">
                  <a16:creationId xmlns:a16="http://schemas.microsoft.com/office/drawing/2014/main" id="{8CDFEEB5-3372-3806-DB93-926E1C540C5B}"/>
                </a:ext>
              </a:extLst>
            </p:cNvPr>
            <p:cNvSpPr/>
            <p:nvPr/>
          </p:nvSpPr>
          <p:spPr>
            <a:xfrm>
              <a:off x="6264327" y="2641860"/>
              <a:ext cx="180000" cy="14444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39" name="矩形 38">
              <a:extLst>
                <a:ext uri="{FF2B5EF4-FFF2-40B4-BE49-F238E27FC236}">
                  <a16:creationId xmlns:a16="http://schemas.microsoft.com/office/drawing/2014/main" id="{D3615C7B-7D15-37AE-C3D5-AF431637DBD5}"/>
                </a:ext>
              </a:extLst>
            </p:cNvPr>
            <p:cNvSpPr/>
            <p:nvPr/>
          </p:nvSpPr>
          <p:spPr>
            <a:xfrm>
              <a:off x="6591805" y="2393617"/>
              <a:ext cx="180000" cy="39269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40" name="矩形 39">
              <a:extLst>
                <a:ext uri="{FF2B5EF4-FFF2-40B4-BE49-F238E27FC236}">
                  <a16:creationId xmlns:a16="http://schemas.microsoft.com/office/drawing/2014/main" id="{6CE206FE-9C1F-C0F8-CD68-864593AA1E2A}"/>
                </a:ext>
              </a:extLst>
            </p:cNvPr>
            <p:cNvSpPr/>
            <p:nvPr/>
          </p:nvSpPr>
          <p:spPr>
            <a:xfrm>
              <a:off x="6919283" y="2150599"/>
              <a:ext cx="180000" cy="63570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41" name="矩形 40">
              <a:extLst>
                <a:ext uri="{FF2B5EF4-FFF2-40B4-BE49-F238E27FC236}">
                  <a16:creationId xmlns:a16="http://schemas.microsoft.com/office/drawing/2014/main" id="{5311EEB5-D0B3-F336-A004-BDBDB15F91E1}"/>
                </a:ext>
              </a:extLst>
            </p:cNvPr>
            <p:cNvSpPr/>
            <p:nvPr/>
          </p:nvSpPr>
          <p:spPr>
            <a:xfrm>
              <a:off x="7246761" y="2418954"/>
              <a:ext cx="180000" cy="3673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sp>
          <p:nvSpPr>
            <p:cNvPr id="42" name="矩形 41">
              <a:extLst>
                <a:ext uri="{FF2B5EF4-FFF2-40B4-BE49-F238E27FC236}">
                  <a16:creationId xmlns:a16="http://schemas.microsoft.com/office/drawing/2014/main" id="{EF268F84-AD7D-9CCC-2C9C-590707614994}"/>
                </a:ext>
              </a:extLst>
            </p:cNvPr>
            <p:cNvSpPr/>
            <p:nvPr/>
          </p:nvSpPr>
          <p:spPr>
            <a:xfrm>
              <a:off x="7574240" y="1967634"/>
              <a:ext cx="180000" cy="8186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fontAlgn="auto">
                <a:spcBef>
                  <a:spcPts val="0"/>
                </a:spcBef>
                <a:spcAft>
                  <a:spcPts val="0"/>
                </a:spcAft>
                <a:defRPr/>
              </a:pPr>
              <a:endParaRPr kumimoji="0" lang="zh-TW" altLang="en-US" sz="1350">
                <a:solidFill>
                  <a:prstClr val="black"/>
                </a:solidFill>
                <a:latin typeface="Calibri" panose="020F0502020204030204"/>
                <a:ea typeface="新細明體" panose="02020500000000000000" pitchFamily="18" charset="-120"/>
              </a:endParaRPr>
            </a:p>
          </p:txBody>
        </p:sp>
      </p:grpSp>
      <p:cxnSp>
        <p:nvCxnSpPr>
          <p:cNvPr id="43" name="直線單箭頭接點 42">
            <a:extLst>
              <a:ext uri="{FF2B5EF4-FFF2-40B4-BE49-F238E27FC236}">
                <a16:creationId xmlns:a16="http://schemas.microsoft.com/office/drawing/2014/main" id="{7E6074A4-363E-FA55-5A3A-5277D90D1830}"/>
              </a:ext>
            </a:extLst>
          </p:cNvPr>
          <p:cNvCxnSpPr>
            <a:cxnSpLocks/>
          </p:cNvCxnSpPr>
          <p:nvPr/>
        </p:nvCxnSpPr>
        <p:spPr>
          <a:xfrm>
            <a:off x="5389461" y="5329902"/>
            <a:ext cx="59568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A941C3A0-FEB5-188B-946C-267AFF4524B0}"/>
              </a:ext>
            </a:extLst>
          </p:cNvPr>
          <p:cNvCxnSpPr>
            <a:cxnSpLocks/>
          </p:cNvCxnSpPr>
          <p:nvPr/>
        </p:nvCxnSpPr>
        <p:spPr>
          <a:xfrm>
            <a:off x="7591496" y="5287658"/>
            <a:ext cx="714683"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50466403-58FF-62B7-6C3C-786C5E0DB042}"/>
              </a:ext>
            </a:extLst>
          </p:cNvPr>
          <p:cNvSpPr txBox="1"/>
          <p:nvPr/>
        </p:nvSpPr>
        <p:spPr>
          <a:xfrm>
            <a:off x="7948837" y="5105045"/>
            <a:ext cx="102959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大</a:t>
            </a:r>
          </a:p>
        </p:txBody>
      </p:sp>
      <p:grpSp>
        <p:nvGrpSpPr>
          <p:cNvPr id="50" name="群組 49">
            <a:extLst>
              <a:ext uri="{FF2B5EF4-FFF2-40B4-BE49-F238E27FC236}">
                <a16:creationId xmlns:a16="http://schemas.microsoft.com/office/drawing/2014/main" id="{C58FAF1B-0B33-A6DC-23F4-89861333DC78}"/>
              </a:ext>
            </a:extLst>
          </p:cNvPr>
          <p:cNvGrpSpPr/>
          <p:nvPr/>
        </p:nvGrpSpPr>
        <p:grpSpPr>
          <a:xfrm>
            <a:off x="897779" y="3134679"/>
            <a:ext cx="8133553" cy="823263"/>
            <a:chOff x="1318603" y="3377662"/>
            <a:chExt cx="10844737" cy="1097684"/>
          </a:xfrm>
        </p:grpSpPr>
        <p:sp>
          <p:nvSpPr>
            <p:cNvPr id="21" name="文字方塊 20">
              <a:extLst>
                <a:ext uri="{FF2B5EF4-FFF2-40B4-BE49-F238E27FC236}">
                  <a16:creationId xmlns:a16="http://schemas.microsoft.com/office/drawing/2014/main" id="{BCCFD213-310B-70EF-BBA3-1D6DC97630E2}"/>
                </a:ext>
              </a:extLst>
            </p:cNvPr>
            <p:cNvSpPr txBox="1"/>
            <p:nvPr/>
          </p:nvSpPr>
          <p:spPr>
            <a:xfrm>
              <a:off x="1318603" y="3531167"/>
              <a:ext cx="928915" cy="861775"/>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任務輸入</a:t>
              </a:r>
            </a:p>
          </p:txBody>
        </p:sp>
        <p:cxnSp>
          <p:nvCxnSpPr>
            <p:cNvPr id="22" name="直線單箭頭接點 21">
              <a:extLst>
                <a:ext uri="{FF2B5EF4-FFF2-40B4-BE49-F238E27FC236}">
                  <a16:creationId xmlns:a16="http://schemas.microsoft.com/office/drawing/2014/main" id="{722F5F26-F087-3B9C-7CB3-5EB8BDDF130D}"/>
                </a:ext>
              </a:extLst>
            </p:cNvPr>
            <p:cNvCxnSpPr>
              <a:cxnSpLocks/>
            </p:cNvCxnSpPr>
            <p:nvPr/>
          </p:nvCxnSpPr>
          <p:spPr>
            <a:xfrm>
              <a:off x="2247518" y="3956178"/>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A9EDA516-4845-14DC-7B9F-5E4C71A41FE2}"/>
                </a:ext>
              </a:extLst>
            </p:cNvPr>
            <p:cNvSpPr txBox="1"/>
            <p:nvPr/>
          </p:nvSpPr>
          <p:spPr>
            <a:xfrm>
              <a:off x="5898238" y="3568873"/>
              <a:ext cx="928915" cy="861775"/>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任務輸</a:t>
              </a:r>
              <a:r>
                <a:rPr lang="zh-TW" altLang="en-US" sz="1800" dirty="0">
                  <a:solidFill>
                    <a:prstClr val="black"/>
                  </a:solidFill>
                  <a:latin typeface="微軟正黑體" panose="020B0604030504040204" pitchFamily="34" charset="-120"/>
                  <a:ea typeface="微軟正黑體" panose="020B0604030504040204" pitchFamily="34" charset="-120"/>
                </a:rPr>
                <a:t>出</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cxnSp>
          <p:nvCxnSpPr>
            <p:cNvPr id="24" name="直線單箭頭接點 23">
              <a:extLst>
                <a:ext uri="{FF2B5EF4-FFF2-40B4-BE49-F238E27FC236}">
                  <a16:creationId xmlns:a16="http://schemas.microsoft.com/office/drawing/2014/main" id="{D9770D76-FACD-03CD-8F41-EB87B4A9ED85}"/>
                </a:ext>
              </a:extLst>
            </p:cNvPr>
            <p:cNvCxnSpPr>
              <a:cxnSpLocks/>
            </p:cNvCxnSpPr>
            <p:nvPr/>
          </p:nvCxnSpPr>
          <p:spPr>
            <a:xfrm>
              <a:off x="9725649" y="3939154"/>
              <a:ext cx="65974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3A01657D-FE95-284F-C9BE-0A6B4409F92F}"/>
                </a:ext>
              </a:extLst>
            </p:cNvPr>
            <p:cNvCxnSpPr>
              <a:cxnSpLocks/>
            </p:cNvCxnSpPr>
            <p:nvPr/>
          </p:nvCxnSpPr>
          <p:spPr>
            <a:xfrm>
              <a:off x="5020043" y="3965322"/>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319892E1-701A-D001-0FF0-9CF88CE73D95}"/>
                </a:ext>
              </a:extLst>
            </p:cNvPr>
            <p:cNvCxnSpPr>
              <a:cxnSpLocks/>
            </p:cNvCxnSpPr>
            <p:nvPr/>
          </p:nvCxnSpPr>
          <p:spPr>
            <a:xfrm>
              <a:off x="6875106" y="3964947"/>
              <a:ext cx="80124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8F0A3630-26FF-F891-DCBE-EAE9EEE57B5A}"/>
                </a:ext>
              </a:extLst>
            </p:cNvPr>
            <p:cNvSpPr txBox="1"/>
            <p:nvPr/>
          </p:nvSpPr>
          <p:spPr>
            <a:xfrm>
              <a:off x="9742528" y="3523655"/>
              <a:ext cx="2420812" cy="861775"/>
            </a:xfrm>
            <a:prstGeom prst="rect">
              <a:avLst/>
            </a:prstGeom>
            <a:noFill/>
          </p:spPr>
          <p:txBody>
            <a:bodyPr wrap="square" rtlCol="0">
              <a:spAutoFit/>
            </a:bodyPr>
            <a:lstStyle/>
            <a:p>
              <a:pPr algn="ctr" defTabSz="685800" fontAlgn="auto">
                <a:spcBef>
                  <a:spcPts val="0"/>
                </a:spcBef>
                <a:spcAft>
                  <a:spcPts val="0"/>
                </a:spcAft>
                <a:defRPr/>
              </a:pPr>
              <a:r>
                <a:rPr lang="zh-TW" altLang="en-US" sz="1800" dirty="0">
                  <a:solidFill>
                    <a:prstClr val="black"/>
                  </a:solidFill>
                  <a:latin typeface="微軟正黑體" panose="020B0604030504040204" pitchFamily="34" charset="-120"/>
                  <a:ea typeface="微軟正黑體" panose="020B0604030504040204" pitchFamily="34" charset="-120"/>
                </a:rPr>
                <a:t>檢查後</a:t>
              </a:r>
              <a:endParaRPr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lang="zh-TW" altLang="en-US" sz="1800" dirty="0">
                  <a:solidFill>
                    <a:prstClr val="black"/>
                  </a:solidFill>
                  <a:latin typeface="微軟正黑體" panose="020B0604030504040204" pitchFamily="34" charset="-120"/>
                  <a:ea typeface="微軟正黑體" panose="020B0604030504040204" pitchFamily="34" charset="-120"/>
                </a:rPr>
                <a:t>的</a:t>
              </a:r>
              <a:r>
                <a:rPr kumimoji="0" lang="zh-TW" altLang="en-US" sz="1800" dirty="0">
                  <a:solidFill>
                    <a:prstClr val="black"/>
                  </a:solidFill>
                  <a:latin typeface="微軟正黑體" panose="020B0604030504040204" pitchFamily="34" charset="-120"/>
                  <a:ea typeface="微軟正黑體" panose="020B0604030504040204" pitchFamily="34" charset="-120"/>
                </a:rPr>
                <a:t>輸</a:t>
              </a:r>
              <a:r>
                <a:rPr lang="zh-TW" altLang="en-US" sz="1800" dirty="0">
                  <a:solidFill>
                    <a:prstClr val="black"/>
                  </a:solidFill>
                  <a:latin typeface="微軟正黑體" panose="020B0604030504040204" pitchFamily="34" charset="-120"/>
                  <a:ea typeface="微軟正黑體" panose="020B0604030504040204" pitchFamily="34" charset="-120"/>
                </a:rPr>
                <a:t>出</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48" name="矩形: 圓角 47">
              <a:extLst>
                <a:ext uri="{FF2B5EF4-FFF2-40B4-BE49-F238E27FC236}">
                  <a16:creationId xmlns:a16="http://schemas.microsoft.com/office/drawing/2014/main" id="{F553D5C0-44B0-F145-B033-5C08326B6A21}"/>
                </a:ext>
              </a:extLst>
            </p:cNvPr>
            <p:cNvSpPr/>
            <p:nvPr/>
          </p:nvSpPr>
          <p:spPr>
            <a:xfrm>
              <a:off x="3213307" y="3377662"/>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sp>
          <p:nvSpPr>
            <p:cNvPr id="49" name="矩形: 圓角 48">
              <a:extLst>
                <a:ext uri="{FF2B5EF4-FFF2-40B4-BE49-F238E27FC236}">
                  <a16:creationId xmlns:a16="http://schemas.microsoft.com/office/drawing/2014/main" id="{D92EF29C-FD51-FD13-8822-3B95D5D5C4D3}"/>
                </a:ext>
              </a:extLst>
            </p:cNvPr>
            <p:cNvSpPr/>
            <p:nvPr/>
          </p:nvSpPr>
          <p:spPr>
            <a:xfrm>
              <a:off x="7792942" y="3377662"/>
              <a:ext cx="1693981" cy="1097684"/>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grpSp>
      <p:pic>
        <p:nvPicPr>
          <p:cNvPr id="53" name="Picture 2">
            <a:extLst>
              <a:ext uri="{FF2B5EF4-FFF2-40B4-BE49-F238E27FC236}">
                <a16:creationId xmlns:a16="http://schemas.microsoft.com/office/drawing/2014/main" id="{55DDB384-7143-3328-8FB7-C15319B7B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505" y="4003535"/>
            <a:ext cx="696686" cy="696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22144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8347F87D-B4D1-DDDA-A2EC-48ADA3F1EBEA}"/>
              </a:ext>
            </a:extLst>
          </p:cNvPr>
          <p:cNvSpPr>
            <a:spLocks noGrp="1"/>
          </p:cNvSpPr>
          <p:nvPr>
            <p:ph type="title"/>
          </p:nvPr>
        </p:nvSpPr>
        <p:spPr/>
        <p:txBody>
          <a:bodyPr/>
          <a:lstStyle/>
          <a:p>
            <a:r>
              <a:rPr lang="zh-TW" altLang="en-US" sz="4800">
                <a:latin typeface="微軟正黑體" panose="020B0604030504040204" pitchFamily="34" charset="-120"/>
                <a:ea typeface="微軟正黑體" panose="020B0604030504040204" pitchFamily="34" charset="-120"/>
              </a:rPr>
              <a:t>再論</a:t>
            </a:r>
            <a:br>
              <a:rPr lang="en-US" altLang="zh-TW" sz="4800">
                <a:latin typeface="微軟正黑體" panose="020B0604030504040204" pitchFamily="34" charset="-120"/>
                <a:ea typeface="微軟正黑體" panose="020B0604030504040204" pitchFamily="34" charset="-120"/>
              </a:rPr>
            </a:br>
            <a:r>
              <a:rPr lang="zh-TW" altLang="en-US" sz="4800">
                <a:latin typeface="微軟正黑體" panose="020B0604030504040204" pitchFamily="34" charset="-120"/>
                <a:ea typeface="微軟正黑體" panose="020B0604030504040204" pitchFamily="34" charset="-120"/>
              </a:rPr>
              <a:t>強化  語言模型 </a:t>
            </a:r>
            <a:r>
              <a:rPr lang="en-US" altLang="zh-TW" sz="4800">
                <a:latin typeface="微軟正黑體" panose="020B0604030504040204" pitchFamily="34" charset="-120"/>
                <a:ea typeface="微軟正黑體" panose="020B0604030504040204" pitchFamily="34" charset="-120"/>
              </a:rPr>
              <a:t>( LM) </a:t>
            </a:r>
            <a:r>
              <a:rPr lang="zh-TW" altLang="en-US" sz="4800">
                <a:latin typeface="微軟正黑體" panose="020B0604030504040204" pitchFamily="34" charset="-120"/>
                <a:ea typeface="微軟正黑體" panose="020B0604030504040204" pitchFamily="34" charset="-120"/>
              </a:rPr>
              <a:t>的方法</a:t>
            </a:r>
            <a:br>
              <a:rPr lang="en-US" altLang="zh-TW" sz="4800">
                <a:latin typeface="微軟正黑體" panose="020B0604030504040204" pitchFamily="34" charset="-120"/>
                <a:ea typeface="微軟正黑體" panose="020B0604030504040204" pitchFamily="34" charset="-120"/>
              </a:rPr>
            </a:br>
            <a:r>
              <a:rPr lang="en-US" altLang="zh-TW" sz="4800">
                <a:latin typeface="微軟正黑體" panose="020B0604030504040204" pitchFamily="34" charset="-120"/>
                <a:ea typeface="微軟正黑體" panose="020B0604030504040204" pitchFamily="34" charset="-120"/>
              </a:rPr>
              <a:t> </a:t>
            </a:r>
            <a:endParaRPr lang="zh-TW" altLang="en-US" sz="4800"/>
          </a:p>
        </p:txBody>
      </p:sp>
      <p:sp>
        <p:nvSpPr>
          <p:cNvPr id="5" name="文字版面配置區 4">
            <a:extLst>
              <a:ext uri="{FF2B5EF4-FFF2-40B4-BE49-F238E27FC236}">
                <a16:creationId xmlns:a16="http://schemas.microsoft.com/office/drawing/2014/main" id="{10C55B31-0282-9EC6-1673-8795FFD0A604}"/>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74559340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ED33D-D542-5314-7AC1-40ECA18D2B9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C1AD62F-1CD9-0EAB-C126-A772F8DBB7CD}"/>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打一套組合拳</a:t>
            </a:r>
          </a:p>
        </p:txBody>
      </p:sp>
      <p:sp>
        <p:nvSpPr>
          <p:cNvPr id="4" name="文字方塊 3">
            <a:extLst>
              <a:ext uri="{FF2B5EF4-FFF2-40B4-BE49-F238E27FC236}">
                <a16:creationId xmlns:a16="http://schemas.microsoft.com/office/drawing/2014/main" id="{ADB202BE-BC2E-FE60-F4BA-4F2C9F80D452}"/>
              </a:ext>
            </a:extLst>
          </p:cNvPr>
          <p:cNvSpPr txBox="1"/>
          <p:nvPr/>
        </p:nvSpPr>
        <p:spPr>
          <a:xfrm>
            <a:off x="56355" y="3454078"/>
            <a:ext cx="696686"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任務輸入</a:t>
            </a:r>
          </a:p>
        </p:txBody>
      </p:sp>
      <p:sp>
        <p:nvSpPr>
          <p:cNvPr id="6" name="矩形: 圓角 5">
            <a:extLst>
              <a:ext uri="{FF2B5EF4-FFF2-40B4-BE49-F238E27FC236}">
                <a16:creationId xmlns:a16="http://schemas.microsoft.com/office/drawing/2014/main" id="{EF78B4D7-08F2-74A3-5F07-B6D49ADDC1E4}"/>
              </a:ext>
            </a:extLst>
          </p:cNvPr>
          <p:cNvSpPr/>
          <p:nvPr/>
        </p:nvSpPr>
        <p:spPr>
          <a:xfrm>
            <a:off x="1024774" y="3378405"/>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步驟一</a:t>
            </a:r>
          </a:p>
        </p:txBody>
      </p:sp>
      <p:cxnSp>
        <p:nvCxnSpPr>
          <p:cNvPr id="7" name="直線單箭頭接點 6">
            <a:extLst>
              <a:ext uri="{FF2B5EF4-FFF2-40B4-BE49-F238E27FC236}">
                <a16:creationId xmlns:a16="http://schemas.microsoft.com/office/drawing/2014/main" id="{2EEC41E2-C3BD-4D16-2B4E-276B6DA5348E}"/>
              </a:ext>
            </a:extLst>
          </p:cNvPr>
          <p:cNvCxnSpPr>
            <a:cxnSpLocks/>
          </p:cNvCxnSpPr>
          <p:nvPr/>
        </p:nvCxnSpPr>
        <p:spPr>
          <a:xfrm>
            <a:off x="688834" y="3746585"/>
            <a:ext cx="3359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11A5B303-63CC-2FC9-CE5A-8A3098FDE131}"/>
              </a:ext>
            </a:extLst>
          </p:cNvPr>
          <p:cNvCxnSpPr>
            <a:cxnSpLocks/>
          </p:cNvCxnSpPr>
          <p:nvPr/>
        </p:nvCxnSpPr>
        <p:spPr>
          <a:xfrm>
            <a:off x="2035808" y="3768247"/>
            <a:ext cx="494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CDFA69AB-37FA-86D0-5041-D0BF975C6C3B}"/>
              </a:ext>
            </a:extLst>
          </p:cNvPr>
          <p:cNvCxnSpPr>
            <a:cxnSpLocks/>
            <a:endCxn id="12" idx="1"/>
          </p:cNvCxnSpPr>
          <p:nvPr/>
        </p:nvCxnSpPr>
        <p:spPr>
          <a:xfrm flipV="1">
            <a:off x="2035808" y="2824974"/>
            <a:ext cx="494811" cy="9349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D8BE7AB-E028-190C-1F60-E2CB13AC1864}"/>
              </a:ext>
            </a:extLst>
          </p:cNvPr>
          <p:cNvCxnSpPr>
            <a:cxnSpLocks/>
            <a:endCxn id="14" idx="1"/>
          </p:cNvCxnSpPr>
          <p:nvPr/>
        </p:nvCxnSpPr>
        <p:spPr>
          <a:xfrm>
            <a:off x="2035819" y="3798118"/>
            <a:ext cx="500801" cy="8025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6C329072-DE97-FFF5-5C1A-2ADF3B0DA0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619" y="2496525"/>
            <a:ext cx="656899" cy="6568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BCF7ED7E-22C7-36FF-5CCB-83A2E80A7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619" y="3418136"/>
            <a:ext cx="656899" cy="6568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DDD6D9D1-0ABE-D506-5C5A-3DDFC1AAE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620" y="4272257"/>
            <a:ext cx="656899" cy="656899"/>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圓角 16">
            <a:extLst>
              <a:ext uri="{FF2B5EF4-FFF2-40B4-BE49-F238E27FC236}">
                <a16:creationId xmlns:a16="http://schemas.microsoft.com/office/drawing/2014/main" id="{8749EF33-7AFB-7744-5B19-FF233C70321A}"/>
              </a:ext>
            </a:extLst>
          </p:cNvPr>
          <p:cNvSpPr/>
          <p:nvPr/>
        </p:nvSpPr>
        <p:spPr>
          <a:xfrm>
            <a:off x="3682329" y="2437502"/>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步驟二</a:t>
            </a:r>
          </a:p>
        </p:txBody>
      </p:sp>
      <p:cxnSp>
        <p:nvCxnSpPr>
          <p:cNvPr id="18" name="直線單箭頭接點 17">
            <a:extLst>
              <a:ext uri="{FF2B5EF4-FFF2-40B4-BE49-F238E27FC236}">
                <a16:creationId xmlns:a16="http://schemas.microsoft.com/office/drawing/2014/main" id="{DF4CC68F-DBA8-2631-9ED9-0F96A373259E}"/>
              </a:ext>
            </a:extLst>
          </p:cNvPr>
          <p:cNvCxnSpPr>
            <a:cxnSpLocks/>
          </p:cNvCxnSpPr>
          <p:nvPr/>
        </p:nvCxnSpPr>
        <p:spPr>
          <a:xfrm>
            <a:off x="3187517" y="2827344"/>
            <a:ext cx="494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83178034-8618-E042-BC8B-CFE8BE3120E8}"/>
              </a:ext>
            </a:extLst>
          </p:cNvPr>
          <p:cNvCxnSpPr>
            <a:cxnSpLocks/>
          </p:cNvCxnSpPr>
          <p:nvPr/>
        </p:nvCxnSpPr>
        <p:spPr>
          <a:xfrm flipV="1">
            <a:off x="4706087" y="2292631"/>
            <a:ext cx="427531" cy="5145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BE6D2A45-430B-C571-CE52-87A82BA78E59}"/>
              </a:ext>
            </a:extLst>
          </p:cNvPr>
          <p:cNvCxnSpPr>
            <a:cxnSpLocks/>
          </p:cNvCxnSpPr>
          <p:nvPr/>
        </p:nvCxnSpPr>
        <p:spPr>
          <a:xfrm>
            <a:off x="4706097" y="2845374"/>
            <a:ext cx="424526" cy="4741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18AEA43A-C062-15F0-DC20-EBA142687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173" y="1892997"/>
            <a:ext cx="656899" cy="656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370DE0C4-4227-6672-C319-F08F724B0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162" y="2991063"/>
            <a:ext cx="656899" cy="656899"/>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圓角 33">
            <a:extLst>
              <a:ext uri="{FF2B5EF4-FFF2-40B4-BE49-F238E27FC236}">
                <a16:creationId xmlns:a16="http://schemas.microsoft.com/office/drawing/2014/main" id="{EFB17E8B-6673-3EC7-2C8E-CB03D0040BEA}"/>
              </a:ext>
            </a:extLst>
          </p:cNvPr>
          <p:cNvSpPr/>
          <p:nvPr/>
        </p:nvSpPr>
        <p:spPr>
          <a:xfrm>
            <a:off x="3716097" y="4277350"/>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步驟二</a:t>
            </a:r>
          </a:p>
        </p:txBody>
      </p:sp>
      <p:cxnSp>
        <p:nvCxnSpPr>
          <p:cNvPr id="35" name="直線單箭頭接點 34">
            <a:extLst>
              <a:ext uri="{FF2B5EF4-FFF2-40B4-BE49-F238E27FC236}">
                <a16:creationId xmlns:a16="http://schemas.microsoft.com/office/drawing/2014/main" id="{79095CAA-12C5-551D-0935-31CD1A261625}"/>
              </a:ext>
            </a:extLst>
          </p:cNvPr>
          <p:cNvCxnSpPr>
            <a:cxnSpLocks/>
          </p:cNvCxnSpPr>
          <p:nvPr/>
        </p:nvCxnSpPr>
        <p:spPr>
          <a:xfrm>
            <a:off x="3221285" y="4667192"/>
            <a:ext cx="494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FE68722B-E9AF-90B1-95CB-9475DC69CA9B}"/>
              </a:ext>
            </a:extLst>
          </p:cNvPr>
          <p:cNvCxnSpPr>
            <a:cxnSpLocks/>
          </p:cNvCxnSpPr>
          <p:nvPr/>
        </p:nvCxnSpPr>
        <p:spPr>
          <a:xfrm flipV="1">
            <a:off x="4726059" y="4159539"/>
            <a:ext cx="427531" cy="5145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F4DC890F-A8DF-AED9-9124-1198F2DB184D}"/>
              </a:ext>
            </a:extLst>
          </p:cNvPr>
          <p:cNvCxnSpPr>
            <a:cxnSpLocks/>
          </p:cNvCxnSpPr>
          <p:nvPr/>
        </p:nvCxnSpPr>
        <p:spPr>
          <a:xfrm>
            <a:off x="4726069" y="4712282"/>
            <a:ext cx="424526" cy="4741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2">
            <a:extLst>
              <a:ext uri="{FF2B5EF4-FFF2-40B4-BE49-F238E27FC236}">
                <a16:creationId xmlns:a16="http://schemas.microsoft.com/office/drawing/2014/main" id="{D8028556-9AEF-169E-6F98-2FF44B90E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145" y="3759904"/>
            <a:ext cx="656899" cy="65689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a:extLst>
              <a:ext uri="{FF2B5EF4-FFF2-40B4-BE49-F238E27FC236}">
                <a16:creationId xmlns:a16="http://schemas.microsoft.com/office/drawing/2014/main" id="{29E28F1C-4CF9-A15A-3DAE-7ADB5408C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134" y="4857971"/>
            <a:ext cx="656899" cy="656899"/>
          </a:xfrm>
          <a:prstGeom prst="rect">
            <a:avLst/>
          </a:prstGeom>
          <a:noFill/>
          <a:extLst>
            <a:ext uri="{909E8E84-426E-40DD-AFC4-6F175D3DCCD1}">
              <a14:hiddenFill xmlns:a14="http://schemas.microsoft.com/office/drawing/2010/main">
                <a:solidFill>
                  <a:srgbClr val="FFFFFF"/>
                </a:solidFill>
              </a14:hiddenFill>
            </a:ext>
          </a:extLst>
        </p:spPr>
      </p:pic>
      <p:sp>
        <p:nvSpPr>
          <p:cNvPr id="48" name="矩形: 圓角 47">
            <a:extLst>
              <a:ext uri="{FF2B5EF4-FFF2-40B4-BE49-F238E27FC236}">
                <a16:creationId xmlns:a16="http://schemas.microsoft.com/office/drawing/2014/main" id="{DDDE44E3-FAB4-0603-B67B-03FBD106C408}"/>
              </a:ext>
            </a:extLst>
          </p:cNvPr>
          <p:cNvSpPr/>
          <p:nvPr/>
        </p:nvSpPr>
        <p:spPr>
          <a:xfrm>
            <a:off x="6331995" y="3667236"/>
            <a:ext cx="1011034" cy="774944"/>
          </a:xfrm>
          <a:prstGeom prst="roundRect">
            <a:avLst/>
          </a:prstGeom>
          <a:ln w="571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步驟</a:t>
            </a:r>
            <a:r>
              <a:rPr lang="zh-TW" altLang="en-US" sz="1800" dirty="0">
                <a:solidFill>
                  <a:prstClr val="black"/>
                </a:solidFill>
                <a:latin typeface="微軟正黑體" panose="020B0604030504040204" pitchFamily="34" charset="-120"/>
                <a:ea typeface="微軟正黑體" panose="020B0604030504040204" pitchFamily="34" charset="-120"/>
              </a:rPr>
              <a:t>三</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cxnSp>
        <p:nvCxnSpPr>
          <p:cNvPr id="49" name="直線單箭頭接點 48">
            <a:extLst>
              <a:ext uri="{FF2B5EF4-FFF2-40B4-BE49-F238E27FC236}">
                <a16:creationId xmlns:a16="http://schemas.microsoft.com/office/drawing/2014/main" id="{773693CE-9E50-AFDA-ECA4-C3E06E1D1328}"/>
              </a:ext>
            </a:extLst>
          </p:cNvPr>
          <p:cNvCxnSpPr>
            <a:cxnSpLocks/>
          </p:cNvCxnSpPr>
          <p:nvPr/>
        </p:nvCxnSpPr>
        <p:spPr>
          <a:xfrm>
            <a:off x="5837183" y="4057078"/>
            <a:ext cx="4948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a:extLst>
              <a:ext uri="{FF2B5EF4-FFF2-40B4-BE49-F238E27FC236}">
                <a16:creationId xmlns:a16="http://schemas.microsoft.com/office/drawing/2014/main" id="{BB9D676B-7231-C0A0-CDA5-9404AE5E32AA}"/>
              </a:ext>
            </a:extLst>
          </p:cNvPr>
          <p:cNvCxnSpPr>
            <a:cxnSpLocks/>
          </p:cNvCxnSpPr>
          <p:nvPr/>
        </p:nvCxnSpPr>
        <p:spPr>
          <a:xfrm flipV="1">
            <a:off x="7341957" y="3549425"/>
            <a:ext cx="427531" cy="5145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76CDE088-A873-4185-12FD-2C9C1E905795}"/>
              </a:ext>
            </a:extLst>
          </p:cNvPr>
          <p:cNvCxnSpPr>
            <a:cxnSpLocks/>
          </p:cNvCxnSpPr>
          <p:nvPr/>
        </p:nvCxnSpPr>
        <p:spPr>
          <a:xfrm>
            <a:off x="7341967" y="4102168"/>
            <a:ext cx="424526" cy="4741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2">
            <a:extLst>
              <a:ext uri="{FF2B5EF4-FFF2-40B4-BE49-F238E27FC236}">
                <a16:creationId xmlns:a16="http://schemas.microsoft.com/office/drawing/2014/main" id="{8BC12087-3C1B-4B1B-91BB-4850C14E9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043" y="3149790"/>
            <a:ext cx="656899" cy="65689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EDBB2754-1C74-AFCB-D486-094AC3F5F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032" y="4247857"/>
            <a:ext cx="656899" cy="65689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711C1163-16C2-23DF-F24B-DFCA9738CF4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0610" y="2887439"/>
            <a:ext cx="405000" cy="405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
            <a:extLst>
              <a:ext uri="{FF2B5EF4-FFF2-40B4-BE49-F238E27FC236}">
                <a16:creationId xmlns:a16="http://schemas.microsoft.com/office/drawing/2014/main" id="{100CDB82-3BAC-741F-BE3C-19546B326A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42572" y="2192222"/>
            <a:ext cx="405000" cy="40500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
            <a:extLst>
              <a:ext uri="{FF2B5EF4-FFF2-40B4-BE49-F238E27FC236}">
                <a16:creationId xmlns:a16="http://schemas.microsoft.com/office/drawing/2014/main" id="{B420B327-5DE1-5AF9-0690-E34563F33A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4248" y="3232574"/>
            <a:ext cx="405000" cy="405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
            <a:extLst>
              <a:ext uri="{FF2B5EF4-FFF2-40B4-BE49-F238E27FC236}">
                <a16:creationId xmlns:a16="http://schemas.microsoft.com/office/drawing/2014/main" id="{9121E673-B3F8-6D7A-B76B-969C51AA30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7057" y="3765702"/>
            <a:ext cx="405000" cy="405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3B1205F4-DE9E-3C25-D42E-5B02D4911C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4355" y="4790770"/>
            <a:ext cx="405000" cy="405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86131E97-3390-F3CA-65F3-15819B607FE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3830" y="4170702"/>
            <a:ext cx="405000" cy="405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59E47728-0452-CD27-11CA-E270B023F6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5619" y="3478663"/>
            <a:ext cx="405000" cy="4050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a:extLst>
              <a:ext uri="{FF2B5EF4-FFF2-40B4-BE49-F238E27FC236}">
                <a16:creationId xmlns:a16="http://schemas.microsoft.com/office/drawing/2014/main" id="{B2EC9725-87FD-632E-3292-DB535BE40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5950" y="135003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AD71102B-8826-1F82-F498-2B3663AC4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667" y="1516014"/>
            <a:ext cx="656899" cy="6568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
            <a:extLst>
              <a:ext uri="{FF2B5EF4-FFF2-40B4-BE49-F238E27FC236}">
                <a16:creationId xmlns:a16="http://schemas.microsoft.com/office/drawing/2014/main" id="{83455060-E0A9-0C58-7EEF-C8BD3252A7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71718" y="1873002"/>
            <a:ext cx="405000" cy="4050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a:extLst>
              <a:ext uri="{FF2B5EF4-FFF2-40B4-BE49-F238E27FC236}">
                <a16:creationId xmlns:a16="http://schemas.microsoft.com/office/drawing/2014/main" id="{3DFCE7BB-990A-C9B5-4A9B-AABFE33DA2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1319" y="1426923"/>
            <a:ext cx="405000" cy="405000"/>
          </a:xfrm>
          <a:prstGeom prst="rect">
            <a:avLst/>
          </a:prstGeom>
          <a:noFill/>
          <a:extLst>
            <a:ext uri="{909E8E84-426E-40DD-AFC4-6F175D3DCCD1}">
              <a14:hiddenFill xmlns:a14="http://schemas.microsoft.com/office/drawing/2010/main">
                <a:solidFill>
                  <a:srgbClr val="FFFFFF"/>
                </a:solidFill>
              </a14:hiddenFill>
            </a:ext>
          </a:extLst>
        </p:spPr>
      </p:pic>
      <p:sp>
        <p:nvSpPr>
          <p:cNvPr id="9216" name="箭號: 向右 9215">
            <a:extLst>
              <a:ext uri="{FF2B5EF4-FFF2-40B4-BE49-F238E27FC236}">
                <a16:creationId xmlns:a16="http://schemas.microsoft.com/office/drawing/2014/main" id="{B3572034-0D58-109F-12F2-1D23EC0C80C0}"/>
              </a:ext>
            </a:extLst>
          </p:cNvPr>
          <p:cNvSpPr/>
          <p:nvPr/>
        </p:nvSpPr>
        <p:spPr>
          <a:xfrm>
            <a:off x="7021014" y="1612822"/>
            <a:ext cx="237920" cy="45029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sz="1800"/>
          </a:p>
        </p:txBody>
      </p:sp>
      <p:sp>
        <p:nvSpPr>
          <p:cNvPr id="9217" name="箭號: 向右 9216">
            <a:extLst>
              <a:ext uri="{FF2B5EF4-FFF2-40B4-BE49-F238E27FC236}">
                <a16:creationId xmlns:a16="http://schemas.microsoft.com/office/drawing/2014/main" id="{3B1A28A7-0532-F230-86DF-E3F17AC742AE}"/>
              </a:ext>
            </a:extLst>
          </p:cNvPr>
          <p:cNvSpPr/>
          <p:nvPr/>
        </p:nvSpPr>
        <p:spPr>
          <a:xfrm>
            <a:off x="8061815" y="1582092"/>
            <a:ext cx="237920" cy="45029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sz="1800"/>
          </a:p>
        </p:txBody>
      </p:sp>
      <p:sp>
        <p:nvSpPr>
          <p:cNvPr id="5" name="文字方塊 4">
            <a:extLst>
              <a:ext uri="{FF2B5EF4-FFF2-40B4-BE49-F238E27FC236}">
                <a16:creationId xmlns:a16="http://schemas.microsoft.com/office/drawing/2014/main" id="{F1056E6C-E4EE-1689-FC59-58BE278EAE66}"/>
              </a:ext>
            </a:extLst>
          </p:cNvPr>
          <p:cNvSpPr txBox="1"/>
          <p:nvPr/>
        </p:nvSpPr>
        <p:spPr>
          <a:xfrm>
            <a:off x="6264619" y="5314493"/>
            <a:ext cx="4572000" cy="369332"/>
          </a:xfrm>
          <a:prstGeom prst="rect">
            <a:avLst/>
          </a:prstGeom>
          <a:noFill/>
        </p:spPr>
        <p:txBody>
          <a:bodyPr wrap="square">
            <a:spAutoFit/>
          </a:bodyPr>
          <a:lstStyle/>
          <a:p>
            <a:r>
              <a:rPr lang="zh-TW" altLang="en-US" sz="1800" dirty="0"/>
              <a:t>https://arxiv.org/abs/2305.10601</a:t>
            </a:r>
          </a:p>
        </p:txBody>
      </p:sp>
      <p:sp>
        <p:nvSpPr>
          <p:cNvPr id="3" name="文字方塊 2">
            <a:extLst>
              <a:ext uri="{FF2B5EF4-FFF2-40B4-BE49-F238E27FC236}">
                <a16:creationId xmlns:a16="http://schemas.microsoft.com/office/drawing/2014/main" id="{ED6FA37C-83F3-92EA-8C80-948A1972BEE4}"/>
              </a:ext>
            </a:extLst>
          </p:cNvPr>
          <p:cNvSpPr txBox="1"/>
          <p:nvPr/>
        </p:nvSpPr>
        <p:spPr>
          <a:xfrm>
            <a:off x="6735010" y="2274606"/>
            <a:ext cx="1815609"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p>
        </p:txBody>
      </p:sp>
      <p:sp>
        <p:nvSpPr>
          <p:cNvPr id="15" name="文字方塊 14">
            <a:extLst>
              <a:ext uri="{FF2B5EF4-FFF2-40B4-BE49-F238E27FC236}">
                <a16:creationId xmlns:a16="http://schemas.microsoft.com/office/drawing/2014/main" id="{1F98F26B-D3AA-C062-F099-031E15676F04}"/>
              </a:ext>
            </a:extLst>
          </p:cNvPr>
          <p:cNvSpPr txBox="1"/>
          <p:nvPr/>
        </p:nvSpPr>
        <p:spPr>
          <a:xfrm>
            <a:off x="628650" y="1847484"/>
            <a:ext cx="4764881" cy="415498"/>
          </a:xfrm>
          <a:prstGeom prst="rect">
            <a:avLst/>
          </a:prstGeom>
          <a:noFill/>
        </p:spPr>
        <p:txBody>
          <a:bodyPr wrap="square">
            <a:spAutoFit/>
          </a:bodyPr>
          <a:lstStyle/>
          <a:p>
            <a:r>
              <a:rPr lang="en-US" altLang="zh-TW" sz="2100" b="1" dirty="0"/>
              <a:t>Tree of Thoughts (</a:t>
            </a:r>
            <a:r>
              <a:rPr lang="en-US" altLang="zh-TW" sz="2100" b="1" dirty="0" err="1"/>
              <a:t>ToT</a:t>
            </a:r>
            <a:r>
              <a:rPr lang="en-US" altLang="zh-TW" sz="2100" b="1" dirty="0"/>
              <a:t>)</a:t>
            </a:r>
            <a:endParaRPr lang="zh-TW" altLang="en-US" sz="2100" b="1" dirty="0"/>
          </a:p>
        </p:txBody>
      </p:sp>
    </p:spTree>
    <p:extLst>
      <p:ext uri="{BB962C8B-B14F-4D97-AF65-F5344CB8AC3E}">
        <p14:creationId xmlns:p14="http://schemas.microsoft.com/office/powerpoint/2010/main" val="13793586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2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7" grpId="0" animBg="1"/>
      <p:bldP spid="34" grpId="0" animBg="1"/>
      <p:bldP spid="48" grpId="0" animBg="1"/>
      <p:bldP spid="9216" grpId="0" animBg="1"/>
      <p:bldP spid="9217" grpId="0" animBg="1"/>
      <p:bldP spid="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A4C0C-8DFE-C4FA-96B1-95D6811CC4C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C10AD6D-AA4B-2740-6D9C-D47B855052C3}"/>
              </a:ext>
            </a:extLst>
          </p:cNvPr>
          <p:cNvSpPr>
            <a:spLocks noGrp="1"/>
          </p:cNvSpPr>
          <p:nvPr>
            <p:ph type="title"/>
          </p:nvPr>
        </p:nvSpPr>
        <p:spPr>
          <a:xfrm>
            <a:off x="727335" y="624746"/>
            <a:ext cx="7886700" cy="1325563"/>
          </a:xfrm>
        </p:spPr>
        <p:txBody>
          <a:bodyPr/>
          <a:lstStyle/>
          <a:p>
            <a:r>
              <a:rPr lang="en-US" altLang="zh-TW">
                <a:latin typeface="微軟正黑體" panose="020B0604030504040204" pitchFamily="34" charset="-120"/>
                <a:ea typeface="微軟正黑體" panose="020B0604030504040204" pitchFamily="34" charset="-120"/>
              </a:rPr>
              <a:t>4.  </a:t>
            </a:r>
            <a:r>
              <a:rPr lang="zh-TW" altLang="en-US">
                <a:latin typeface="微軟正黑體" panose="020B0604030504040204" pitchFamily="34" charset="-120"/>
                <a:ea typeface="微軟正黑體" panose="020B0604030504040204" pitchFamily="34" charset="-120"/>
              </a:rPr>
              <a:t>使用</a:t>
            </a:r>
            <a:r>
              <a:rPr lang="zh-TW" altLang="en-US" dirty="0">
                <a:latin typeface="微軟正黑體" panose="020B0604030504040204" pitchFamily="34" charset="-120"/>
                <a:ea typeface="微軟正黑體" panose="020B0604030504040204" pitchFamily="34" charset="-120"/>
              </a:rPr>
              <a:t>工具 </a:t>
            </a:r>
            <a:r>
              <a:rPr lang="en-US" altLang="zh-TW">
                <a:latin typeface="微軟正黑體" panose="020B0604030504040204" pitchFamily="34" charset="-120"/>
                <a:ea typeface="微軟正黑體" panose="020B0604030504040204" pitchFamily="34" charset="-120"/>
              </a:rPr>
              <a:t>– </a:t>
            </a:r>
            <a:r>
              <a:rPr lang="zh-TW" altLang="en-US">
                <a:latin typeface="微軟正黑體" panose="020B0604030504040204" pitchFamily="34" charset="-120"/>
                <a:ea typeface="微軟正黑體" panose="020B0604030504040204" pitchFamily="34" charset="-120"/>
              </a:rPr>
              <a:t>搜尋引擎 </a:t>
            </a:r>
            <a:r>
              <a:rPr lang="en-US" altLang="zh-TW">
                <a:latin typeface="微軟正黑體" panose="020B0604030504040204" pitchFamily="34" charset="-120"/>
                <a:ea typeface="微軟正黑體" panose="020B0604030504040204" pitchFamily="34" charset="-120"/>
              </a:rPr>
              <a:t>RAG</a:t>
            </a:r>
            <a:endParaRPr lang="zh-TW" altLang="en-US" dirty="0"/>
          </a:p>
        </p:txBody>
      </p:sp>
      <p:pic>
        <p:nvPicPr>
          <p:cNvPr id="7" name="Picture 2">
            <a:extLst>
              <a:ext uri="{FF2B5EF4-FFF2-40B4-BE49-F238E27FC236}">
                <a16:creationId xmlns:a16="http://schemas.microsoft.com/office/drawing/2014/main" id="{0C8EE07F-5966-48A0-F640-432122475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319" y="3001187"/>
            <a:ext cx="777856" cy="777856"/>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6F4634C7-F9DA-21F6-57CA-9BAD6F1C4E4B}"/>
              </a:ext>
            </a:extLst>
          </p:cNvPr>
          <p:cNvSpPr txBox="1"/>
          <p:nvPr/>
        </p:nvSpPr>
        <p:spPr>
          <a:xfrm>
            <a:off x="211407" y="3097510"/>
            <a:ext cx="1285875"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網路 或</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資料庫</a:t>
            </a:r>
          </a:p>
        </p:txBody>
      </p:sp>
      <p:sp>
        <p:nvSpPr>
          <p:cNvPr id="9" name="文字方塊 8">
            <a:extLst>
              <a:ext uri="{FF2B5EF4-FFF2-40B4-BE49-F238E27FC236}">
                <a16:creationId xmlns:a16="http://schemas.microsoft.com/office/drawing/2014/main" id="{6CBC51F9-085B-9A6C-93B2-8ACD71F629C6}"/>
              </a:ext>
            </a:extLst>
          </p:cNvPr>
          <p:cNvSpPr txBox="1"/>
          <p:nvPr/>
        </p:nvSpPr>
        <p:spPr>
          <a:xfrm>
            <a:off x="3436136" y="2443181"/>
            <a:ext cx="246910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專業問題</a:t>
            </a:r>
          </a:p>
        </p:txBody>
      </p:sp>
      <p:sp>
        <p:nvSpPr>
          <p:cNvPr id="10" name="矩形: 圓角 9">
            <a:extLst>
              <a:ext uri="{FF2B5EF4-FFF2-40B4-BE49-F238E27FC236}">
                <a16:creationId xmlns:a16="http://schemas.microsoft.com/office/drawing/2014/main" id="{06F49CD4-C56C-49B2-874B-5262667E486A}"/>
              </a:ext>
            </a:extLst>
          </p:cNvPr>
          <p:cNvSpPr/>
          <p:nvPr/>
        </p:nvSpPr>
        <p:spPr>
          <a:xfrm>
            <a:off x="6065739" y="2953528"/>
            <a:ext cx="1270486" cy="823263"/>
          </a:xfrm>
          <a:prstGeom prst="roundRect">
            <a:avLst/>
          </a:prstGeom>
          <a:solidFill>
            <a:schemeClr val="accent1">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p>
        </p:txBody>
      </p:sp>
      <p:cxnSp>
        <p:nvCxnSpPr>
          <p:cNvPr id="11" name="直線單箭頭接點 10">
            <a:extLst>
              <a:ext uri="{FF2B5EF4-FFF2-40B4-BE49-F238E27FC236}">
                <a16:creationId xmlns:a16="http://schemas.microsoft.com/office/drawing/2014/main" id="{F7EF68A8-37D9-2407-2C69-0095869C3F38}"/>
              </a:ext>
            </a:extLst>
          </p:cNvPr>
          <p:cNvCxnSpPr>
            <a:cxnSpLocks/>
          </p:cNvCxnSpPr>
          <p:nvPr/>
        </p:nvCxnSpPr>
        <p:spPr>
          <a:xfrm>
            <a:off x="5527438" y="3346518"/>
            <a:ext cx="4928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109A9978-7217-A83A-CE53-1573A4E77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259" y="3818992"/>
            <a:ext cx="766643" cy="766643"/>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直線單箭頭接點 16">
            <a:extLst>
              <a:ext uri="{FF2B5EF4-FFF2-40B4-BE49-F238E27FC236}">
                <a16:creationId xmlns:a16="http://schemas.microsoft.com/office/drawing/2014/main" id="{D9CB7966-B94F-933E-6946-C965266A6B63}"/>
              </a:ext>
            </a:extLst>
          </p:cNvPr>
          <p:cNvCxnSpPr>
            <a:cxnSpLocks/>
          </p:cNvCxnSpPr>
          <p:nvPr/>
        </p:nvCxnSpPr>
        <p:spPr>
          <a:xfrm>
            <a:off x="7336225" y="3365159"/>
            <a:ext cx="4141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FC31FDD1-90A1-2C81-0AA9-6C2611E64419}"/>
              </a:ext>
            </a:extLst>
          </p:cNvPr>
          <p:cNvCxnSpPr>
            <a:cxnSpLocks/>
          </p:cNvCxnSpPr>
          <p:nvPr/>
        </p:nvCxnSpPr>
        <p:spPr>
          <a:xfrm flipH="1">
            <a:off x="2334487" y="2597739"/>
            <a:ext cx="170766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73A1E047-C5E2-13B0-8514-ABB61D27FEC9}"/>
              </a:ext>
            </a:extLst>
          </p:cNvPr>
          <p:cNvCxnSpPr>
            <a:cxnSpLocks/>
          </p:cNvCxnSpPr>
          <p:nvPr/>
        </p:nvCxnSpPr>
        <p:spPr>
          <a:xfrm>
            <a:off x="2291624" y="2567349"/>
            <a:ext cx="0" cy="364585"/>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F0A2B992-E51E-9FC1-BEB1-C8768896D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078" y="3001187"/>
            <a:ext cx="777856" cy="7778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03DA034-13CC-2E92-F005-15607A9B6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838" y="3001187"/>
            <a:ext cx="777856" cy="777856"/>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直線接點 27">
            <a:extLst>
              <a:ext uri="{FF2B5EF4-FFF2-40B4-BE49-F238E27FC236}">
                <a16:creationId xmlns:a16="http://schemas.microsoft.com/office/drawing/2014/main" id="{6B421061-D80C-B74E-CC7B-4D933CA9F86A}"/>
              </a:ext>
            </a:extLst>
          </p:cNvPr>
          <p:cNvCxnSpPr>
            <a:cxnSpLocks/>
          </p:cNvCxnSpPr>
          <p:nvPr/>
        </p:nvCxnSpPr>
        <p:spPr>
          <a:xfrm>
            <a:off x="2334487" y="4208018"/>
            <a:ext cx="1707663" cy="0"/>
          </a:xfrm>
          <a:prstGeom prst="line">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E1E7EB21-E5E3-D5B6-7EDD-55C097ED1C98}"/>
              </a:ext>
            </a:extLst>
          </p:cNvPr>
          <p:cNvCxnSpPr>
            <a:cxnSpLocks/>
          </p:cNvCxnSpPr>
          <p:nvPr/>
        </p:nvCxnSpPr>
        <p:spPr>
          <a:xfrm>
            <a:off x="2306868" y="3844077"/>
            <a:ext cx="0" cy="364585"/>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AEE87A3B-1CEB-A348-6DA4-FB7D3C2AC13D}"/>
              </a:ext>
            </a:extLst>
          </p:cNvPr>
          <p:cNvSpPr txBox="1"/>
          <p:nvPr/>
        </p:nvSpPr>
        <p:spPr>
          <a:xfrm>
            <a:off x="2717715" y="2210127"/>
            <a:ext cx="941207"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搜尋</a:t>
            </a:r>
          </a:p>
        </p:txBody>
      </p:sp>
      <p:pic>
        <p:nvPicPr>
          <p:cNvPr id="20" name="圖片 19" descr="一張含有 Rectangle, 正方形, 視窗, 螢幕擷取畫面 的圖片&#10;&#10;自動產生的描述">
            <a:extLst>
              <a:ext uri="{FF2B5EF4-FFF2-40B4-BE49-F238E27FC236}">
                <a16:creationId xmlns:a16="http://schemas.microsoft.com/office/drawing/2014/main" id="{A8F8694A-89A5-1FFB-2B76-24AF47307C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3840" y="2892216"/>
            <a:ext cx="945887" cy="945887"/>
          </a:xfrm>
          <a:prstGeom prst="rect">
            <a:avLst/>
          </a:prstGeom>
        </p:spPr>
      </p:pic>
      <p:cxnSp>
        <p:nvCxnSpPr>
          <p:cNvPr id="34" name="直線接點 33">
            <a:extLst>
              <a:ext uri="{FF2B5EF4-FFF2-40B4-BE49-F238E27FC236}">
                <a16:creationId xmlns:a16="http://schemas.microsoft.com/office/drawing/2014/main" id="{685B16DE-7902-5E46-5297-30CA3198194B}"/>
              </a:ext>
            </a:extLst>
          </p:cNvPr>
          <p:cNvCxnSpPr>
            <a:cxnSpLocks/>
          </p:cNvCxnSpPr>
          <p:nvPr/>
        </p:nvCxnSpPr>
        <p:spPr>
          <a:xfrm>
            <a:off x="5527439" y="2636602"/>
            <a:ext cx="0" cy="709916"/>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接點 36">
            <a:extLst>
              <a:ext uri="{FF2B5EF4-FFF2-40B4-BE49-F238E27FC236}">
                <a16:creationId xmlns:a16="http://schemas.microsoft.com/office/drawing/2014/main" id="{102AE45C-9C77-E9FB-5783-2C31C27B0EA3}"/>
              </a:ext>
            </a:extLst>
          </p:cNvPr>
          <p:cNvCxnSpPr>
            <a:cxnSpLocks/>
          </p:cNvCxnSpPr>
          <p:nvPr/>
        </p:nvCxnSpPr>
        <p:spPr>
          <a:xfrm flipH="1">
            <a:off x="5174242" y="2597740"/>
            <a:ext cx="35319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接點 38">
            <a:extLst>
              <a:ext uri="{FF2B5EF4-FFF2-40B4-BE49-F238E27FC236}">
                <a16:creationId xmlns:a16="http://schemas.microsoft.com/office/drawing/2014/main" id="{C622E03E-67F5-037C-1652-50C6E4A0FE68}"/>
              </a:ext>
            </a:extLst>
          </p:cNvPr>
          <p:cNvCxnSpPr>
            <a:cxnSpLocks/>
          </p:cNvCxnSpPr>
          <p:nvPr/>
        </p:nvCxnSpPr>
        <p:spPr>
          <a:xfrm flipH="1">
            <a:off x="5174242" y="4215800"/>
            <a:ext cx="353197" cy="0"/>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線接點 40">
            <a:extLst>
              <a:ext uri="{FF2B5EF4-FFF2-40B4-BE49-F238E27FC236}">
                <a16:creationId xmlns:a16="http://schemas.microsoft.com/office/drawing/2014/main" id="{AA625C84-D6FF-C1B0-74EF-315A581D2C1B}"/>
              </a:ext>
            </a:extLst>
          </p:cNvPr>
          <p:cNvCxnSpPr>
            <a:cxnSpLocks/>
          </p:cNvCxnSpPr>
          <p:nvPr/>
        </p:nvCxnSpPr>
        <p:spPr>
          <a:xfrm>
            <a:off x="5527439" y="3376627"/>
            <a:ext cx="0" cy="825686"/>
          </a:xfrm>
          <a:prstGeom prst="line">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D48F696D-D78B-E3E1-DBC3-B51F2C5DB7A8}"/>
              </a:ext>
            </a:extLst>
          </p:cNvPr>
          <p:cNvSpPr txBox="1"/>
          <p:nvPr/>
        </p:nvSpPr>
        <p:spPr>
          <a:xfrm>
            <a:off x="3436135" y="3457907"/>
            <a:ext cx="246910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額外資訊</a:t>
            </a:r>
          </a:p>
        </p:txBody>
      </p:sp>
      <p:sp>
        <p:nvSpPr>
          <p:cNvPr id="5" name="文字方塊 4">
            <a:extLst>
              <a:ext uri="{FF2B5EF4-FFF2-40B4-BE49-F238E27FC236}">
                <a16:creationId xmlns:a16="http://schemas.microsoft.com/office/drawing/2014/main" id="{940AC50D-988E-CA1D-114C-B123771DFEF8}"/>
              </a:ext>
            </a:extLst>
          </p:cNvPr>
          <p:cNvSpPr txBox="1"/>
          <p:nvPr/>
        </p:nvSpPr>
        <p:spPr>
          <a:xfrm>
            <a:off x="3976381" y="5064587"/>
            <a:ext cx="4617289" cy="415498"/>
          </a:xfrm>
          <a:prstGeom prst="rect">
            <a:avLst/>
          </a:prstGeom>
          <a:noFill/>
        </p:spPr>
        <p:txBody>
          <a:bodyPr wrap="square" rtlCol="0">
            <a:spAutoFit/>
          </a:bodyPr>
          <a:lstStyle/>
          <a:p>
            <a:pPr defTabSz="685800" fontAlgn="auto">
              <a:spcBef>
                <a:spcPts val="0"/>
              </a:spcBef>
              <a:spcAft>
                <a:spcPts val="0"/>
              </a:spcAft>
              <a:defRPr/>
            </a:pPr>
            <a:r>
              <a:rPr kumimoji="0" lang="en-US" altLang="zh-TW" sz="2100" b="1" dirty="0">
                <a:solidFill>
                  <a:prstClr val="black"/>
                </a:solidFill>
                <a:latin typeface="Calibri" panose="020F0502020204030204"/>
              </a:rPr>
              <a:t>Retrieval Augmented Generation (RAG)</a:t>
            </a:r>
            <a:endParaRPr kumimoji="0" lang="zh-TW" altLang="en-US" sz="2100" b="1" dirty="0">
              <a:solidFill>
                <a:prstClr val="black"/>
              </a:solidFill>
              <a:latin typeface="Calibri" panose="020F0502020204030204"/>
            </a:endParaRPr>
          </a:p>
        </p:txBody>
      </p:sp>
      <p:sp>
        <p:nvSpPr>
          <p:cNvPr id="6" name="文字方塊 5">
            <a:extLst>
              <a:ext uri="{FF2B5EF4-FFF2-40B4-BE49-F238E27FC236}">
                <a16:creationId xmlns:a16="http://schemas.microsoft.com/office/drawing/2014/main" id="{59AEA980-9432-9AF6-0CAB-F62639BCC4F5}"/>
              </a:ext>
            </a:extLst>
          </p:cNvPr>
          <p:cNvSpPr txBox="1"/>
          <p:nvPr/>
        </p:nvSpPr>
        <p:spPr>
          <a:xfrm>
            <a:off x="3970704" y="5565641"/>
            <a:ext cx="4572000" cy="830997"/>
          </a:xfrm>
          <a:prstGeom prst="rect">
            <a:avLst/>
          </a:prstGeom>
          <a:noFill/>
        </p:spPr>
        <p:txBody>
          <a:bodyPr wrap="square">
            <a:spAutoFit/>
          </a:bodyPr>
          <a:lstStyle/>
          <a:p>
            <a:r>
              <a:rPr lang="zh-TW" altLang="en-US" sz="1200"/>
              <a:t>檢索增強生成（ </a:t>
            </a:r>
            <a:r>
              <a:rPr lang="en-US" altLang="zh-TW" sz="1200"/>
              <a:t>Retrieval Augmented Generation, RAG</a:t>
            </a:r>
            <a:r>
              <a:rPr lang="zh-TW" altLang="en-US" sz="1200"/>
              <a:t>）的出現，正是為了解決 </a:t>
            </a:r>
            <a:r>
              <a:rPr lang="en-US" altLang="zh-TW" sz="1200"/>
              <a:t>LLM </a:t>
            </a:r>
            <a:r>
              <a:rPr lang="zh-TW" altLang="en-US" sz="1200"/>
              <a:t>封閉環境訓練的問題，是一種對大語言模型（</a:t>
            </a:r>
            <a:r>
              <a:rPr lang="en-US" altLang="zh-TW" sz="1200"/>
              <a:t>LLM</a:t>
            </a:r>
            <a:r>
              <a:rPr lang="zh-TW" altLang="en-US" sz="1200"/>
              <a:t>）輸出進行優化的技術，結合生成式 </a:t>
            </a:r>
            <a:r>
              <a:rPr lang="en-US" altLang="zh-TW" sz="1200"/>
              <a:t>AI </a:t>
            </a:r>
            <a:r>
              <a:rPr lang="zh-TW" altLang="en-US" sz="1200"/>
              <a:t>的強大能力與外部知識庫的即時檢索功能。</a:t>
            </a:r>
          </a:p>
        </p:txBody>
      </p:sp>
    </p:spTree>
    <p:extLst>
      <p:ext uri="{BB962C8B-B14F-4D97-AF65-F5344CB8AC3E}">
        <p14:creationId xmlns:p14="http://schemas.microsoft.com/office/powerpoint/2010/main" val="162152042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B7E67B0-5C2C-AA92-7EC7-A9F3971FEDB5}"/>
              </a:ext>
            </a:extLst>
          </p:cNvPr>
          <p:cNvPicPr>
            <a:picLocks noChangeAspect="1"/>
          </p:cNvPicPr>
          <p:nvPr/>
        </p:nvPicPr>
        <p:blipFill>
          <a:blip r:embed="rId2"/>
          <a:stretch>
            <a:fillRect/>
          </a:stretch>
        </p:blipFill>
        <p:spPr>
          <a:xfrm>
            <a:off x="107504" y="2780928"/>
            <a:ext cx="9144000" cy="3530321"/>
          </a:xfrm>
          <a:prstGeom prst="rect">
            <a:avLst/>
          </a:prstGeom>
        </p:spPr>
      </p:pic>
      <p:sp>
        <p:nvSpPr>
          <p:cNvPr id="7" name="文字方塊 6">
            <a:extLst>
              <a:ext uri="{FF2B5EF4-FFF2-40B4-BE49-F238E27FC236}">
                <a16:creationId xmlns:a16="http://schemas.microsoft.com/office/drawing/2014/main" id="{F459A012-AB78-87AB-4689-21B7EB0DADBE}"/>
              </a:ext>
            </a:extLst>
          </p:cNvPr>
          <p:cNvSpPr txBox="1"/>
          <p:nvPr/>
        </p:nvSpPr>
        <p:spPr>
          <a:xfrm>
            <a:off x="395536" y="260648"/>
            <a:ext cx="8640960" cy="1600438"/>
          </a:xfrm>
          <a:prstGeom prst="rect">
            <a:avLst/>
          </a:prstGeom>
          <a:noFill/>
        </p:spPr>
        <p:txBody>
          <a:bodyPr wrap="square">
            <a:spAutoFit/>
          </a:bodyPr>
          <a:lstStyle/>
          <a:p>
            <a:r>
              <a:rPr lang="zh-TW" altLang="en-US" sz="1400">
                <a:latin typeface="+mj-ea"/>
                <a:ea typeface="+mj-ea"/>
              </a:rPr>
              <a:t>幻覺</a:t>
            </a:r>
            <a:r>
              <a:rPr lang="en-US" altLang="zh-TW" sz="1400">
                <a:latin typeface="+mj-ea"/>
                <a:ea typeface="+mj-ea"/>
              </a:rPr>
              <a:t>(Hallucination)</a:t>
            </a:r>
            <a:r>
              <a:rPr lang="zh-TW" altLang="en-US" sz="1400">
                <a:latin typeface="+mj-ea"/>
                <a:ea typeface="+mj-ea"/>
              </a:rPr>
              <a:t>是指 </a:t>
            </a:r>
            <a:r>
              <a:rPr lang="en-US" altLang="zh-TW" sz="1400">
                <a:latin typeface="+mj-ea"/>
                <a:ea typeface="+mj-ea"/>
              </a:rPr>
              <a:t>LLM </a:t>
            </a:r>
            <a:r>
              <a:rPr lang="zh-TW" altLang="en-US" sz="1400">
                <a:latin typeface="+mj-ea"/>
                <a:ea typeface="+mj-ea"/>
              </a:rPr>
              <a:t>在缺乏足夠的知識或理解情況下，生成出看似合理，但實際上錯誤、不合邏輯，甚至虛構的內容。</a:t>
            </a:r>
          </a:p>
          <a:p>
            <a:endParaRPr lang="zh-TW" altLang="en-US" sz="1400">
              <a:latin typeface="+mj-ea"/>
              <a:ea typeface="+mj-ea"/>
            </a:endParaRPr>
          </a:p>
          <a:p>
            <a:r>
              <a:rPr lang="zh-TW" altLang="en-US" sz="1400">
                <a:latin typeface="+mj-ea"/>
                <a:ea typeface="+mj-ea"/>
              </a:rPr>
              <a:t>為了解決幻覺現象，我們會使用 </a:t>
            </a:r>
            <a:r>
              <a:rPr lang="en-US" altLang="zh-TW" sz="1400">
                <a:latin typeface="+mj-ea"/>
                <a:ea typeface="+mj-ea"/>
              </a:rPr>
              <a:t>Tool </a:t>
            </a:r>
            <a:r>
              <a:rPr lang="zh-TW" altLang="en-US" sz="1400">
                <a:latin typeface="+mj-ea"/>
                <a:ea typeface="+mj-ea"/>
              </a:rPr>
              <a:t>和 </a:t>
            </a:r>
            <a:r>
              <a:rPr lang="en-US" altLang="zh-TW" sz="1400">
                <a:latin typeface="+mj-ea"/>
                <a:ea typeface="+mj-ea"/>
              </a:rPr>
              <a:t>RAG </a:t>
            </a:r>
            <a:r>
              <a:rPr lang="zh-TW" altLang="en-US" sz="1400">
                <a:latin typeface="+mj-ea"/>
                <a:ea typeface="+mj-ea"/>
              </a:rPr>
              <a:t>的技術。</a:t>
            </a:r>
          </a:p>
          <a:p>
            <a:endParaRPr lang="zh-TW" altLang="en-US" sz="1400">
              <a:latin typeface="+mj-ea"/>
              <a:ea typeface="+mj-ea"/>
            </a:endParaRPr>
          </a:p>
          <a:p>
            <a:pPr marL="285750" indent="-285750">
              <a:buFont typeface="Arial" panose="020B0604020202020204" pitchFamily="34" charset="0"/>
              <a:buChar char="•"/>
            </a:pPr>
            <a:r>
              <a:rPr lang="en-US" altLang="zh-TW" sz="1400">
                <a:latin typeface="+mj-ea"/>
                <a:ea typeface="+mj-ea"/>
              </a:rPr>
              <a:t>Tool: </a:t>
            </a:r>
            <a:r>
              <a:rPr lang="zh-TW" altLang="en-US" sz="1400">
                <a:latin typeface="+mj-ea"/>
                <a:ea typeface="+mj-ea"/>
              </a:rPr>
              <a:t>讓 </a:t>
            </a:r>
            <a:r>
              <a:rPr lang="en-US" altLang="zh-TW" sz="1400">
                <a:latin typeface="+mj-ea"/>
                <a:ea typeface="+mj-ea"/>
              </a:rPr>
              <a:t>LLM </a:t>
            </a:r>
            <a:r>
              <a:rPr lang="zh-TW" altLang="en-US" sz="1400">
                <a:latin typeface="+mj-ea"/>
                <a:ea typeface="+mj-ea"/>
              </a:rPr>
              <a:t>使用外部工具，例如搜尋引擎。</a:t>
            </a:r>
          </a:p>
          <a:p>
            <a:pPr marL="285750" indent="-285750">
              <a:buFont typeface="Arial" panose="020B0604020202020204" pitchFamily="34" charset="0"/>
              <a:buChar char="•"/>
            </a:pPr>
            <a:r>
              <a:rPr lang="en-US" altLang="zh-TW" sz="1400">
                <a:latin typeface="+mj-ea"/>
                <a:ea typeface="+mj-ea"/>
              </a:rPr>
              <a:t>RAG: </a:t>
            </a:r>
            <a:r>
              <a:rPr lang="zh-TW" altLang="en-US" sz="1400">
                <a:latin typeface="+mj-ea"/>
                <a:ea typeface="+mj-ea"/>
              </a:rPr>
              <a:t>讓 </a:t>
            </a:r>
            <a:r>
              <a:rPr lang="en-US" altLang="zh-TW" sz="1400">
                <a:latin typeface="+mj-ea"/>
                <a:ea typeface="+mj-ea"/>
              </a:rPr>
              <a:t>LLM </a:t>
            </a:r>
            <a:r>
              <a:rPr lang="zh-TW" altLang="en-US" sz="1400">
                <a:latin typeface="+mj-ea"/>
                <a:ea typeface="+mj-ea"/>
              </a:rPr>
              <a:t>存取外部知識庫。</a:t>
            </a:r>
          </a:p>
        </p:txBody>
      </p:sp>
      <p:sp>
        <p:nvSpPr>
          <p:cNvPr id="13" name="文字方塊 12">
            <a:extLst>
              <a:ext uri="{FF2B5EF4-FFF2-40B4-BE49-F238E27FC236}">
                <a16:creationId xmlns:a16="http://schemas.microsoft.com/office/drawing/2014/main" id="{DCA75A32-7BB4-AFCA-E2F4-F5E221D0819B}"/>
              </a:ext>
            </a:extLst>
          </p:cNvPr>
          <p:cNvSpPr txBox="1"/>
          <p:nvPr/>
        </p:nvSpPr>
        <p:spPr>
          <a:xfrm>
            <a:off x="6228185" y="583813"/>
            <a:ext cx="2808311" cy="2554545"/>
          </a:xfrm>
          <a:prstGeom prst="rect">
            <a:avLst/>
          </a:prstGeom>
          <a:noFill/>
        </p:spPr>
        <p:txBody>
          <a:bodyPr wrap="square">
            <a:spAutoFit/>
          </a:bodyPr>
          <a:lstStyle/>
          <a:p>
            <a:r>
              <a:rPr lang="en-US" altLang="zh-TW" sz="1600" b="1" i="0">
                <a:solidFill>
                  <a:srgbClr val="242424"/>
                </a:solidFill>
                <a:effectLst/>
                <a:latin typeface="sohne"/>
              </a:rPr>
              <a:t>2025 Top 5 RAG Tools</a:t>
            </a:r>
          </a:p>
          <a:p>
            <a:pPr marL="457200" indent="-457200">
              <a:buAutoNum type="arabicPeriod"/>
            </a:pPr>
            <a:r>
              <a:rPr lang="en-US" altLang="zh-TW" sz="1600" b="1">
                <a:solidFill>
                  <a:srgbClr val="242424"/>
                </a:solidFill>
                <a:latin typeface="sohne"/>
              </a:rPr>
              <a:t>LangChain</a:t>
            </a:r>
          </a:p>
          <a:p>
            <a:pPr marL="457200" indent="-457200">
              <a:buFontTx/>
              <a:buAutoNum type="arabicPeriod"/>
            </a:pPr>
            <a:r>
              <a:rPr lang="en-US" altLang="zh-TW" sz="1600" b="1">
                <a:solidFill>
                  <a:srgbClr val="242424"/>
                </a:solidFill>
                <a:latin typeface="sohne"/>
              </a:rPr>
              <a:t>LlamaIndex</a:t>
            </a:r>
          </a:p>
          <a:p>
            <a:pPr marL="457200" indent="-457200">
              <a:buFontTx/>
              <a:buAutoNum type="arabicPeriod"/>
            </a:pPr>
            <a:r>
              <a:rPr lang="en-US" altLang="zh-TW" sz="1600" b="1" i="0">
                <a:solidFill>
                  <a:srgbClr val="242424"/>
                </a:solidFill>
                <a:effectLst/>
                <a:latin typeface="sohne"/>
              </a:rPr>
              <a:t>Haystack</a:t>
            </a:r>
          </a:p>
          <a:p>
            <a:pPr marL="457200" indent="-457200">
              <a:buFontTx/>
              <a:buAutoNum type="arabicPeriod"/>
            </a:pPr>
            <a:r>
              <a:rPr lang="en-US" altLang="zh-TW" sz="1600" b="1" i="0">
                <a:solidFill>
                  <a:srgbClr val="242424"/>
                </a:solidFill>
                <a:effectLst/>
                <a:latin typeface="sohne"/>
              </a:rPr>
              <a:t>RAGatouille</a:t>
            </a:r>
          </a:p>
          <a:p>
            <a:pPr marL="457200" indent="-457200">
              <a:buFontTx/>
              <a:buAutoNum type="arabicPeriod"/>
            </a:pPr>
            <a:r>
              <a:rPr lang="en-US" altLang="zh-TW" sz="1600" b="1" i="0">
                <a:solidFill>
                  <a:srgbClr val="242424"/>
                </a:solidFill>
                <a:effectLst/>
                <a:latin typeface="sohne"/>
              </a:rPr>
              <a:t>EmbedChain</a:t>
            </a:r>
          </a:p>
          <a:p>
            <a:pPr marL="457200" indent="-457200">
              <a:buFontTx/>
              <a:buAutoNum type="arabicPeriod"/>
            </a:pPr>
            <a:endParaRPr lang="en-US" altLang="zh-TW" sz="1600" b="1">
              <a:solidFill>
                <a:srgbClr val="242424"/>
              </a:solidFill>
              <a:latin typeface="sohne"/>
            </a:endParaRPr>
          </a:p>
          <a:p>
            <a:r>
              <a:rPr lang="en-US" altLang="zh-TW" sz="800" b="1" i="0">
                <a:solidFill>
                  <a:srgbClr val="242424"/>
                </a:solidFill>
                <a:effectLst/>
                <a:latin typeface="sohne"/>
              </a:rPr>
              <a:t>https://bhavikjikadara.medium.com/start-your-generative-ai-journey-with-top-5-rag-tools-502c7a0007cc</a:t>
            </a:r>
          </a:p>
          <a:p>
            <a:pPr marL="457200" indent="-457200">
              <a:buFontTx/>
              <a:buAutoNum type="arabicPeriod"/>
            </a:pPr>
            <a:endParaRPr lang="en-US" altLang="zh-TW" sz="1600" b="1" i="0">
              <a:solidFill>
                <a:srgbClr val="242424"/>
              </a:solidFill>
              <a:effectLst/>
              <a:latin typeface="sohne"/>
            </a:endParaRPr>
          </a:p>
          <a:p>
            <a:pPr marL="457200" indent="-457200">
              <a:buAutoNum type="arabicPeriod"/>
            </a:pPr>
            <a:endParaRPr lang="zh-TW" altLang="en-US" sz="1600"/>
          </a:p>
        </p:txBody>
      </p:sp>
    </p:spTree>
    <p:extLst>
      <p:ext uri="{BB962C8B-B14F-4D97-AF65-F5344CB8AC3E}">
        <p14:creationId xmlns:p14="http://schemas.microsoft.com/office/powerpoint/2010/main" val="1246012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1BF020E-451B-74C2-6583-2AD1FA080BCE}"/>
              </a:ext>
            </a:extLst>
          </p:cNvPr>
          <p:cNvSpPr>
            <a:spLocks noGrp="1"/>
          </p:cNvSpPr>
          <p:nvPr>
            <p:ph type="title"/>
          </p:nvPr>
        </p:nvSpPr>
        <p:spPr/>
        <p:txBody>
          <a:bodyPr/>
          <a:lstStyle/>
          <a:p>
            <a:r>
              <a:rPr lang="zh-TW" altLang="en-US"/>
              <a:t>檢索增強生成</a:t>
            </a:r>
            <a:r>
              <a:rPr lang="en-US" altLang="zh-TW"/>
              <a:t>(RAG)</a:t>
            </a:r>
            <a:endParaRPr lang="zh-TW" altLang="en-US"/>
          </a:p>
        </p:txBody>
      </p:sp>
      <p:sp>
        <p:nvSpPr>
          <p:cNvPr id="5" name="內容版面配置區 4">
            <a:extLst>
              <a:ext uri="{FF2B5EF4-FFF2-40B4-BE49-F238E27FC236}">
                <a16:creationId xmlns:a16="http://schemas.microsoft.com/office/drawing/2014/main" id="{8DAE34A7-804E-807D-1ACE-83C13A063D20}"/>
              </a:ext>
            </a:extLst>
          </p:cNvPr>
          <p:cNvSpPr>
            <a:spLocks noGrp="1"/>
          </p:cNvSpPr>
          <p:nvPr>
            <p:ph idx="1"/>
          </p:nvPr>
        </p:nvSpPr>
        <p:spPr/>
        <p:txBody>
          <a:bodyPr/>
          <a:lstStyle/>
          <a:p>
            <a:r>
              <a:rPr lang="zh-TW" altLang="en-US" sz="1400"/>
              <a:t>通用語言模型透過微調就可以完成幾類常見任務，例如分析情緒和辨識命名實體。這些任務不需要額外的背景知識就可以完成。要</a:t>
            </a:r>
            <a:r>
              <a:rPr lang="zh-TW" altLang="en-US" sz="1400">
                <a:solidFill>
                  <a:srgbClr val="C00000"/>
                </a:solidFill>
              </a:rPr>
              <a:t>完成更複雜和知識密集的任務</a:t>
            </a:r>
            <a:r>
              <a:rPr lang="zh-TW" altLang="en-US" sz="1400"/>
              <a:t>，可以基於語言模型建立一個系統，</a:t>
            </a:r>
            <a:r>
              <a:rPr lang="zh-TW" altLang="en-US" sz="1400">
                <a:solidFill>
                  <a:srgbClr val="C00000"/>
                </a:solidFill>
              </a:rPr>
              <a:t>存取外部知識來源</a:t>
            </a:r>
            <a:r>
              <a:rPr lang="zh-TW" altLang="en-US" sz="1400"/>
              <a:t>來做到。這樣的實現與事實更加一性，生成的答案更可靠，也有助於緩解「幻覺」問題。</a:t>
            </a:r>
            <a:endParaRPr lang="en-US" altLang="zh-TW" sz="1400"/>
          </a:p>
          <a:p>
            <a:endParaRPr lang="en-US" altLang="zh-TW" sz="1400"/>
          </a:p>
          <a:p>
            <a:pPr algn="l"/>
            <a:r>
              <a:rPr lang="en-US" altLang="zh-TW" sz="1400" b="0" i="0">
                <a:solidFill>
                  <a:srgbClr val="334155"/>
                </a:solidFill>
                <a:effectLst/>
                <a:latin typeface="ui-sans-serif"/>
              </a:rPr>
              <a:t>Meta AI </a:t>
            </a:r>
            <a:r>
              <a:rPr lang="zh-TW" altLang="en-US" sz="1400" b="0" i="0">
                <a:solidFill>
                  <a:srgbClr val="334155"/>
                </a:solidFill>
                <a:effectLst/>
                <a:latin typeface="ui-sans-serif"/>
              </a:rPr>
              <a:t>的研究人員引入了一種稱為</a:t>
            </a:r>
            <a:r>
              <a:rPr lang="zh-TW" altLang="en-US" sz="1400" b="0" i="0">
                <a:solidFill>
                  <a:srgbClr val="334155"/>
                </a:solidFill>
                <a:effectLst/>
                <a:latin typeface="ui-sans-serif"/>
                <a:hlinkClick r:id="rId2"/>
              </a:rPr>
              <a:t>檢索增強生成（</a:t>
            </a:r>
            <a:r>
              <a:rPr lang="en-US" altLang="zh-TW" sz="1400" b="0" i="0">
                <a:solidFill>
                  <a:srgbClr val="334155"/>
                </a:solidFill>
                <a:effectLst/>
                <a:latin typeface="ui-sans-serif"/>
                <a:hlinkClick r:id="rId2"/>
              </a:rPr>
              <a:t>Retrieval Augmented Generation</a:t>
            </a:r>
            <a:r>
              <a:rPr lang="zh-TW" altLang="en-US" sz="1400" b="0" i="0">
                <a:solidFill>
                  <a:srgbClr val="334155"/>
                </a:solidFill>
                <a:effectLst/>
                <a:latin typeface="ui-sans-serif"/>
                <a:hlinkClick r:id="rId2"/>
              </a:rPr>
              <a:t>，</a:t>
            </a:r>
            <a:r>
              <a:rPr lang="en-US" altLang="zh-TW" sz="1400" b="0" i="0">
                <a:solidFill>
                  <a:srgbClr val="334155"/>
                </a:solidFill>
                <a:effectLst/>
                <a:latin typeface="ui-sans-serif"/>
                <a:hlinkClick r:id="rId2"/>
              </a:rPr>
              <a:t>RAG</a:t>
            </a:r>
            <a:r>
              <a:rPr lang="zh-TW" altLang="en-US" sz="1400" b="0" i="0">
                <a:solidFill>
                  <a:srgbClr val="334155"/>
                </a:solidFill>
                <a:effectLst/>
                <a:latin typeface="ui-sans-serif"/>
                <a:hlinkClick r:id="rId2"/>
              </a:rPr>
              <a:t>）（在新分頁中開啟）</a:t>
            </a:r>
            <a:r>
              <a:rPr lang="zh-TW" altLang="en-US" sz="1400" b="0" i="0">
                <a:solidFill>
                  <a:srgbClr val="334155"/>
                </a:solidFill>
                <a:effectLst/>
                <a:latin typeface="ui-sans-serif"/>
              </a:rPr>
              <a:t>的方法來完成這類知識密集的任務。 </a:t>
            </a:r>
            <a:endParaRPr lang="en-US" altLang="zh-TW" sz="1400" b="0" i="0">
              <a:solidFill>
                <a:srgbClr val="334155"/>
              </a:solidFill>
              <a:effectLst/>
              <a:latin typeface="ui-sans-serif"/>
            </a:endParaRPr>
          </a:p>
          <a:p>
            <a:pPr algn="l"/>
            <a:endParaRPr lang="en-US" altLang="zh-TW" sz="1400" b="0">
              <a:solidFill>
                <a:srgbClr val="334155"/>
              </a:solidFill>
              <a:effectLst/>
              <a:latin typeface="ui-sans-serif"/>
            </a:endParaRPr>
          </a:p>
          <a:p>
            <a:pPr algn="l"/>
            <a:r>
              <a:rPr lang="en-US" altLang="zh-TW" sz="1400" b="0" i="0">
                <a:solidFill>
                  <a:srgbClr val="334155"/>
                </a:solidFill>
                <a:effectLst/>
                <a:latin typeface="ui-sans-serif"/>
              </a:rPr>
              <a:t>RAG </a:t>
            </a:r>
            <a:r>
              <a:rPr lang="zh-TW" altLang="en-US" sz="1400" b="0" i="0">
                <a:solidFill>
                  <a:srgbClr val="334155"/>
                </a:solidFill>
                <a:effectLst/>
                <a:latin typeface="ui-sans-serif"/>
              </a:rPr>
              <a:t>把一個資訊檢索組件和文字產生模型結合在一起。 </a:t>
            </a:r>
            <a:r>
              <a:rPr lang="en-US" altLang="zh-TW" sz="1400" b="0" i="0">
                <a:solidFill>
                  <a:srgbClr val="334155"/>
                </a:solidFill>
                <a:effectLst/>
                <a:latin typeface="ui-sans-serif"/>
              </a:rPr>
              <a:t>RAG </a:t>
            </a:r>
            <a:r>
              <a:rPr lang="zh-TW" altLang="en-US" sz="1400" b="0" i="0">
                <a:solidFill>
                  <a:srgbClr val="334155"/>
                </a:solidFill>
                <a:effectLst/>
                <a:latin typeface="ui-sans-serif"/>
              </a:rPr>
              <a:t>可以微調，其內部知識的修改方式很高效，不需要對整個模型進行重新訓練。</a:t>
            </a:r>
          </a:p>
          <a:p>
            <a:pPr algn="l"/>
            <a:r>
              <a:rPr lang="en-US" altLang="zh-TW" sz="1400" b="0" i="0">
                <a:solidFill>
                  <a:srgbClr val="334155"/>
                </a:solidFill>
                <a:effectLst/>
                <a:latin typeface="ui-sans-serif"/>
              </a:rPr>
              <a:t>RAG </a:t>
            </a:r>
            <a:r>
              <a:rPr lang="zh-TW" altLang="en-US" sz="1400" b="0" i="0">
                <a:solidFill>
                  <a:srgbClr val="334155"/>
                </a:solidFill>
                <a:effectLst/>
                <a:latin typeface="ui-sans-serif"/>
              </a:rPr>
              <a:t>會接受輸入並檢索一組相關</a:t>
            </a:r>
            <a:r>
              <a:rPr lang="en-US" altLang="zh-TW" sz="1400" b="0" i="0">
                <a:solidFill>
                  <a:srgbClr val="334155"/>
                </a:solidFill>
                <a:effectLst/>
                <a:latin typeface="ui-sans-serif"/>
              </a:rPr>
              <a:t>/</a:t>
            </a:r>
            <a:r>
              <a:rPr lang="zh-TW" altLang="en-US" sz="1400" b="0" i="0">
                <a:solidFill>
                  <a:srgbClr val="334155"/>
                </a:solidFill>
                <a:effectLst/>
                <a:latin typeface="ui-sans-serif"/>
              </a:rPr>
              <a:t>支援的文檔，並給出文檔的來源（例如維基百科）。這些文件作為上下文和輸入的原始提示詞組合，送給文字產生器得到最終的輸出。</a:t>
            </a:r>
            <a:endParaRPr lang="en-US" altLang="zh-TW" sz="1400" b="0" i="0">
              <a:solidFill>
                <a:srgbClr val="334155"/>
              </a:solidFill>
              <a:effectLst/>
              <a:latin typeface="ui-sans-serif"/>
            </a:endParaRPr>
          </a:p>
          <a:p>
            <a:pPr algn="l"/>
            <a:endParaRPr lang="en-US" altLang="zh-TW" sz="1400" b="0">
              <a:solidFill>
                <a:srgbClr val="334155"/>
              </a:solidFill>
              <a:effectLst/>
              <a:latin typeface="ui-sans-serif"/>
            </a:endParaRPr>
          </a:p>
          <a:p>
            <a:pPr algn="l"/>
            <a:r>
              <a:rPr lang="zh-TW" altLang="en-US" sz="1400" b="0" i="0">
                <a:solidFill>
                  <a:srgbClr val="334155"/>
                </a:solidFill>
                <a:effectLst/>
                <a:latin typeface="ui-sans-serif"/>
              </a:rPr>
              <a:t>這樣</a:t>
            </a:r>
            <a:r>
              <a:rPr lang="en-US" altLang="zh-TW" sz="1400" b="0" i="0">
                <a:solidFill>
                  <a:srgbClr val="334155"/>
                </a:solidFill>
                <a:effectLst/>
                <a:latin typeface="ui-sans-serif"/>
              </a:rPr>
              <a:t>RAG </a:t>
            </a:r>
            <a:r>
              <a:rPr lang="zh-TW" altLang="en-US" sz="1400" b="0" i="0">
                <a:solidFill>
                  <a:srgbClr val="334155"/>
                </a:solidFill>
                <a:effectLst/>
                <a:latin typeface="ui-sans-serif"/>
              </a:rPr>
              <a:t>更適應事實會隨時間變化的情況。這非常有用，因為</a:t>
            </a:r>
            <a:r>
              <a:rPr lang="en-US" altLang="zh-TW" sz="1400" b="0" i="0">
                <a:solidFill>
                  <a:srgbClr val="334155"/>
                </a:solidFill>
                <a:effectLst/>
                <a:latin typeface="ui-sans-serif"/>
              </a:rPr>
              <a:t>LLM </a:t>
            </a:r>
            <a:r>
              <a:rPr lang="zh-TW" altLang="en-US" sz="1400" b="0" i="0">
                <a:solidFill>
                  <a:srgbClr val="334155"/>
                </a:solidFill>
                <a:effectLst/>
                <a:latin typeface="ui-sans-serif"/>
              </a:rPr>
              <a:t>的參數化知識是靜態的。 </a:t>
            </a:r>
            <a:endParaRPr lang="en-US" altLang="zh-TW" sz="1400" b="0" i="0">
              <a:solidFill>
                <a:srgbClr val="334155"/>
              </a:solidFill>
              <a:effectLst/>
              <a:latin typeface="ui-sans-serif"/>
            </a:endParaRPr>
          </a:p>
          <a:p>
            <a:pPr algn="l"/>
            <a:r>
              <a:rPr lang="en-US" altLang="zh-TW" sz="1400" b="0" i="0">
                <a:solidFill>
                  <a:srgbClr val="334155"/>
                </a:solidFill>
                <a:effectLst/>
                <a:latin typeface="ui-sans-serif"/>
              </a:rPr>
              <a:t>RAG </a:t>
            </a:r>
            <a:r>
              <a:rPr lang="zh-TW" altLang="en-US" sz="1400" b="0" i="0">
                <a:solidFill>
                  <a:srgbClr val="334155"/>
                </a:solidFill>
                <a:effectLst/>
                <a:latin typeface="ui-sans-serif"/>
              </a:rPr>
              <a:t>讓語言模型不用重新訓練就能夠取得最新的訊息，基於檢索產生產生可靠的輸出。</a:t>
            </a:r>
            <a:endParaRPr lang="en-US" altLang="zh-TW" sz="1400" b="0" i="0">
              <a:solidFill>
                <a:srgbClr val="334155"/>
              </a:solidFill>
              <a:effectLst/>
              <a:latin typeface="ui-sans-serif"/>
            </a:endParaRPr>
          </a:p>
          <a:p>
            <a:pPr algn="l"/>
            <a:endParaRPr lang="zh-TW" altLang="en-US" sz="1400" b="0" i="0">
              <a:solidFill>
                <a:srgbClr val="334155"/>
              </a:solidFill>
              <a:effectLst/>
              <a:latin typeface="ui-sans-serif"/>
            </a:endParaRPr>
          </a:p>
          <a:p>
            <a:pPr algn="l"/>
            <a:r>
              <a:rPr lang="en-US" altLang="zh-TW" sz="1400" b="0" i="0">
                <a:solidFill>
                  <a:srgbClr val="334155"/>
                </a:solidFill>
                <a:effectLst/>
                <a:latin typeface="ui-sans-serif"/>
              </a:rPr>
              <a:t>Lewis </a:t>
            </a:r>
            <a:r>
              <a:rPr lang="zh-TW" altLang="en-US" sz="1400" b="0" i="0">
                <a:solidFill>
                  <a:srgbClr val="334155"/>
                </a:solidFill>
                <a:effectLst/>
                <a:latin typeface="ui-sans-serif"/>
              </a:rPr>
              <a:t>等人（</a:t>
            </a:r>
            <a:r>
              <a:rPr lang="en-US" altLang="zh-TW" sz="1400" b="0" i="0">
                <a:solidFill>
                  <a:srgbClr val="334155"/>
                </a:solidFill>
                <a:effectLst/>
                <a:latin typeface="ui-sans-serif"/>
              </a:rPr>
              <a:t>2021</a:t>
            </a:r>
            <a:r>
              <a:rPr lang="zh-TW" altLang="en-US" sz="1400" b="0" i="0">
                <a:solidFill>
                  <a:srgbClr val="334155"/>
                </a:solidFill>
                <a:effectLst/>
                <a:latin typeface="ui-sans-serif"/>
              </a:rPr>
              <a:t>）提出一個通用的</a:t>
            </a:r>
            <a:r>
              <a:rPr lang="en-US" altLang="zh-TW" sz="1400" b="0" i="0">
                <a:solidFill>
                  <a:srgbClr val="334155"/>
                </a:solidFill>
                <a:effectLst/>
                <a:latin typeface="ui-sans-serif"/>
              </a:rPr>
              <a:t>RAG </a:t>
            </a:r>
            <a:r>
              <a:rPr lang="zh-TW" altLang="en-US" sz="1400" b="0" i="0">
                <a:solidFill>
                  <a:srgbClr val="334155"/>
                </a:solidFill>
                <a:effectLst/>
                <a:latin typeface="ui-sans-serif"/>
              </a:rPr>
              <a:t>微調方法。這種方法使用預先訓練的</a:t>
            </a:r>
            <a:r>
              <a:rPr lang="en-US" altLang="zh-TW" sz="1400" b="0" i="0">
                <a:solidFill>
                  <a:srgbClr val="334155"/>
                </a:solidFill>
                <a:effectLst/>
                <a:latin typeface="ui-sans-serif"/>
              </a:rPr>
              <a:t>seq2seq </a:t>
            </a:r>
            <a:r>
              <a:rPr lang="zh-TW" altLang="en-US" sz="1400" b="0" i="0">
                <a:solidFill>
                  <a:srgbClr val="334155"/>
                </a:solidFill>
                <a:effectLst/>
                <a:latin typeface="ui-sans-serif"/>
              </a:rPr>
              <a:t>作為參數記憶，並以維基百科的密集向量索引作為非參數記憶（使透過神經網路預先訓練的檢索器存取）。</a:t>
            </a:r>
            <a:endParaRPr lang="en-US" altLang="zh-TW" sz="1400" b="0" i="0">
              <a:solidFill>
                <a:srgbClr val="334155"/>
              </a:solidFill>
              <a:effectLst/>
              <a:latin typeface="ui-sans-serif"/>
            </a:endParaRPr>
          </a:p>
          <a:p>
            <a:pPr algn="l"/>
            <a:endParaRPr lang="en-US" altLang="zh-TW" sz="1400" b="0">
              <a:solidFill>
                <a:srgbClr val="334155"/>
              </a:solidFill>
              <a:effectLst/>
              <a:latin typeface="ui-sans-serif"/>
            </a:endParaRPr>
          </a:p>
          <a:p>
            <a:pPr algn="l"/>
            <a:r>
              <a:rPr lang="en-US" altLang="zh-TW" sz="1400" b="0" i="0">
                <a:solidFill>
                  <a:srgbClr val="334155"/>
                </a:solidFill>
                <a:effectLst/>
                <a:latin typeface="ui-sans-serif"/>
              </a:rPr>
              <a:t>RAG </a:t>
            </a:r>
            <a:r>
              <a:rPr lang="zh-TW" altLang="en-US" sz="1400" b="0" i="0">
                <a:solidFill>
                  <a:srgbClr val="334155"/>
                </a:solidFill>
                <a:effectLst/>
                <a:latin typeface="ui-sans-serif"/>
              </a:rPr>
              <a:t>在</a:t>
            </a:r>
            <a:r>
              <a:rPr lang="zh-TW" altLang="en-US" sz="1400" b="0" i="0">
                <a:solidFill>
                  <a:srgbClr val="334155"/>
                </a:solidFill>
                <a:effectLst/>
                <a:latin typeface="ui-sans-serif"/>
                <a:hlinkClick r:id="rId3"/>
              </a:rPr>
              <a:t>自然問題（在新分頁中開啟）</a:t>
            </a:r>
            <a:r>
              <a:rPr lang="zh-TW" altLang="en-US" sz="1400" b="0" i="0">
                <a:solidFill>
                  <a:srgbClr val="334155"/>
                </a:solidFill>
                <a:effectLst/>
                <a:latin typeface="ui-sans-serif"/>
              </a:rPr>
              <a:t>、</a:t>
            </a:r>
            <a:r>
              <a:rPr lang="zh-TW" altLang="en-US" sz="1400" b="0" i="0">
                <a:solidFill>
                  <a:srgbClr val="334155"/>
                </a:solidFill>
                <a:effectLst/>
                <a:latin typeface="ui-sans-serif"/>
                <a:hlinkClick r:id="rId4"/>
              </a:rPr>
              <a:t>網路問題（在新分頁中開啟）</a:t>
            </a:r>
            <a:r>
              <a:rPr lang="zh-TW" altLang="en-US" sz="1400" b="0" i="0">
                <a:solidFill>
                  <a:srgbClr val="334155"/>
                </a:solidFill>
                <a:effectLst/>
                <a:latin typeface="ui-sans-serif"/>
              </a:rPr>
              <a:t>和</a:t>
            </a:r>
            <a:r>
              <a:rPr lang="en-US" altLang="zh-TW" sz="1400" b="0" i="0">
                <a:solidFill>
                  <a:srgbClr val="334155"/>
                </a:solidFill>
                <a:effectLst/>
                <a:latin typeface="ui-sans-serif"/>
              </a:rPr>
              <a:t>CuratedTrec </a:t>
            </a:r>
            <a:r>
              <a:rPr lang="zh-TW" altLang="en-US" sz="1400" b="0" i="0">
                <a:solidFill>
                  <a:srgbClr val="334155"/>
                </a:solidFill>
                <a:effectLst/>
                <a:latin typeface="ui-sans-serif"/>
              </a:rPr>
              <a:t>等基準測試表現搶眼。以</a:t>
            </a:r>
            <a:r>
              <a:rPr lang="en-US" altLang="zh-TW" sz="1400" b="0" i="0">
                <a:solidFill>
                  <a:srgbClr val="334155"/>
                </a:solidFill>
                <a:effectLst/>
                <a:latin typeface="ui-sans-serif"/>
              </a:rPr>
              <a:t>MS-MARCO </a:t>
            </a:r>
            <a:r>
              <a:rPr lang="zh-TW" altLang="en-US" sz="1400" b="0" i="0">
                <a:solidFill>
                  <a:srgbClr val="334155"/>
                </a:solidFill>
                <a:effectLst/>
                <a:latin typeface="ui-sans-serif"/>
              </a:rPr>
              <a:t>和</a:t>
            </a:r>
            <a:r>
              <a:rPr lang="en-US" altLang="zh-TW" sz="1400" b="0" i="0">
                <a:solidFill>
                  <a:srgbClr val="334155"/>
                </a:solidFill>
                <a:effectLst/>
                <a:latin typeface="ui-sans-serif"/>
              </a:rPr>
              <a:t>Jeopardy </a:t>
            </a:r>
            <a:r>
              <a:rPr lang="zh-TW" altLang="en-US" sz="1400" b="0" i="0">
                <a:solidFill>
                  <a:srgbClr val="334155"/>
                </a:solidFill>
                <a:effectLst/>
                <a:latin typeface="ui-sans-serif"/>
              </a:rPr>
              <a:t>問題進行測試時，</a:t>
            </a:r>
            <a:r>
              <a:rPr lang="en-US" altLang="zh-TW" sz="1400" b="0" i="0">
                <a:solidFill>
                  <a:srgbClr val="334155"/>
                </a:solidFill>
                <a:effectLst/>
                <a:latin typeface="ui-sans-serif"/>
              </a:rPr>
              <a:t>RAG </a:t>
            </a:r>
            <a:r>
              <a:rPr lang="zh-TW" altLang="en-US" sz="1400" b="0" i="0">
                <a:solidFill>
                  <a:srgbClr val="334155"/>
                </a:solidFill>
                <a:effectLst/>
                <a:latin typeface="ui-sans-serif"/>
              </a:rPr>
              <a:t>產生的答案更符合事實、更具體、更多樣化。 </a:t>
            </a:r>
            <a:r>
              <a:rPr lang="en-US" altLang="zh-TW" sz="1400" b="0" i="0">
                <a:solidFill>
                  <a:srgbClr val="334155"/>
                </a:solidFill>
                <a:effectLst/>
                <a:latin typeface="ui-sans-serif"/>
              </a:rPr>
              <a:t>FEVER </a:t>
            </a:r>
            <a:r>
              <a:rPr lang="zh-TW" altLang="en-US" sz="1400" b="0" i="0">
                <a:solidFill>
                  <a:srgbClr val="334155"/>
                </a:solidFill>
                <a:effectLst/>
                <a:latin typeface="ui-sans-serif"/>
              </a:rPr>
              <a:t>事實驗證使用</a:t>
            </a:r>
            <a:r>
              <a:rPr lang="en-US" altLang="zh-TW" sz="1400" b="0" i="0">
                <a:solidFill>
                  <a:srgbClr val="334155"/>
                </a:solidFill>
                <a:effectLst/>
                <a:latin typeface="ui-sans-serif"/>
              </a:rPr>
              <a:t>RAG </a:t>
            </a:r>
            <a:r>
              <a:rPr lang="zh-TW" altLang="en-US" sz="1400" b="0" i="0">
                <a:solidFill>
                  <a:srgbClr val="334155"/>
                </a:solidFill>
                <a:effectLst/>
                <a:latin typeface="ui-sans-serif"/>
              </a:rPr>
              <a:t>後也得到了更好的結果。</a:t>
            </a:r>
            <a:endParaRPr lang="en-US" altLang="zh-TW" sz="1400" b="0" i="0">
              <a:solidFill>
                <a:srgbClr val="334155"/>
              </a:solidFill>
              <a:effectLst/>
              <a:latin typeface="ui-sans-serif"/>
            </a:endParaRPr>
          </a:p>
          <a:p>
            <a:pPr algn="l"/>
            <a:endParaRPr lang="zh-TW" altLang="en-US" sz="1400" b="0" i="0">
              <a:solidFill>
                <a:srgbClr val="334155"/>
              </a:solidFill>
              <a:effectLst/>
              <a:latin typeface="ui-sans-serif"/>
            </a:endParaRPr>
          </a:p>
          <a:p>
            <a:pPr algn="l"/>
            <a:r>
              <a:rPr lang="zh-TW" altLang="en-US" sz="1400" b="0" i="0">
                <a:solidFill>
                  <a:srgbClr val="334155"/>
                </a:solidFill>
                <a:effectLst/>
                <a:latin typeface="ui-sans-serif"/>
              </a:rPr>
              <a:t>這說明</a:t>
            </a:r>
            <a:r>
              <a:rPr lang="en-US" altLang="zh-TW" sz="1400" b="0" i="0">
                <a:solidFill>
                  <a:srgbClr val="334155"/>
                </a:solidFill>
                <a:effectLst/>
                <a:latin typeface="ui-sans-serif"/>
              </a:rPr>
              <a:t>RAG </a:t>
            </a:r>
            <a:r>
              <a:rPr lang="zh-TW" altLang="en-US" sz="1400" b="0" i="0">
                <a:solidFill>
                  <a:srgbClr val="334155"/>
                </a:solidFill>
                <a:effectLst/>
                <a:latin typeface="ui-sans-serif"/>
              </a:rPr>
              <a:t>是一種可行的方案，能在</a:t>
            </a:r>
            <a:r>
              <a:rPr lang="zh-TW" altLang="en-US" sz="1400" b="0" i="0">
                <a:solidFill>
                  <a:srgbClr val="C00000"/>
                </a:solidFill>
                <a:effectLst/>
                <a:latin typeface="ui-sans-serif"/>
              </a:rPr>
              <a:t>知識密集型任務</a:t>
            </a:r>
            <a:r>
              <a:rPr lang="zh-TW" altLang="en-US" sz="1400" b="0" i="0">
                <a:solidFill>
                  <a:srgbClr val="334155"/>
                </a:solidFill>
                <a:effectLst/>
                <a:latin typeface="ui-sans-serif"/>
              </a:rPr>
              <a:t>中增強語言模型的輸出。</a:t>
            </a:r>
          </a:p>
          <a:p>
            <a:pPr algn="l"/>
            <a:r>
              <a:rPr lang="zh-TW" altLang="en-US" sz="1400" b="0" i="0">
                <a:solidFill>
                  <a:srgbClr val="334155"/>
                </a:solidFill>
                <a:effectLst/>
                <a:latin typeface="ui-sans-serif"/>
              </a:rPr>
              <a:t>最近，基於檢索器的方法越來越流行，經常與</a:t>
            </a:r>
            <a:r>
              <a:rPr lang="en-US" altLang="zh-TW" sz="1400" b="0" i="0">
                <a:solidFill>
                  <a:srgbClr val="334155"/>
                </a:solidFill>
                <a:effectLst/>
                <a:latin typeface="ui-sans-serif"/>
              </a:rPr>
              <a:t>ChatGPT </a:t>
            </a:r>
            <a:r>
              <a:rPr lang="zh-TW" altLang="en-US" sz="1400" b="0" i="0">
                <a:solidFill>
                  <a:srgbClr val="334155"/>
                </a:solidFill>
                <a:effectLst/>
                <a:latin typeface="ui-sans-serif"/>
              </a:rPr>
              <a:t>等流行</a:t>
            </a:r>
            <a:r>
              <a:rPr lang="en-US" altLang="zh-TW" sz="1400" b="0" i="0">
                <a:solidFill>
                  <a:srgbClr val="334155"/>
                </a:solidFill>
                <a:effectLst/>
                <a:latin typeface="ui-sans-serif"/>
              </a:rPr>
              <a:t>LLM </a:t>
            </a:r>
            <a:r>
              <a:rPr lang="zh-TW" altLang="en-US" sz="1400" b="0" i="0">
                <a:solidFill>
                  <a:srgbClr val="334155"/>
                </a:solidFill>
                <a:effectLst/>
                <a:latin typeface="ui-sans-serif"/>
              </a:rPr>
              <a:t>結合使用來提高其能力和事實一致性。</a:t>
            </a:r>
          </a:p>
          <a:p>
            <a:endParaRPr lang="zh-TW" altLang="en-US" sz="1400"/>
          </a:p>
        </p:txBody>
      </p:sp>
    </p:spTree>
    <p:extLst>
      <p:ext uri="{BB962C8B-B14F-4D97-AF65-F5344CB8AC3E}">
        <p14:creationId xmlns:p14="http://schemas.microsoft.com/office/powerpoint/2010/main" val="415095169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C00C06-B1D4-E7F7-01E1-4817AB8A5D42}"/>
              </a:ext>
            </a:extLst>
          </p:cNvPr>
          <p:cNvSpPr>
            <a:spLocks noGrp="1"/>
          </p:cNvSpPr>
          <p:nvPr>
            <p:ph type="title"/>
          </p:nvPr>
        </p:nvSpPr>
        <p:spPr/>
        <p:txBody>
          <a:bodyPr/>
          <a:lstStyle/>
          <a:p>
            <a:r>
              <a:rPr lang="zh-TW" altLang="en-US" b="1" i="0">
                <a:solidFill>
                  <a:srgbClr val="000000"/>
                </a:solidFill>
                <a:effectLst/>
                <a:latin typeface="var(--headings-font-family)"/>
              </a:rPr>
              <a:t>傳統 </a:t>
            </a:r>
            <a:r>
              <a:rPr lang="en-US" altLang="zh-TW" b="1" i="0">
                <a:solidFill>
                  <a:srgbClr val="000000"/>
                </a:solidFill>
                <a:effectLst/>
                <a:latin typeface="var(--headings-font-family)"/>
              </a:rPr>
              <a:t>RAG </a:t>
            </a:r>
            <a:r>
              <a:rPr lang="zh-TW" altLang="en-US" b="1" i="0">
                <a:solidFill>
                  <a:srgbClr val="000000"/>
                </a:solidFill>
                <a:effectLst/>
                <a:latin typeface="var(--headings-font-family)"/>
              </a:rPr>
              <a:t>流程和步驟</a:t>
            </a:r>
            <a:endParaRPr lang="zh-TW" altLang="en-US"/>
          </a:p>
        </p:txBody>
      </p:sp>
      <p:sp>
        <p:nvSpPr>
          <p:cNvPr id="3" name="內容版面配置區 2">
            <a:extLst>
              <a:ext uri="{FF2B5EF4-FFF2-40B4-BE49-F238E27FC236}">
                <a16:creationId xmlns:a16="http://schemas.microsoft.com/office/drawing/2014/main" id="{A231A2BD-9006-FE33-DA52-B71DB34AAEAC}"/>
              </a:ext>
            </a:extLst>
          </p:cNvPr>
          <p:cNvSpPr>
            <a:spLocks noGrp="1"/>
          </p:cNvSpPr>
          <p:nvPr>
            <p:ph idx="1"/>
          </p:nvPr>
        </p:nvSpPr>
        <p:spPr>
          <a:xfrm>
            <a:off x="181546" y="1052736"/>
            <a:ext cx="4030414" cy="5400452"/>
          </a:xfrm>
        </p:spPr>
        <p:txBody>
          <a:bodyPr/>
          <a:lstStyle/>
          <a:p>
            <a:r>
              <a:rPr lang="zh-TW" altLang="en-US" sz="1400" b="0" i="0">
                <a:solidFill>
                  <a:srgbClr val="000000"/>
                </a:solidFill>
                <a:effectLst/>
                <a:latin typeface="rival-sans"/>
              </a:rPr>
              <a:t>傳統檢索增強生成 </a:t>
            </a:r>
            <a:r>
              <a:rPr lang="en-US" altLang="zh-TW" sz="1400" b="0" i="0">
                <a:solidFill>
                  <a:srgbClr val="000000"/>
                </a:solidFill>
                <a:effectLst/>
                <a:latin typeface="rival-sans"/>
              </a:rPr>
              <a:t>(RAG) </a:t>
            </a:r>
            <a:r>
              <a:rPr lang="zh-TW" altLang="en-US" sz="1400" b="0" i="0">
                <a:solidFill>
                  <a:srgbClr val="000000"/>
                </a:solidFill>
                <a:effectLst/>
                <a:latin typeface="rival-sans"/>
              </a:rPr>
              <a:t>管道步驟的說明，描繪了從客戶端查詢到回應生成的順序過程。</a:t>
            </a:r>
            <a:endParaRPr lang="en-US" altLang="zh-TW" sz="1400" b="0" i="0">
              <a:solidFill>
                <a:srgbClr val="000000"/>
              </a:solidFill>
              <a:effectLst/>
              <a:latin typeface="rival-sans"/>
            </a:endParaRPr>
          </a:p>
          <a:p>
            <a:endParaRPr lang="en-US" altLang="zh-TW" sz="1400" b="0">
              <a:solidFill>
                <a:srgbClr val="000000"/>
              </a:solidFill>
              <a:effectLst/>
              <a:latin typeface="rival-sans"/>
            </a:endParaRPr>
          </a:p>
          <a:p>
            <a:r>
              <a:rPr lang="zh-TW" altLang="en-US" sz="1400" b="0" i="0">
                <a:solidFill>
                  <a:srgbClr val="000000"/>
                </a:solidFill>
                <a:effectLst/>
                <a:latin typeface="rival-sans"/>
              </a:rPr>
              <a:t>管道從客戶的問題開始，然後在向量資料庫中進行語義搜索，在為大型語言模型 </a:t>
            </a:r>
            <a:r>
              <a:rPr lang="en-US" altLang="zh-TW" sz="1400" b="0" i="0">
                <a:solidFill>
                  <a:srgbClr val="000000"/>
                </a:solidFill>
                <a:effectLst/>
                <a:latin typeface="rival-sans"/>
              </a:rPr>
              <a:t>(LLM) </a:t>
            </a:r>
            <a:r>
              <a:rPr lang="zh-TW" altLang="en-US" sz="1400" b="0" i="0">
                <a:solidFill>
                  <a:srgbClr val="000000"/>
                </a:solidFill>
                <a:effectLst/>
                <a:latin typeface="rival-sans"/>
              </a:rPr>
              <a:t>生成提示之前在上下文上豐富資料。</a:t>
            </a:r>
            <a:endParaRPr lang="en-US" altLang="zh-TW" sz="1400" b="0" i="0">
              <a:solidFill>
                <a:srgbClr val="000000"/>
              </a:solidFill>
              <a:effectLst/>
              <a:latin typeface="rival-sans"/>
            </a:endParaRPr>
          </a:p>
          <a:p>
            <a:endParaRPr lang="en-US" altLang="zh-TW" sz="1400" b="0">
              <a:solidFill>
                <a:srgbClr val="000000"/>
              </a:solidFill>
              <a:effectLst/>
              <a:latin typeface="rival-sans"/>
            </a:endParaRPr>
          </a:p>
          <a:p>
            <a:r>
              <a:rPr lang="zh-TW" altLang="en-US" sz="1400" b="0" i="0">
                <a:solidFill>
                  <a:srgbClr val="000000"/>
                </a:solidFill>
                <a:effectLst/>
                <a:latin typeface="rival-sans"/>
              </a:rPr>
              <a:t>最終的回應經過後期處理並傳回給客戶端。</a:t>
            </a:r>
            <a:endParaRPr lang="en-US" altLang="zh-TW" sz="1400" b="0" i="0">
              <a:solidFill>
                <a:srgbClr val="000000"/>
              </a:solidFill>
              <a:effectLst/>
              <a:latin typeface="rival-sans"/>
            </a:endParaRPr>
          </a:p>
          <a:p>
            <a:endParaRPr lang="en-US" altLang="zh-TW" sz="1400" b="0">
              <a:solidFill>
                <a:srgbClr val="000000"/>
              </a:solidFill>
              <a:effectLst/>
              <a:latin typeface="rival-sans"/>
            </a:endParaRPr>
          </a:p>
          <a:p>
            <a:pPr algn="just"/>
            <a:r>
              <a:rPr lang="en-US" altLang="zh-TW" sz="1400" b="0" i="0">
                <a:solidFill>
                  <a:srgbClr val="000000"/>
                </a:solidFill>
                <a:effectLst/>
                <a:latin typeface="rival-sans"/>
              </a:rPr>
              <a:t> 0. </a:t>
            </a:r>
            <a:r>
              <a:rPr lang="zh-TW" altLang="en-US" sz="1400" b="1" i="0">
                <a:solidFill>
                  <a:srgbClr val="000000"/>
                </a:solidFill>
                <a:effectLst/>
                <a:latin typeface="var(--text-font-family)"/>
              </a:rPr>
              <a:t>資料索引：</a:t>
            </a:r>
            <a:r>
              <a:rPr lang="zh-TW" altLang="en-US" sz="1400" b="0" i="0">
                <a:solidFill>
                  <a:srgbClr val="000000"/>
                </a:solidFill>
                <a:effectLst/>
                <a:latin typeface="var(--text-font-family)"/>
              </a:rPr>
              <a:t>有效地組織資料以便快速檢索。這涉及使用搜尋索引、向量索引和混合索引等索引策略在向量資料庫中處理、分塊和儲存資料。</a:t>
            </a:r>
            <a:endParaRPr lang="en-US" altLang="zh-TW" sz="1400" b="0" i="0">
              <a:solidFill>
                <a:srgbClr val="000000"/>
              </a:solidFill>
              <a:effectLst/>
              <a:latin typeface="var(--text-font-family)"/>
            </a:endParaRPr>
          </a:p>
          <a:p>
            <a:pPr algn="just"/>
            <a:endParaRPr lang="zh-TW" altLang="en-US" sz="1400" b="0" i="0">
              <a:solidFill>
                <a:srgbClr val="000000"/>
              </a:solidFill>
              <a:effectLst/>
              <a:latin typeface="var(--text-font-family)"/>
            </a:endParaRPr>
          </a:p>
          <a:p>
            <a:pPr algn="just">
              <a:buFont typeface="+mj-lt"/>
              <a:buAutoNum type="arabicPeriod"/>
            </a:pPr>
            <a:r>
              <a:rPr lang="en-US" altLang="zh-TW" sz="1400" b="0" i="0">
                <a:solidFill>
                  <a:srgbClr val="000000"/>
                </a:solidFill>
                <a:effectLst/>
                <a:latin typeface="rival-sans"/>
              </a:rPr>
              <a:t> </a:t>
            </a:r>
            <a:r>
              <a:rPr lang="zh-TW" altLang="en-US" sz="1400" b="1" i="0">
                <a:solidFill>
                  <a:srgbClr val="000000"/>
                </a:solidFill>
                <a:effectLst/>
                <a:latin typeface="var(--text-font-family)"/>
              </a:rPr>
              <a:t>輸入查詢處理：</a:t>
            </a:r>
            <a:r>
              <a:rPr lang="zh-TW" altLang="en-US" sz="1400" b="0" i="0">
                <a:solidFill>
                  <a:srgbClr val="000000"/>
                </a:solidFill>
                <a:effectLst/>
                <a:latin typeface="var(--text-font-family)"/>
              </a:rPr>
              <a:t>細化使用者查詢以提高與索引資料的相容性。這可以包括簡化或向量轉換查詢以增強搜尋效率。</a:t>
            </a:r>
          </a:p>
          <a:p>
            <a:pPr algn="just">
              <a:buFont typeface="+mj-lt"/>
              <a:buAutoNum type="arabicPeriod"/>
            </a:pPr>
            <a:r>
              <a:rPr lang="en-US" altLang="zh-TW" sz="1400" b="0" i="0">
                <a:solidFill>
                  <a:srgbClr val="000000"/>
                </a:solidFill>
                <a:effectLst/>
                <a:latin typeface="rival-sans"/>
              </a:rPr>
              <a:t> </a:t>
            </a:r>
            <a:r>
              <a:rPr lang="zh-TW" altLang="en-US" sz="1400" b="1" i="0">
                <a:solidFill>
                  <a:srgbClr val="000000"/>
                </a:solidFill>
                <a:effectLst/>
                <a:latin typeface="var(--text-font-family)"/>
              </a:rPr>
              <a:t>搜尋和排名：</a:t>
            </a:r>
            <a:r>
              <a:rPr lang="zh-TW" altLang="en-US" sz="1400" b="0" i="0">
                <a:solidFill>
                  <a:srgbClr val="000000"/>
                </a:solidFill>
                <a:effectLst/>
                <a:latin typeface="var(--text-font-family)"/>
              </a:rPr>
              <a:t>使用 </a:t>
            </a:r>
            <a:r>
              <a:rPr lang="en-US" altLang="zh-TW" sz="1400" b="0" i="0">
                <a:solidFill>
                  <a:srgbClr val="000000"/>
                </a:solidFill>
                <a:effectLst/>
                <a:latin typeface="var(--text-font-family)"/>
              </a:rPr>
              <a:t>TF-IDF</a:t>
            </a:r>
            <a:r>
              <a:rPr lang="zh-TW" altLang="en-US" sz="1400" b="0" i="0">
                <a:solidFill>
                  <a:srgbClr val="000000"/>
                </a:solidFill>
                <a:effectLst/>
                <a:latin typeface="var(--text-font-family)"/>
              </a:rPr>
              <a:t>、</a:t>
            </a:r>
            <a:r>
              <a:rPr lang="en-US" altLang="zh-TW" sz="1400" b="0" i="0">
                <a:solidFill>
                  <a:srgbClr val="000000"/>
                </a:solidFill>
                <a:effectLst/>
                <a:latin typeface="var(--text-font-family)"/>
              </a:rPr>
              <a:t>BM25 </a:t>
            </a:r>
            <a:r>
              <a:rPr lang="zh-TW" altLang="en-US" sz="1400" b="0" i="0">
                <a:solidFill>
                  <a:srgbClr val="000000"/>
                </a:solidFill>
                <a:effectLst/>
                <a:latin typeface="var(--text-font-family)"/>
              </a:rPr>
              <a:t>等搜尋演算法和 </a:t>
            </a:r>
            <a:r>
              <a:rPr lang="en-US" altLang="zh-TW" sz="1400" b="0" i="0">
                <a:solidFill>
                  <a:srgbClr val="000000"/>
                </a:solidFill>
                <a:effectLst/>
                <a:latin typeface="var(--text-font-family)"/>
              </a:rPr>
              <a:t>BERT </a:t>
            </a:r>
            <a:r>
              <a:rPr lang="zh-TW" altLang="en-US" sz="1400" b="0" i="0">
                <a:solidFill>
                  <a:srgbClr val="000000"/>
                </a:solidFill>
                <a:effectLst/>
                <a:latin typeface="var(--text-font-family)"/>
              </a:rPr>
              <a:t>等深度學習模型根據相關性檢索和排名資料以解釋查詢的意圖和上下文。</a:t>
            </a:r>
          </a:p>
          <a:p>
            <a:pPr algn="just">
              <a:buFont typeface="+mj-lt"/>
              <a:buAutoNum type="arabicPeriod"/>
            </a:pPr>
            <a:r>
              <a:rPr lang="en-US" altLang="zh-TW" sz="1400" b="0" i="0">
                <a:solidFill>
                  <a:srgbClr val="000000"/>
                </a:solidFill>
                <a:effectLst/>
                <a:latin typeface="rival-sans"/>
              </a:rPr>
              <a:t> </a:t>
            </a:r>
            <a:r>
              <a:rPr lang="zh-TW" altLang="en-US" sz="1400" b="1" i="0">
                <a:solidFill>
                  <a:srgbClr val="000000"/>
                </a:solidFill>
                <a:effectLst/>
                <a:latin typeface="var(--text-font-family)"/>
              </a:rPr>
              <a:t>提示增強：</a:t>
            </a:r>
            <a:r>
              <a:rPr lang="zh-TW" altLang="en-US" sz="1400" b="0" i="0">
                <a:solidFill>
                  <a:srgbClr val="000000"/>
                </a:solidFill>
                <a:effectLst/>
                <a:latin typeface="var(--text-font-family)"/>
              </a:rPr>
              <a:t>將搜尋結果中的相關資訊合併到原始查詢中，為 </a:t>
            </a:r>
            <a:r>
              <a:rPr lang="en-US" altLang="zh-TW" sz="1400" b="0" i="0">
                <a:solidFill>
                  <a:srgbClr val="000000"/>
                </a:solidFill>
                <a:effectLst/>
                <a:latin typeface="var(--text-font-family)"/>
              </a:rPr>
              <a:t>LLM </a:t>
            </a:r>
            <a:r>
              <a:rPr lang="zh-TW" altLang="en-US" sz="1400" b="0" i="0">
                <a:solidFill>
                  <a:srgbClr val="000000"/>
                </a:solidFill>
                <a:effectLst/>
                <a:latin typeface="var(--text-font-family)"/>
              </a:rPr>
              <a:t>提供額外背景信息，提高回應的準確性和相關性。</a:t>
            </a:r>
          </a:p>
          <a:p>
            <a:pPr algn="just">
              <a:buFont typeface="+mj-lt"/>
              <a:buAutoNum type="arabicPeriod"/>
            </a:pPr>
            <a:r>
              <a:rPr lang="en-US" altLang="zh-TW" sz="1400" b="0" i="0">
                <a:solidFill>
                  <a:srgbClr val="000000"/>
                </a:solidFill>
                <a:effectLst/>
                <a:latin typeface="rival-sans"/>
              </a:rPr>
              <a:t> </a:t>
            </a:r>
            <a:r>
              <a:rPr lang="zh-TW" altLang="en-US" sz="1400" b="1" i="0">
                <a:solidFill>
                  <a:srgbClr val="000000"/>
                </a:solidFill>
                <a:effectLst/>
                <a:latin typeface="var(--text-font-family)"/>
              </a:rPr>
              <a:t>回應產生：</a:t>
            </a:r>
            <a:r>
              <a:rPr lang="zh-TW" altLang="en-US" sz="1400" b="0" i="0">
                <a:solidFill>
                  <a:srgbClr val="000000"/>
                </a:solidFill>
                <a:effectLst/>
                <a:latin typeface="var(--text-font-family)"/>
              </a:rPr>
              <a:t>使用增強提示來產生將 </a:t>
            </a:r>
            <a:r>
              <a:rPr lang="en-US" altLang="zh-TW" sz="1400" b="0" i="0">
                <a:solidFill>
                  <a:srgbClr val="000000"/>
                </a:solidFill>
                <a:effectLst/>
                <a:latin typeface="var(--text-font-family)"/>
              </a:rPr>
              <a:t>LLM </a:t>
            </a:r>
            <a:r>
              <a:rPr lang="zh-TW" altLang="en-US" sz="1400" b="0" i="0">
                <a:solidFill>
                  <a:srgbClr val="000000"/>
                </a:solidFill>
                <a:effectLst/>
                <a:latin typeface="var(--text-font-family)"/>
              </a:rPr>
              <a:t>的知識與當前特定資料結合的回應，確保高品質、有情境依據的答案。</a:t>
            </a:r>
          </a:p>
          <a:p>
            <a:endParaRPr lang="zh-TW" altLang="en-US" sz="1400"/>
          </a:p>
        </p:txBody>
      </p:sp>
      <p:pic>
        <p:nvPicPr>
          <p:cNvPr id="5" name="圖片 4">
            <a:extLst>
              <a:ext uri="{FF2B5EF4-FFF2-40B4-BE49-F238E27FC236}">
                <a16:creationId xmlns:a16="http://schemas.microsoft.com/office/drawing/2014/main" id="{920997D2-055B-7207-0D4C-A3BE90516C4C}"/>
              </a:ext>
            </a:extLst>
          </p:cNvPr>
          <p:cNvPicPr>
            <a:picLocks noChangeAspect="1"/>
          </p:cNvPicPr>
          <p:nvPr/>
        </p:nvPicPr>
        <p:blipFill>
          <a:blip r:embed="rId2"/>
          <a:stretch>
            <a:fillRect/>
          </a:stretch>
        </p:blipFill>
        <p:spPr>
          <a:xfrm>
            <a:off x="4355976" y="1268760"/>
            <a:ext cx="4392165" cy="4648322"/>
          </a:xfrm>
          <a:prstGeom prst="rect">
            <a:avLst/>
          </a:prstGeom>
        </p:spPr>
      </p:pic>
      <p:sp>
        <p:nvSpPr>
          <p:cNvPr id="6" name="文字方塊 5">
            <a:extLst>
              <a:ext uri="{FF2B5EF4-FFF2-40B4-BE49-F238E27FC236}">
                <a16:creationId xmlns:a16="http://schemas.microsoft.com/office/drawing/2014/main" id="{F8D82497-0F73-B654-EA9D-0CFB7617AF9C}"/>
              </a:ext>
            </a:extLst>
          </p:cNvPr>
          <p:cNvSpPr txBox="1"/>
          <p:nvPr/>
        </p:nvSpPr>
        <p:spPr>
          <a:xfrm>
            <a:off x="5759213" y="2780928"/>
            <a:ext cx="1042273" cy="307777"/>
          </a:xfrm>
          <a:prstGeom prst="rect">
            <a:avLst/>
          </a:prstGeom>
          <a:noFill/>
        </p:spPr>
        <p:txBody>
          <a:bodyPr wrap="none" rtlCol="0">
            <a:spAutoFit/>
          </a:bodyPr>
          <a:lstStyle/>
          <a:p>
            <a:r>
              <a:rPr lang="en-US" altLang="zh-TW" sz="1400" b="1"/>
              <a:t>0. Indexing</a:t>
            </a:r>
            <a:endParaRPr lang="zh-TW" altLang="en-US" sz="1400" b="1"/>
          </a:p>
        </p:txBody>
      </p:sp>
    </p:spTree>
    <p:extLst>
      <p:ext uri="{BB962C8B-B14F-4D97-AF65-F5344CB8AC3E}">
        <p14:creationId xmlns:p14="http://schemas.microsoft.com/office/powerpoint/2010/main" val="212590537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074E55-F438-D7B3-147D-35CF306ED796}"/>
              </a:ext>
            </a:extLst>
          </p:cNvPr>
          <p:cNvSpPr>
            <a:spLocks noGrp="1"/>
          </p:cNvSpPr>
          <p:nvPr>
            <p:ph type="title"/>
          </p:nvPr>
        </p:nvSpPr>
        <p:spPr/>
        <p:txBody>
          <a:bodyPr/>
          <a:lstStyle/>
          <a:p>
            <a:r>
              <a:rPr lang="en-US" altLang="zh-TW"/>
              <a:t>RAG</a:t>
            </a:r>
            <a:r>
              <a:rPr lang="zh-TW" altLang="en-US"/>
              <a:t>三種方式</a:t>
            </a:r>
          </a:p>
        </p:txBody>
      </p:sp>
      <p:sp>
        <p:nvSpPr>
          <p:cNvPr id="3" name="內容版面配置區 2">
            <a:extLst>
              <a:ext uri="{FF2B5EF4-FFF2-40B4-BE49-F238E27FC236}">
                <a16:creationId xmlns:a16="http://schemas.microsoft.com/office/drawing/2014/main" id="{0A91DB1D-325E-B90E-8963-8784AC76222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5C8EA9EB-3C8E-9062-7587-538D116B67FF}"/>
              </a:ext>
            </a:extLst>
          </p:cNvPr>
          <p:cNvPicPr>
            <a:picLocks noChangeAspect="1"/>
          </p:cNvPicPr>
          <p:nvPr/>
        </p:nvPicPr>
        <p:blipFill>
          <a:blip r:embed="rId2"/>
          <a:stretch>
            <a:fillRect/>
          </a:stretch>
        </p:blipFill>
        <p:spPr>
          <a:xfrm>
            <a:off x="0" y="1377600"/>
            <a:ext cx="9144000" cy="5281448"/>
          </a:xfrm>
          <a:prstGeom prst="rect">
            <a:avLst/>
          </a:prstGeom>
        </p:spPr>
      </p:pic>
      <p:sp>
        <p:nvSpPr>
          <p:cNvPr id="7" name="文字方塊 6">
            <a:extLst>
              <a:ext uri="{FF2B5EF4-FFF2-40B4-BE49-F238E27FC236}">
                <a16:creationId xmlns:a16="http://schemas.microsoft.com/office/drawing/2014/main" id="{8623E33B-0821-495F-F316-8AFDA2A378C8}"/>
              </a:ext>
            </a:extLst>
          </p:cNvPr>
          <p:cNvSpPr txBox="1"/>
          <p:nvPr/>
        </p:nvSpPr>
        <p:spPr>
          <a:xfrm>
            <a:off x="3347864" y="267722"/>
            <a:ext cx="6048672" cy="646331"/>
          </a:xfrm>
          <a:prstGeom prst="rect">
            <a:avLst/>
          </a:prstGeom>
          <a:noFill/>
        </p:spPr>
        <p:txBody>
          <a:bodyPr wrap="square">
            <a:spAutoFit/>
          </a:bodyPr>
          <a:lstStyle/>
          <a:p>
            <a:pPr marL="228600" indent="-228600">
              <a:buAutoNum type="alphaLcParenR"/>
            </a:pPr>
            <a:r>
              <a:rPr lang="zh-TW" altLang="en-US" sz="1200" b="1">
                <a:latin typeface="+mj-ea"/>
                <a:ea typeface="+mj-ea"/>
              </a:rPr>
              <a:t>一次檢索，在文字產生前檢索一次相關資訊；</a:t>
            </a:r>
            <a:endParaRPr lang="en-US" altLang="zh-TW" sz="1200" b="1">
              <a:latin typeface="+mj-ea"/>
              <a:ea typeface="+mj-ea"/>
            </a:endParaRPr>
          </a:p>
          <a:p>
            <a:pPr marL="228600" indent="-228600">
              <a:buAutoNum type="alphaLcParenR"/>
            </a:pPr>
            <a:r>
              <a:rPr lang="zh-TW" altLang="en-US" sz="1200" b="1">
                <a:latin typeface="+mj-ea"/>
                <a:ea typeface="+mj-ea"/>
              </a:rPr>
              <a:t>迭代檢索， 在文字產生過程中進行多次迭代檢索，實現動態資訊整合；</a:t>
            </a:r>
            <a:endParaRPr lang="en-US" altLang="zh-TW" sz="1200" b="1">
              <a:latin typeface="+mj-ea"/>
              <a:ea typeface="+mj-ea"/>
            </a:endParaRPr>
          </a:p>
          <a:p>
            <a:pPr marL="228600" indent="-228600">
              <a:buAutoNum type="alphaLcParenR"/>
            </a:pPr>
            <a:r>
              <a:rPr lang="zh-TW" altLang="en-US" sz="1200" b="1">
                <a:latin typeface="+mj-ea"/>
                <a:ea typeface="+mj-ea"/>
              </a:rPr>
              <a:t>事後檢索，檢索過程發生在答案產生之後，旨在改進和核實產生的內容。</a:t>
            </a:r>
          </a:p>
        </p:txBody>
      </p:sp>
      <p:sp>
        <p:nvSpPr>
          <p:cNvPr id="9" name="文字方塊 8">
            <a:extLst>
              <a:ext uri="{FF2B5EF4-FFF2-40B4-BE49-F238E27FC236}">
                <a16:creationId xmlns:a16="http://schemas.microsoft.com/office/drawing/2014/main" id="{FE819397-EED8-2DC4-0624-90065336DD0A}"/>
              </a:ext>
            </a:extLst>
          </p:cNvPr>
          <p:cNvSpPr txBox="1"/>
          <p:nvPr/>
        </p:nvSpPr>
        <p:spPr>
          <a:xfrm>
            <a:off x="4393922" y="1078159"/>
            <a:ext cx="4696326" cy="261610"/>
          </a:xfrm>
          <a:prstGeom prst="rect">
            <a:avLst/>
          </a:prstGeom>
          <a:noFill/>
        </p:spPr>
        <p:txBody>
          <a:bodyPr wrap="square">
            <a:spAutoFit/>
          </a:bodyPr>
          <a:lstStyle/>
          <a:p>
            <a:r>
              <a:rPr lang="en-US" altLang="zh-TW" sz="1100"/>
              <a:t>https://arxiv.org/pdf/2311.05232.pdf?</a:t>
            </a:r>
            <a:endParaRPr lang="zh-TW" altLang="en-US" sz="1100"/>
          </a:p>
        </p:txBody>
      </p:sp>
    </p:spTree>
    <p:extLst>
      <p:ext uri="{BB962C8B-B14F-4D97-AF65-F5344CB8AC3E}">
        <p14:creationId xmlns:p14="http://schemas.microsoft.com/office/powerpoint/2010/main" val="320008552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B66AFD7-814B-42A0-A025-A59E6F93559D}"/>
              </a:ext>
            </a:extLst>
          </p:cNvPr>
          <p:cNvSpPr>
            <a:spLocks noGrp="1"/>
          </p:cNvSpPr>
          <p:nvPr>
            <p:ph idx="1"/>
          </p:nvPr>
        </p:nvSpPr>
        <p:spPr>
          <a:xfrm>
            <a:off x="107504" y="52930"/>
            <a:ext cx="8854950" cy="5400452"/>
          </a:xfrm>
        </p:spPr>
        <p:txBody>
          <a:bodyPr/>
          <a:lstStyle/>
          <a:p>
            <a:r>
              <a:rPr lang="zh-TW" altLang="en-US" b="0" i="0">
                <a:solidFill>
                  <a:srgbClr val="000000"/>
                </a:solidFill>
                <a:effectLst/>
                <a:latin typeface="rival-sans"/>
              </a:rPr>
              <a:t>圖表比較了不同場景中所需的模型適應性與所需的外部知識水平，突出顯示了檢索增強生成 </a:t>
            </a:r>
            <a:r>
              <a:rPr lang="en-US" altLang="zh-TW" b="0" i="0">
                <a:solidFill>
                  <a:srgbClr val="000000"/>
                </a:solidFill>
                <a:effectLst/>
                <a:latin typeface="rival-sans"/>
              </a:rPr>
              <a:t>(RAG)</a:t>
            </a:r>
            <a:r>
              <a:rPr lang="zh-TW" altLang="en-US" b="0" i="0">
                <a:solidFill>
                  <a:srgbClr val="000000"/>
                </a:solidFill>
                <a:effectLst/>
                <a:latin typeface="rival-sans"/>
              </a:rPr>
              <a:t>、微調及其混合應用在各種環境（例如問答系統、客戶支援自動化和摘要任務）中的作用。 </a:t>
            </a:r>
            <a:endParaRPr lang="zh-TW" altLang="en-US"/>
          </a:p>
        </p:txBody>
      </p:sp>
      <p:pic>
        <p:nvPicPr>
          <p:cNvPr id="4" name="圖片 3">
            <a:extLst>
              <a:ext uri="{FF2B5EF4-FFF2-40B4-BE49-F238E27FC236}">
                <a16:creationId xmlns:a16="http://schemas.microsoft.com/office/drawing/2014/main" id="{7A2DBEA8-4108-2FF6-629B-89BF0AD2F60C}"/>
              </a:ext>
            </a:extLst>
          </p:cNvPr>
          <p:cNvPicPr>
            <a:picLocks noChangeAspect="1"/>
          </p:cNvPicPr>
          <p:nvPr/>
        </p:nvPicPr>
        <p:blipFill>
          <a:blip r:embed="rId2"/>
          <a:stretch>
            <a:fillRect/>
          </a:stretch>
        </p:blipFill>
        <p:spPr>
          <a:xfrm>
            <a:off x="755576" y="1404618"/>
            <a:ext cx="7020272" cy="5181629"/>
          </a:xfrm>
          <a:prstGeom prst="rect">
            <a:avLst/>
          </a:prstGeom>
        </p:spPr>
      </p:pic>
    </p:spTree>
    <p:extLst>
      <p:ext uri="{BB962C8B-B14F-4D97-AF65-F5344CB8AC3E}">
        <p14:creationId xmlns:p14="http://schemas.microsoft.com/office/powerpoint/2010/main" val="371726323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9C5811A-4F03-52CA-99CC-27C5FAD1B538}"/>
              </a:ext>
            </a:extLst>
          </p:cNvPr>
          <p:cNvSpPr>
            <a:spLocks noGrp="1"/>
          </p:cNvSpPr>
          <p:nvPr>
            <p:ph type="title"/>
          </p:nvPr>
        </p:nvSpPr>
        <p:spPr/>
        <p:txBody>
          <a:bodyPr/>
          <a:lstStyle/>
          <a:p>
            <a:r>
              <a:rPr lang="en-US" altLang="zh-TW"/>
              <a:t>RAG</a:t>
            </a:r>
            <a:r>
              <a:rPr lang="zh-TW" altLang="en-US"/>
              <a:t>的</a:t>
            </a:r>
            <a:r>
              <a:rPr lang="en-US" altLang="zh-TW"/>
              <a:t>semantic search </a:t>
            </a:r>
            <a:r>
              <a:rPr lang="zh-TW" altLang="en-US"/>
              <a:t>語義搜尋</a:t>
            </a:r>
          </a:p>
        </p:txBody>
      </p:sp>
      <p:sp>
        <p:nvSpPr>
          <p:cNvPr id="3" name="內容版面配置區 2">
            <a:extLst>
              <a:ext uri="{FF2B5EF4-FFF2-40B4-BE49-F238E27FC236}">
                <a16:creationId xmlns:a16="http://schemas.microsoft.com/office/drawing/2014/main" id="{DD252D4F-168D-BA71-F965-04EEF5C0C940}"/>
              </a:ext>
            </a:extLst>
          </p:cNvPr>
          <p:cNvSpPr>
            <a:spLocks noGrp="1"/>
          </p:cNvSpPr>
          <p:nvPr>
            <p:ph idx="1"/>
          </p:nvPr>
        </p:nvSpPr>
        <p:spPr/>
        <p:txBody>
          <a:bodyPr/>
          <a:lstStyle/>
          <a:p>
            <a:r>
              <a:rPr lang="zh-TW" altLang="en-US" sz="1400" b="0">
                <a:solidFill>
                  <a:srgbClr val="000000"/>
                </a:solidFill>
                <a:effectLst/>
                <a:latin typeface="rival-sans"/>
              </a:rPr>
              <a:t> </a:t>
            </a:r>
            <a:r>
              <a:rPr lang="en-US" altLang="zh-TW" sz="1400" b="0">
                <a:solidFill>
                  <a:srgbClr val="000000"/>
                </a:solidFill>
                <a:effectLst/>
                <a:latin typeface="rival-sans"/>
              </a:rPr>
              <a:t>RAG </a:t>
            </a:r>
            <a:r>
              <a:rPr lang="zh-TW" altLang="en-US" sz="1400" b="0">
                <a:solidFill>
                  <a:srgbClr val="000000"/>
                </a:solidFill>
                <a:effectLst/>
                <a:latin typeface="rival-sans"/>
              </a:rPr>
              <a:t>應用場景中，數據集通常不包含預先存在的問答或查詢與候選對應的資料。因此，</a:t>
            </a:r>
            <a:r>
              <a:rPr lang="en-US" altLang="zh-TW" sz="1400" b="0">
                <a:solidFill>
                  <a:srgbClr val="000000"/>
                </a:solidFill>
                <a:effectLst/>
                <a:latin typeface="rival-sans"/>
              </a:rPr>
              <a:t>AI </a:t>
            </a:r>
            <a:r>
              <a:rPr lang="zh-TW" altLang="en-US" sz="1400" b="0">
                <a:solidFill>
                  <a:srgbClr val="000000"/>
                </a:solidFill>
                <a:effectLst/>
                <a:latin typeface="rival-sans"/>
              </a:rPr>
              <a:t>模型必須學會預測查詢與其對應答案之間的關係，才能實現生產級的語意搜尋效果。</a:t>
            </a:r>
            <a:r>
              <a:rPr lang="en-US" altLang="zh-TW" sz="1400" b="0">
                <a:solidFill>
                  <a:srgbClr val="000000"/>
                </a:solidFill>
                <a:effectLst/>
                <a:latin typeface="rival-sans"/>
              </a:rPr>
              <a:t>Google </a:t>
            </a:r>
            <a:r>
              <a:rPr lang="zh-TW" altLang="en-US" sz="1400" b="0">
                <a:solidFill>
                  <a:srgbClr val="000000"/>
                </a:solidFill>
                <a:effectLst/>
                <a:latin typeface="rival-sans"/>
              </a:rPr>
              <a:t>搜尋自 </a:t>
            </a:r>
            <a:r>
              <a:rPr lang="en-US" altLang="zh-TW" sz="1400" b="0">
                <a:solidFill>
                  <a:srgbClr val="000000"/>
                </a:solidFill>
                <a:effectLst/>
                <a:latin typeface="rival-sans"/>
              </a:rPr>
              <a:t>2015 </a:t>
            </a:r>
            <a:r>
              <a:rPr lang="zh-TW" altLang="en-US" sz="1400" b="0">
                <a:solidFill>
                  <a:srgbClr val="000000"/>
                </a:solidFill>
                <a:effectLst/>
                <a:latin typeface="rival-sans"/>
              </a:rPr>
              <a:t>年起引入語意搜尋，推出了以深度學習為基礎的排名系統 </a:t>
            </a:r>
            <a:r>
              <a:rPr lang="en-US" altLang="zh-TW" sz="1400" b="0">
                <a:solidFill>
                  <a:srgbClr val="000000"/>
                </a:solidFill>
                <a:effectLst/>
                <a:latin typeface="rival-sans"/>
              </a:rPr>
              <a:t>RankBrain </a:t>
            </a:r>
            <a:r>
              <a:rPr lang="zh-TW" altLang="en-US" sz="1400" b="0">
                <a:solidFill>
                  <a:srgbClr val="000000"/>
                </a:solidFill>
                <a:effectLst/>
                <a:latin typeface="rival-sans"/>
              </a:rPr>
              <a:t>等重要的 </a:t>
            </a:r>
            <a:r>
              <a:rPr lang="en-US" altLang="zh-TW" sz="1400" b="0">
                <a:solidFill>
                  <a:srgbClr val="000000"/>
                </a:solidFill>
                <a:effectLst/>
                <a:latin typeface="rival-sans"/>
              </a:rPr>
              <a:t>AI </a:t>
            </a:r>
            <a:r>
              <a:rPr lang="zh-TW" altLang="en-US" sz="1400" b="0">
                <a:solidFill>
                  <a:srgbClr val="000000"/>
                </a:solidFill>
                <a:effectLst/>
                <a:latin typeface="rival-sans"/>
              </a:rPr>
              <a:t>搜尋創新技術。隨後又推出神經匹配技術（</a:t>
            </a:r>
            <a:r>
              <a:rPr lang="en-US" altLang="zh-TW" sz="1400" b="0">
                <a:solidFill>
                  <a:srgbClr val="000000"/>
                </a:solidFill>
                <a:effectLst/>
                <a:latin typeface="rival-sans"/>
              </a:rPr>
              <a:t>neural matching</a:t>
            </a:r>
            <a:r>
              <a:rPr lang="zh-TW" altLang="en-US" sz="1400" b="0">
                <a:solidFill>
                  <a:srgbClr val="000000"/>
                </a:solidFill>
                <a:effectLst/>
                <a:latin typeface="rival-sans"/>
              </a:rPr>
              <a:t>），大幅提升搜尋結果的準確性。神經匹配讓搜尋引擎能夠</a:t>
            </a:r>
            <a:r>
              <a:rPr lang="zh-TW" altLang="en-US" sz="1400" b="0">
                <a:solidFill>
                  <a:srgbClr val="002060"/>
                </a:solidFill>
                <a:effectLst/>
                <a:latin typeface="rival-sans"/>
              </a:rPr>
              <a:t>理解查詢意圖與高度相關文件之間的關聯</a:t>
            </a:r>
            <a:r>
              <a:rPr lang="zh-TW" altLang="en-US" sz="1400" b="0">
                <a:solidFill>
                  <a:srgbClr val="000000"/>
                </a:solidFill>
                <a:effectLst/>
                <a:latin typeface="rival-sans"/>
              </a:rPr>
              <a:t>，從而</a:t>
            </a:r>
            <a:r>
              <a:rPr lang="zh-TW" altLang="en-US" sz="1400" b="0">
                <a:solidFill>
                  <a:srgbClr val="002060"/>
                </a:solidFill>
                <a:effectLst/>
                <a:latin typeface="rival-sans"/>
              </a:rPr>
              <a:t>辨識查詢的上下文</a:t>
            </a:r>
            <a:r>
              <a:rPr lang="zh-TW" altLang="en-US" sz="1400" b="0">
                <a:solidFill>
                  <a:srgbClr val="000000"/>
                </a:solidFill>
                <a:effectLst/>
                <a:latin typeface="rival-sans"/>
              </a:rPr>
              <a:t>，而不僅僅依賴簡單的相似性搜尋。</a:t>
            </a:r>
            <a:endParaRPr lang="en-US" altLang="zh-TW" sz="1400" b="0">
              <a:solidFill>
                <a:srgbClr val="000000"/>
              </a:solidFill>
              <a:effectLst/>
              <a:latin typeface="rival-sans"/>
            </a:endParaRPr>
          </a:p>
          <a:p>
            <a:endParaRPr lang="en-US" altLang="zh-TW" sz="1400" b="0">
              <a:solidFill>
                <a:srgbClr val="000000"/>
              </a:solidFill>
              <a:effectLst/>
              <a:latin typeface="rival-sans"/>
            </a:endParaRPr>
          </a:p>
          <a:p>
            <a:r>
              <a:rPr lang="en-US" altLang="zh-TW" sz="1400" b="0">
                <a:solidFill>
                  <a:srgbClr val="000000"/>
                </a:solidFill>
                <a:effectLst/>
                <a:latin typeface="rival-sans"/>
              </a:rPr>
              <a:t>Google Vertex AI Search </a:t>
            </a:r>
            <a:r>
              <a:rPr lang="zh-TW" altLang="en-US" sz="1400" b="0">
                <a:solidFill>
                  <a:srgbClr val="000000"/>
                </a:solidFill>
                <a:effectLst/>
                <a:latin typeface="rival-sans"/>
              </a:rPr>
              <a:t>採用了與 </a:t>
            </a:r>
            <a:r>
              <a:rPr lang="en-US" altLang="zh-TW" sz="1400" b="0">
                <a:solidFill>
                  <a:srgbClr val="000000"/>
                </a:solidFill>
                <a:effectLst/>
                <a:latin typeface="rival-sans"/>
              </a:rPr>
              <a:t>RankBrain </a:t>
            </a:r>
            <a:r>
              <a:rPr lang="zh-TW" altLang="en-US" sz="1400" b="0">
                <a:solidFill>
                  <a:srgbClr val="000000"/>
                </a:solidFill>
                <a:effectLst/>
                <a:latin typeface="rival-sans"/>
              </a:rPr>
              <a:t>和神經匹配技術相同的流程，來生成查詢和文件的嵌入向量，這些向量能夠反應與語意之間的關係，實現具備 </a:t>
            </a:r>
            <a:r>
              <a:rPr lang="en-US" altLang="zh-TW" sz="1400" b="0">
                <a:solidFill>
                  <a:srgbClr val="000000"/>
                </a:solidFill>
                <a:effectLst/>
                <a:latin typeface="rival-sans"/>
              </a:rPr>
              <a:t>Google </a:t>
            </a:r>
            <a:r>
              <a:rPr lang="zh-TW" altLang="en-US" sz="1400" b="0">
                <a:solidFill>
                  <a:srgbClr val="000000"/>
                </a:solidFill>
                <a:effectLst/>
                <a:latin typeface="rival-sans"/>
              </a:rPr>
              <a:t>品質的語意搜尋功能。</a:t>
            </a:r>
            <a:endParaRPr lang="en-US" altLang="zh-TW" sz="1400" b="0">
              <a:solidFill>
                <a:srgbClr val="000000"/>
              </a:solidFill>
              <a:effectLst/>
              <a:latin typeface="rival-sans"/>
            </a:endParaRPr>
          </a:p>
          <a:p>
            <a:endParaRPr lang="en-US" altLang="zh-TW" sz="1400" b="0">
              <a:solidFill>
                <a:srgbClr val="000000"/>
              </a:solidFill>
              <a:effectLst/>
              <a:latin typeface="rival-sans"/>
            </a:endParaRPr>
          </a:p>
          <a:p>
            <a:pPr algn="l" fontAlgn="base">
              <a:buNone/>
            </a:pPr>
            <a:r>
              <a:rPr lang="zh-TW" altLang="en-US" sz="1200" b="0" i="0">
                <a:solidFill>
                  <a:srgbClr val="4B4F58"/>
                </a:solidFill>
                <a:effectLst/>
                <a:latin typeface="Galano Grotesque Regular"/>
              </a:rPr>
              <a:t>我們可以將 </a:t>
            </a:r>
            <a:r>
              <a:rPr lang="en-US" altLang="zh-TW" sz="1200" b="0" i="0">
                <a:solidFill>
                  <a:srgbClr val="4B4F58"/>
                </a:solidFill>
                <a:effectLst/>
                <a:latin typeface="Galano Grotesque Regular"/>
              </a:rPr>
              <a:t>RAG </a:t>
            </a:r>
            <a:r>
              <a:rPr lang="zh-TW" altLang="en-US" sz="1200" b="0" i="0">
                <a:solidFill>
                  <a:srgbClr val="4B4F58"/>
                </a:solidFill>
                <a:effectLst/>
                <a:latin typeface="Galano Grotesque Regular"/>
              </a:rPr>
              <a:t>模型和工具分為三類：</a:t>
            </a:r>
          </a:p>
          <a:p>
            <a:pPr algn="l" fontAlgn="base">
              <a:buFont typeface="+mj-lt"/>
              <a:buAutoNum type="arabicPeriod"/>
            </a:pPr>
            <a:r>
              <a:rPr lang="zh-TW" altLang="en-US" sz="1200" b="0" i="0">
                <a:solidFill>
                  <a:srgbClr val="4B4F58"/>
                </a:solidFill>
                <a:effectLst/>
                <a:latin typeface="Galano Grotesque Regular"/>
              </a:rPr>
              <a:t>第一類 包括已經實施 </a:t>
            </a:r>
            <a:r>
              <a:rPr lang="en-US" altLang="zh-TW" sz="1200" b="0" i="0">
                <a:solidFill>
                  <a:srgbClr val="4B4F58"/>
                </a:solidFill>
                <a:effectLst/>
                <a:latin typeface="Galano Grotesque Regular"/>
              </a:rPr>
              <a:t>RAG </a:t>
            </a:r>
            <a:r>
              <a:rPr lang="zh-TW" altLang="en-US" sz="1200" b="0" i="0">
                <a:solidFill>
                  <a:srgbClr val="4B4F58"/>
                </a:solidFill>
                <a:effectLst/>
                <a:latin typeface="Galano Grotesque Regular"/>
              </a:rPr>
              <a:t>以提高輸出準確性和品質的 </a:t>
            </a:r>
            <a:r>
              <a:rPr lang="en-US" altLang="zh-TW" sz="1200" b="0" i="0">
                <a:solidFill>
                  <a:srgbClr val="4B4F58"/>
                </a:solidFill>
                <a:effectLst/>
                <a:latin typeface="Galano Grotesque Regular"/>
              </a:rPr>
              <a:t>LLM (</a:t>
            </a:r>
            <a:r>
              <a:rPr lang="zh-TW" altLang="en-US" sz="1200" b="0" i="0">
                <a:solidFill>
                  <a:srgbClr val="4B4F58"/>
                </a:solidFill>
                <a:effectLst/>
                <a:latin typeface="Galano Grotesque Regular"/>
              </a:rPr>
              <a:t>如下表</a:t>
            </a:r>
            <a:r>
              <a:rPr lang="en-US" altLang="zh-TW" sz="1200" b="0" i="0">
                <a:solidFill>
                  <a:srgbClr val="4B4F58"/>
                </a:solidFill>
                <a:effectLst/>
                <a:latin typeface="Galano Grotesque Regular"/>
              </a:rPr>
              <a:t>)</a:t>
            </a:r>
            <a:r>
              <a:rPr lang="zh-TW" altLang="en-US" sz="1200" b="0" i="0">
                <a:solidFill>
                  <a:srgbClr val="4B4F58"/>
                </a:solidFill>
                <a:effectLst/>
                <a:latin typeface="Galano Grotesque Regular"/>
              </a:rPr>
              <a:t>。 </a:t>
            </a:r>
          </a:p>
          <a:p>
            <a:pPr algn="l" fontAlgn="base">
              <a:buFont typeface="+mj-lt"/>
              <a:buAutoNum type="arabicPeriod"/>
            </a:pPr>
            <a:r>
              <a:rPr lang="zh-TW" altLang="en-US" sz="1200" b="0" i="0">
                <a:solidFill>
                  <a:srgbClr val="4B4F58"/>
                </a:solidFill>
                <a:effectLst/>
                <a:latin typeface="Galano Grotesque Regular"/>
              </a:rPr>
              <a:t>第二類 包括 </a:t>
            </a:r>
            <a:r>
              <a:rPr lang="en-US" altLang="zh-TW" sz="1200" b="0" i="0">
                <a:solidFill>
                  <a:srgbClr val="4B4F58"/>
                </a:solidFill>
                <a:effectLst/>
                <a:latin typeface="Galano Grotesque Regular"/>
              </a:rPr>
              <a:t>LLM </a:t>
            </a:r>
            <a:r>
              <a:rPr lang="zh-TW" altLang="en-US" sz="1200" b="0" i="0">
                <a:solidFill>
                  <a:srgbClr val="4B4F58"/>
                </a:solidFill>
                <a:effectLst/>
                <a:latin typeface="Galano Grotesque Regular"/>
              </a:rPr>
              <a:t>可以使用的 </a:t>
            </a:r>
            <a:r>
              <a:rPr lang="en-US" altLang="zh-TW" sz="1200" b="0" i="0">
                <a:solidFill>
                  <a:srgbClr val="4B4F58"/>
                </a:solidFill>
                <a:effectLst/>
                <a:latin typeface="Galano Grotesque Regular"/>
              </a:rPr>
              <a:t>RAG </a:t>
            </a:r>
            <a:r>
              <a:rPr lang="zh-TW" altLang="en-US" sz="1200" b="0" i="0">
                <a:solidFill>
                  <a:srgbClr val="4B4F58"/>
                </a:solidFill>
                <a:effectLst/>
                <a:latin typeface="Galano Grotesque Regular"/>
              </a:rPr>
              <a:t>函式庫和框架。 </a:t>
            </a:r>
          </a:p>
          <a:p>
            <a:pPr algn="l" fontAlgn="base">
              <a:buFont typeface="+mj-lt"/>
              <a:buAutoNum type="arabicPeriod"/>
            </a:pPr>
            <a:r>
              <a:rPr lang="zh-TW" altLang="en-US" sz="1200" b="0" i="0">
                <a:solidFill>
                  <a:srgbClr val="4B4F58"/>
                </a:solidFill>
                <a:effectLst/>
                <a:latin typeface="Galano Grotesque Regular"/>
              </a:rPr>
              <a:t>在第三類 模型和函式庫可以相互協作或與 </a:t>
            </a:r>
            <a:r>
              <a:rPr lang="en-US" altLang="zh-TW" sz="1200" b="0" i="0">
                <a:solidFill>
                  <a:srgbClr val="4B4F58"/>
                </a:solidFill>
                <a:effectLst/>
                <a:latin typeface="Galano Grotesque Regular"/>
              </a:rPr>
              <a:t>LLM </a:t>
            </a:r>
            <a:r>
              <a:rPr lang="zh-TW" altLang="en-US" sz="1200" b="0" i="0">
                <a:solidFill>
                  <a:srgbClr val="4B4F58"/>
                </a:solidFill>
                <a:effectLst/>
                <a:latin typeface="Galano Grotesque Regular"/>
              </a:rPr>
              <a:t>協作以產生 </a:t>
            </a:r>
            <a:r>
              <a:rPr lang="en-US" altLang="zh-TW" sz="1200" b="0" i="0">
                <a:solidFill>
                  <a:srgbClr val="4B4F58"/>
                </a:solidFill>
                <a:effectLst/>
                <a:latin typeface="Galano Grotesque Regular"/>
              </a:rPr>
              <a:t>RAG </a:t>
            </a:r>
            <a:r>
              <a:rPr lang="zh-TW" altLang="en-US" sz="1200" b="0" i="0">
                <a:solidFill>
                  <a:srgbClr val="4B4F58"/>
                </a:solidFill>
                <a:effectLst/>
                <a:latin typeface="Galano Grotesque Regular"/>
              </a:rPr>
              <a:t>模型。</a:t>
            </a:r>
            <a:endParaRPr lang="en-US" altLang="zh-TW" sz="1200" b="0" i="0">
              <a:solidFill>
                <a:srgbClr val="4B4F58"/>
              </a:solidFill>
              <a:effectLst/>
              <a:latin typeface="Galano Grotesque Regular"/>
            </a:endParaRPr>
          </a:p>
          <a:p>
            <a:pPr algn="l" fontAlgn="base">
              <a:buFont typeface="+mj-lt"/>
              <a:buAutoNum type="arabicPeriod"/>
            </a:pPr>
            <a:endParaRPr lang="en-US" altLang="zh-TW" sz="1200" b="0" i="0">
              <a:solidFill>
                <a:srgbClr val="4B4F58"/>
              </a:solidFill>
              <a:effectLst/>
              <a:latin typeface="Galano Grotesque Regular"/>
            </a:endParaRPr>
          </a:p>
          <a:p>
            <a:pPr algn="l" fontAlgn="base">
              <a:buFont typeface="+mj-lt"/>
              <a:buAutoNum type="arabicPeriod"/>
            </a:pPr>
            <a:endParaRPr lang="en-US" altLang="zh-TW" sz="1200" b="0">
              <a:solidFill>
                <a:srgbClr val="4B4F58"/>
              </a:solidFill>
              <a:effectLst/>
              <a:latin typeface="Galano Grotesque Regular"/>
            </a:endParaRPr>
          </a:p>
          <a:p>
            <a:pPr algn="l" fontAlgn="base">
              <a:buFont typeface="+mj-lt"/>
              <a:buAutoNum type="arabicPeriod"/>
            </a:pPr>
            <a:endParaRPr lang="zh-TW" altLang="en-US" sz="1200" b="0" i="0">
              <a:solidFill>
                <a:srgbClr val="4B4F58"/>
              </a:solidFill>
              <a:effectLst/>
              <a:latin typeface="Galano Grotesque Regular"/>
            </a:endParaRPr>
          </a:p>
          <a:p>
            <a:endParaRPr lang="zh-TW" altLang="en-US" sz="1400" b="0">
              <a:solidFill>
                <a:srgbClr val="000000"/>
              </a:solidFill>
              <a:effectLst/>
              <a:latin typeface="rival-sans"/>
            </a:endParaRPr>
          </a:p>
        </p:txBody>
      </p:sp>
      <p:graphicFrame>
        <p:nvGraphicFramePr>
          <p:cNvPr id="6" name="表格 5">
            <a:extLst>
              <a:ext uri="{FF2B5EF4-FFF2-40B4-BE49-F238E27FC236}">
                <a16:creationId xmlns:a16="http://schemas.microsoft.com/office/drawing/2014/main" id="{73CD0FA4-BE7F-CBB5-44A5-32F49F3B338B}"/>
              </a:ext>
            </a:extLst>
          </p:cNvPr>
          <p:cNvGraphicFramePr>
            <a:graphicFrameLocks noGrp="1"/>
          </p:cNvGraphicFramePr>
          <p:nvPr>
            <p:extLst>
              <p:ext uri="{D42A27DB-BD31-4B8C-83A1-F6EECF244321}">
                <p14:modId xmlns:p14="http://schemas.microsoft.com/office/powerpoint/2010/main" val="2814084682"/>
              </p:ext>
            </p:extLst>
          </p:nvPr>
        </p:nvGraphicFramePr>
        <p:xfrm>
          <a:off x="300785" y="4055051"/>
          <a:ext cx="4437974" cy="2563584"/>
        </p:xfrm>
        <a:graphic>
          <a:graphicData uri="http://schemas.openxmlformats.org/drawingml/2006/table">
            <a:tbl>
              <a:tblPr/>
              <a:tblGrid>
                <a:gridCol w="981590">
                  <a:extLst>
                    <a:ext uri="{9D8B030D-6E8A-4147-A177-3AD203B41FA5}">
                      <a16:colId xmlns:a16="http://schemas.microsoft.com/office/drawing/2014/main" val="249052899"/>
                    </a:ext>
                  </a:extLst>
                </a:gridCol>
                <a:gridCol w="3456384">
                  <a:extLst>
                    <a:ext uri="{9D8B030D-6E8A-4147-A177-3AD203B41FA5}">
                      <a16:colId xmlns:a16="http://schemas.microsoft.com/office/drawing/2014/main" val="1427527947"/>
                    </a:ext>
                  </a:extLst>
                </a:gridCol>
              </a:tblGrid>
              <a:tr h="262873">
                <a:tc>
                  <a:txBody>
                    <a:bodyPr/>
                    <a:lstStyle/>
                    <a:p>
                      <a:pPr algn="ctr" fontAlgn="t" latinLnBrk="0"/>
                      <a:r>
                        <a:rPr lang="zh-TW" altLang="en-US" sz="1000" b="1">
                          <a:solidFill>
                            <a:srgbClr val="FFFFFF"/>
                          </a:solidFill>
                          <a:effectLst/>
                          <a:latin typeface="Arial" panose="020B0604020202020204" pitchFamily="34" charset="0"/>
                        </a:rPr>
                        <a:t>工具</a:t>
                      </a:r>
                    </a:p>
                  </a:txBody>
                  <a:tcPr marL="30616" marR="30616" marT="61232" marB="61232">
                    <a:lnL w="7200" cap="flat" cmpd="sng" algn="ctr">
                      <a:solidFill>
                        <a:srgbClr val="333333"/>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333333"/>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3DADA5"/>
                    </a:solidFill>
                  </a:tcPr>
                </a:tc>
                <a:tc>
                  <a:txBody>
                    <a:bodyPr/>
                    <a:lstStyle/>
                    <a:p>
                      <a:pPr algn="ctr" fontAlgn="t" latinLnBrk="0"/>
                      <a:r>
                        <a:rPr lang="zh-TW" altLang="en-US" sz="1000" b="1">
                          <a:solidFill>
                            <a:srgbClr val="FCFCFC"/>
                          </a:solidFill>
                          <a:effectLst/>
                          <a:latin typeface="Arial" panose="020B0604020202020204" pitchFamily="34" charset="0"/>
                        </a:rPr>
                        <a:t>描述</a:t>
                      </a:r>
                      <a:endParaRPr lang="zh-TW" altLang="en-US" sz="1000" b="0">
                        <a:solidFill>
                          <a:srgbClr val="FCFCFC"/>
                        </a:solidFill>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3DADA5"/>
                    </a:solidFill>
                  </a:tcPr>
                </a:tc>
                <a:extLst>
                  <a:ext uri="{0D108BD9-81ED-4DB2-BD59-A6C34878D82A}">
                    <a16:rowId xmlns:a16="http://schemas.microsoft.com/office/drawing/2014/main" val="4219170241"/>
                  </a:ext>
                </a:extLst>
              </a:tr>
              <a:tr h="554375">
                <a:tc>
                  <a:txBody>
                    <a:bodyPr/>
                    <a:lstStyle/>
                    <a:p>
                      <a:pPr algn="l" fontAlgn="t" latinLnBrk="0"/>
                      <a:r>
                        <a:rPr lang="en-US" sz="1000" b="0" i="0" u="none" strike="noStrike">
                          <a:effectLst/>
                          <a:latin typeface="Arial" panose="020B0604020202020204" pitchFamily="34" charset="0"/>
                        </a:rPr>
                        <a:t>ChatGPT Retrieval </a:t>
                      </a:r>
                      <a:r>
                        <a:rPr lang="en-US" altLang="zh-TW" sz="1000" b="0" i="0" u="none" strike="noStrike">
                          <a:effectLst/>
                          <a:latin typeface="Arial" panose="020B0604020202020204" pitchFamily="34" charset="0"/>
                        </a:rPr>
                        <a:t>Plugin</a:t>
                      </a:r>
                      <a:endParaRPr lang="zh-TW" altLang="en-US" sz="1000">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333333"/>
                      </a:solidFill>
                      <a:prstDash val="solid"/>
                      <a:round/>
                      <a:headEnd type="none" w="med" len="med"/>
                      <a:tailEnd type="none" w="med" len="med"/>
                    </a:lnB>
                    <a:solidFill>
                      <a:srgbClr val="FFFFFF"/>
                    </a:solidFill>
                  </a:tcPr>
                </a:tc>
                <a:tc>
                  <a:txBody>
                    <a:bodyPr/>
                    <a:lstStyle/>
                    <a:p>
                      <a:pPr algn="l" fontAlgn="t" latinLnBrk="0"/>
                      <a:r>
                        <a:rPr lang="en-US" altLang="zh-TW" sz="1000" b="0" i="0" u="none" strike="noStrike">
                          <a:effectLst/>
                          <a:latin typeface="Arial" panose="020B0604020202020204" pitchFamily="34" charset="0"/>
                        </a:rPr>
                        <a:t>OpenAI </a:t>
                      </a:r>
                      <a:r>
                        <a:rPr lang="zh-TW" altLang="en-US" sz="1000" b="0" i="0" u="none" strike="noStrike">
                          <a:effectLst/>
                          <a:latin typeface="Arial" panose="020B0604020202020204" pitchFamily="34" charset="0"/>
                        </a:rPr>
                        <a:t>提供了一個檢索插件，將 </a:t>
                      </a:r>
                      <a:r>
                        <a:rPr lang="en-US" altLang="zh-TW" sz="1000" b="0" i="0" u="none" strike="noStrike">
                          <a:effectLst/>
                          <a:latin typeface="Arial" panose="020B0604020202020204" pitchFamily="34" charset="0"/>
                        </a:rPr>
                        <a:t>ChatGPT </a:t>
                      </a:r>
                      <a:r>
                        <a:rPr lang="zh-TW" altLang="en-US" sz="1000" b="0" i="0" u="none" strike="noStrike">
                          <a:effectLst/>
                          <a:latin typeface="Arial" panose="020B0604020202020204" pitchFamily="34" charset="0"/>
                        </a:rPr>
                        <a:t>與基於檢索的系統結合以改善答案。您可以建立文件資料庫並利用檢索技術來發現與 </a:t>
                      </a:r>
                      <a:r>
                        <a:rPr lang="en-US" altLang="zh-TW" sz="1000" b="0" i="0" u="none" strike="noStrike">
                          <a:effectLst/>
                          <a:latin typeface="Arial" panose="020B0604020202020204" pitchFamily="34" charset="0"/>
                        </a:rPr>
                        <a:t>ChatGPT </a:t>
                      </a:r>
                      <a:r>
                        <a:rPr lang="zh-TW" altLang="en-US" sz="1000" b="0" i="0" u="none" strike="noStrike">
                          <a:effectLst/>
                          <a:latin typeface="Arial" panose="020B0604020202020204" pitchFamily="34" charset="0"/>
                        </a:rPr>
                        <a:t>答案相關的資訊。</a:t>
                      </a:r>
                      <a:endParaRPr lang="zh-TW" altLang="en-US" sz="1000">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2472686"/>
                  </a:ext>
                </a:extLst>
              </a:tr>
              <a:tr h="262873">
                <a:tc>
                  <a:txBody>
                    <a:bodyPr/>
                    <a:lstStyle/>
                    <a:p>
                      <a:pPr algn="l" fontAlgn="t" latinLnBrk="0"/>
                      <a:r>
                        <a:rPr lang="en-US" sz="1000" b="0" i="0" u="none" strike="noStrike">
                          <a:effectLst/>
                          <a:latin typeface="Arial" panose="020B0604020202020204" pitchFamily="34" charset="0"/>
                        </a:rPr>
                        <a:t>HuggingFace Transformer </a:t>
                      </a:r>
                      <a:r>
                        <a:rPr lang="en-US" altLang="zh-TW" sz="1000" b="0" i="0" u="none" strike="noStrike">
                          <a:effectLst/>
                          <a:latin typeface="Arial" panose="020B0604020202020204" pitchFamily="34" charset="0"/>
                        </a:rPr>
                        <a:t>Plugin</a:t>
                      </a:r>
                      <a:endParaRPr lang="zh-TW" altLang="en-US" sz="1000">
                        <a:effectLst/>
                        <a:latin typeface="Arial" panose="020B0604020202020204" pitchFamily="34" charset="0"/>
                      </a:endParaRPr>
                    </a:p>
                  </a:txBody>
                  <a:tcPr marL="30616" marR="30616" marT="61232" marB="61232">
                    <a:lnL w="7200" cap="flat" cmpd="sng" algn="ctr">
                      <a:solidFill>
                        <a:srgbClr val="333333"/>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333333"/>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US" sz="1000" b="0" i="0" u="none" strike="noStrike">
                          <a:effectLst/>
                          <a:latin typeface="Arial" panose="020B0604020202020204" pitchFamily="34" charset="0"/>
                        </a:rPr>
                        <a:t>HuggingFace </a:t>
                      </a:r>
                      <a:r>
                        <a:rPr lang="zh-TW" altLang="en-US" sz="1000" b="0" i="0" u="none" strike="noStrike">
                          <a:effectLst/>
                          <a:latin typeface="Arial" panose="020B0604020202020204" pitchFamily="34" charset="0"/>
                        </a:rPr>
                        <a:t>包含一個產生 </a:t>
                      </a:r>
                      <a:r>
                        <a:rPr lang="en-US" sz="1000" b="0" i="0" u="none" strike="noStrike">
                          <a:effectLst/>
                          <a:latin typeface="Arial" panose="020B0604020202020204" pitchFamily="34" charset="0"/>
                        </a:rPr>
                        <a:t>RAG </a:t>
                      </a:r>
                      <a:r>
                        <a:rPr lang="zh-TW" altLang="en-US" sz="1000" b="0" i="0" u="none" strike="noStrike">
                          <a:effectLst/>
                          <a:latin typeface="Arial" panose="020B0604020202020204" pitchFamily="34" charset="0"/>
                        </a:rPr>
                        <a:t>模型的轉換器。</a:t>
                      </a:r>
                      <a:endParaRPr lang="zh-TW" altLang="en-US" sz="1000">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4856490"/>
                  </a:ext>
                </a:extLst>
              </a:tr>
              <a:tr h="408624">
                <a:tc>
                  <a:txBody>
                    <a:bodyPr/>
                    <a:lstStyle/>
                    <a:p>
                      <a:pPr algn="l" fontAlgn="t" latinLnBrk="0"/>
                      <a:r>
                        <a:rPr lang="en-US" sz="1000" b="0" i="0" u="none" strike="noStrike">
                          <a:effectLst/>
                          <a:latin typeface="Arial" panose="020B0604020202020204" pitchFamily="34" charset="0"/>
                        </a:rPr>
                        <a:t>Azure </a:t>
                      </a:r>
                      <a:r>
                        <a:rPr lang="en-US" altLang="zh-TW" sz="1000" b="0" i="0" u="none" strike="noStrike">
                          <a:effectLst/>
                          <a:latin typeface="Arial" panose="020B0604020202020204" pitchFamily="34" charset="0"/>
                        </a:rPr>
                        <a:t>Machine Learning</a:t>
                      </a:r>
                      <a:endParaRPr lang="zh-TW" altLang="en-US" sz="1000">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zh-TW" altLang="en-US" sz="1000" b="0" i="0" u="none" strike="noStrike">
                          <a:effectLst/>
                          <a:latin typeface="Arial" panose="020B0604020202020204" pitchFamily="34" charset="0"/>
                        </a:rPr>
                        <a:t>可以使用 </a:t>
                      </a:r>
                      <a:r>
                        <a:rPr lang="en-US" sz="1000" b="0" i="0" u="none" strike="noStrike">
                          <a:effectLst/>
                          <a:latin typeface="Arial" panose="020B0604020202020204" pitchFamily="34" charset="0"/>
                        </a:rPr>
                        <a:t>Azure AI Studio </a:t>
                      </a:r>
                      <a:r>
                        <a:rPr lang="zh-TW" altLang="en-US" sz="1000" b="0" i="0" u="none" strike="noStrike">
                          <a:effectLst/>
                          <a:latin typeface="Arial" panose="020B0604020202020204" pitchFamily="34" charset="0"/>
                        </a:rPr>
                        <a:t>將 </a:t>
                      </a:r>
                      <a:r>
                        <a:rPr lang="en-US" sz="1000" b="0" i="0" u="none" strike="noStrike">
                          <a:effectLst/>
                          <a:latin typeface="Arial" panose="020B0604020202020204" pitchFamily="34" charset="0"/>
                        </a:rPr>
                        <a:t>RAG </a:t>
                      </a:r>
                      <a:r>
                        <a:rPr lang="zh-TW" altLang="en-US" sz="1000" b="0" i="0" u="none" strike="noStrike">
                          <a:effectLst/>
                          <a:latin typeface="Arial" panose="020B0604020202020204" pitchFamily="34" charset="0"/>
                        </a:rPr>
                        <a:t>新增到您的 </a:t>
                      </a:r>
                      <a:r>
                        <a:rPr lang="en-US" sz="1000" b="0" i="0" u="none" strike="noStrike">
                          <a:effectLst/>
                          <a:latin typeface="Arial" panose="020B0604020202020204" pitchFamily="34" charset="0"/>
                        </a:rPr>
                        <a:t>AI </a:t>
                      </a:r>
                      <a:r>
                        <a:rPr lang="zh-TW" altLang="en-US" sz="1000" b="0" i="0" u="none" strike="noStrike">
                          <a:effectLst/>
                          <a:latin typeface="Arial" panose="020B0604020202020204" pitchFamily="34" charset="0"/>
                        </a:rPr>
                        <a:t>中，或使用 </a:t>
                      </a:r>
                      <a:r>
                        <a:rPr lang="en-US" sz="1000" b="0" i="0" u="none" strike="noStrike">
                          <a:effectLst/>
                          <a:latin typeface="Arial" panose="020B0604020202020204" pitchFamily="34" charset="0"/>
                        </a:rPr>
                        <a:t>Azure </a:t>
                      </a:r>
                      <a:r>
                        <a:rPr lang="zh-TW" altLang="en-US" sz="1000" b="0" i="0" u="none" strike="noStrike">
                          <a:effectLst/>
                          <a:latin typeface="Arial" panose="020B0604020202020204" pitchFamily="34" charset="0"/>
                        </a:rPr>
                        <a:t>機器學習管道編寫程式碼。</a:t>
                      </a:r>
                      <a:endParaRPr lang="zh-TW" altLang="en-US" sz="1000">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59074953"/>
                  </a:ext>
                </a:extLst>
              </a:tr>
              <a:tr h="262873">
                <a:tc>
                  <a:txBody>
                    <a:bodyPr/>
                    <a:lstStyle/>
                    <a:p>
                      <a:pPr algn="l" fontAlgn="t" latinLnBrk="0"/>
                      <a:r>
                        <a:rPr lang="en-US" sz="1000" b="0" i="0" u="none" strike="noStrike">
                          <a:effectLst/>
                          <a:latin typeface="Arial" panose="020B0604020202020204" pitchFamily="34" charset="0"/>
                        </a:rPr>
                        <a:t>IBM Watsonx.ai</a:t>
                      </a:r>
                      <a:endParaRPr lang="en-US" sz="1000">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zh-TW" altLang="en-US" sz="1000" b="0" i="0" u="none" strike="noStrike">
                          <a:effectLst/>
                          <a:latin typeface="Arial" panose="020B0604020202020204" pitchFamily="34" charset="0"/>
                        </a:rPr>
                        <a:t>該模型可以使用 </a:t>
                      </a:r>
                      <a:r>
                        <a:rPr lang="en-US" altLang="zh-TW" sz="1000" b="0" i="0" u="none" strike="noStrike">
                          <a:effectLst/>
                          <a:latin typeface="Arial" panose="020B0604020202020204" pitchFamily="34" charset="0"/>
                        </a:rPr>
                        <a:t>RAG </a:t>
                      </a:r>
                      <a:r>
                        <a:rPr lang="zh-TW" altLang="en-US" sz="1000" b="0" i="0" u="none" strike="noStrike">
                          <a:effectLst/>
                          <a:latin typeface="Arial" panose="020B0604020202020204" pitchFamily="34" charset="0"/>
                        </a:rPr>
                        <a:t>模式來提供事實準確的結果。</a:t>
                      </a:r>
                      <a:endParaRPr lang="zh-TW" altLang="en-US" sz="1000">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80192221"/>
                  </a:ext>
                </a:extLst>
              </a:tr>
              <a:tr h="408624">
                <a:tc>
                  <a:txBody>
                    <a:bodyPr/>
                    <a:lstStyle/>
                    <a:p>
                      <a:pPr algn="l" fontAlgn="t" latinLnBrk="0"/>
                      <a:r>
                        <a:rPr lang="en-US" altLang="zh-TW" sz="1000" b="0" i="0" u="none" strike="noStrike">
                          <a:effectLst/>
                          <a:latin typeface="Arial" panose="020B0604020202020204" pitchFamily="34" charset="0"/>
                        </a:rPr>
                        <a:t>Meta AI</a:t>
                      </a:r>
                      <a:endParaRPr lang="zh-TW" altLang="en-US" sz="1000">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FFFFFF"/>
                    </a:solidFill>
                  </a:tcPr>
                </a:tc>
                <a:tc>
                  <a:txBody>
                    <a:bodyPr/>
                    <a:lstStyle/>
                    <a:p>
                      <a:pPr algn="l" fontAlgn="t" latinLnBrk="0"/>
                      <a:r>
                        <a:rPr lang="en-US" altLang="zh-TW" sz="1000" b="0" i="0" u="none" strike="noStrike">
                          <a:effectLst/>
                          <a:latin typeface="Arial" panose="020B0604020202020204" pitchFamily="34" charset="0"/>
                        </a:rPr>
                        <a:t>Meta AI </a:t>
                      </a:r>
                      <a:r>
                        <a:rPr lang="zh-TW" altLang="en-US" sz="1000" b="0" i="0" u="none" strike="noStrike">
                          <a:effectLst/>
                          <a:latin typeface="Arial" panose="020B0604020202020204" pitchFamily="34" charset="0"/>
                        </a:rPr>
                        <a:t>將檢索和生成整合到單一框架中。它適用於需要從龐大的語料庫中獲取知識並產生有意義的回應的應用程式。</a:t>
                      </a:r>
                      <a:endParaRPr lang="zh-TW" altLang="en-US" sz="1000">
                        <a:effectLst/>
                        <a:latin typeface="Arial" panose="020B0604020202020204" pitchFamily="34" charset="0"/>
                      </a:endParaRPr>
                    </a:p>
                  </a:txBody>
                  <a:tcPr marL="30616" marR="30616" marT="61232" marB="61232">
                    <a:lnL w="7200" cap="flat" cmpd="sng" algn="ctr">
                      <a:solidFill>
                        <a:srgbClr val="000000"/>
                      </a:solidFill>
                      <a:prstDash val="solid"/>
                      <a:round/>
                      <a:headEnd type="none" w="med" len="med"/>
                      <a:tailEnd type="none" w="med" len="med"/>
                    </a:lnL>
                    <a:lnR w="7200" cap="flat" cmpd="sng" algn="ctr">
                      <a:solidFill>
                        <a:srgbClr val="000000"/>
                      </a:solidFill>
                      <a:prstDash val="solid"/>
                      <a:round/>
                      <a:headEnd type="none" w="med" len="med"/>
                      <a:tailEnd type="none" w="med" len="med"/>
                    </a:lnR>
                    <a:lnT w="7200" cap="flat" cmpd="sng" algn="ctr">
                      <a:solidFill>
                        <a:srgbClr val="000000"/>
                      </a:solidFill>
                      <a:prstDash val="solid"/>
                      <a:round/>
                      <a:headEnd type="none" w="med" len="med"/>
                      <a:tailEnd type="none" w="med" len="med"/>
                    </a:lnT>
                    <a:lnB w="72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40379250"/>
                  </a:ext>
                </a:extLst>
              </a:tr>
            </a:tbl>
          </a:graphicData>
        </a:graphic>
      </p:graphicFrame>
      <p:sp>
        <p:nvSpPr>
          <p:cNvPr id="11" name="文字方塊 10">
            <a:extLst>
              <a:ext uri="{FF2B5EF4-FFF2-40B4-BE49-F238E27FC236}">
                <a16:creationId xmlns:a16="http://schemas.microsoft.com/office/drawing/2014/main" id="{64846272-B829-B001-53F8-1F9A27E94E76}"/>
              </a:ext>
            </a:extLst>
          </p:cNvPr>
          <p:cNvSpPr txBox="1"/>
          <p:nvPr/>
        </p:nvSpPr>
        <p:spPr>
          <a:xfrm>
            <a:off x="4857998" y="3769880"/>
            <a:ext cx="4104456" cy="1446550"/>
          </a:xfrm>
          <a:prstGeom prst="rect">
            <a:avLst/>
          </a:prstGeom>
          <a:noFill/>
        </p:spPr>
        <p:txBody>
          <a:bodyPr wrap="square">
            <a:spAutoFit/>
          </a:bodyPr>
          <a:lstStyle/>
          <a:p>
            <a:r>
              <a:rPr lang="en-US" altLang="zh-TW" sz="1100"/>
              <a:t>RAG libraries and frameworks</a:t>
            </a:r>
          </a:p>
          <a:p>
            <a:pPr marL="171450" indent="-171450">
              <a:buFont typeface="Arial" panose="020B0604020202020204" pitchFamily="34" charset="0"/>
              <a:buChar char="•"/>
            </a:pPr>
            <a:r>
              <a:rPr lang="en-US" altLang="zh-TW" sz="1100"/>
              <a:t>FARM: An internal framework from Deepset to build transformer-based NLP pipelines including RAG.</a:t>
            </a:r>
          </a:p>
          <a:p>
            <a:pPr marL="171450" indent="-171450">
              <a:buFont typeface="Arial" panose="020B0604020202020204" pitchFamily="34" charset="0"/>
              <a:buChar char="•"/>
            </a:pPr>
            <a:r>
              <a:rPr lang="en-US" altLang="zh-TW" sz="1100"/>
              <a:t>Haystack: End-to-end RAG framework for document search provided by Deepset</a:t>
            </a:r>
          </a:p>
          <a:p>
            <a:pPr marL="171450" indent="-171450">
              <a:buFont typeface="Arial" panose="020B0604020202020204" pitchFamily="34" charset="0"/>
              <a:buChar char="•"/>
            </a:pPr>
            <a:r>
              <a:rPr lang="en-US" altLang="zh-TW" sz="1100"/>
              <a:t>REALM: Retrieval Augmented Language Model (REALM) training is a Google toolkit for open-domain question answering with RAG.</a:t>
            </a:r>
            <a:endParaRPr lang="zh-TW" altLang="en-US" sz="1100"/>
          </a:p>
        </p:txBody>
      </p:sp>
      <p:sp>
        <p:nvSpPr>
          <p:cNvPr id="13" name="文字方塊 12">
            <a:extLst>
              <a:ext uri="{FF2B5EF4-FFF2-40B4-BE49-F238E27FC236}">
                <a16:creationId xmlns:a16="http://schemas.microsoft.com/office/drawing/2014/main" id="{5F4D3733-8790-C3D3-5BCE-8645E551BCE2}"/>
              </a:ext>
            </a:extLst>
          </p:cNvPr>
          <p:cNvSpPr txBox="1"/>
          <p:nvPr/>
        </p:nvSpPr>
        <p:spPr>
          <a:xfrm>
            <a:off x="6727347" y="704233"/>
            <a:ext cx="4618298" cy="215444"/>
          </a:xfrm>
          <a:prstGeom prst="rect">
            <a:avLst/>
          </a:prstGeom>
          <a:noFill/>
        </p:spPr>
        <p:txBody>
          <a:bodyPr wrap="square">
            <a:spAutoFit/>
          </a:bodyPr>
          <a:lstStyle/>
          <a:p>
            <a:r>
              <a:rPr lang="en-US" altLang="zh-TW" sz="800"/>
              <a:t>https://www.microfusion.cloud/news/what-is-rag-02/</a:t>
            </a:r>
            <a:endParaRPr lang="zh-TW" altLang="en-US" sz="800"/>
          </a:p>
        </p:txBody>
      </p:sp>
    </p:spTree>
    <p:extLst>
      <p:ext uri="{BB962C8B-B14F-4D97-AF65-F5344CB8AC3E}">
        <p14:creationId xmlns:p14="http://schemas.microsoft.com/office/powerpoint/2010/main" val="105286123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5BA23-AE67-D687-B471-FDD164C3BBE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00BE80A-70B9-4380-B68A-7BC9B0505FE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搜尋引擎</a:t>
            </a:r>
            <a:endParaRPr lang="zh-TW" altLang="en-US" dirty="0"/>
          </a:p>
        </p:txBody>
      </p:sp>
      <p:pic>
        <p:nvPicPr>
          <p:cNvPr id="5" name="圖片 4">
            <a:extLst>
              <a:ext uri="{FF2B5EF4-FFF2-40B4-BE49-F238E27FC236}">
                <a16:creationId xmlns:a16="http://schemas.microsoft.com/office/drawing/2014/main" id="{0CB7C93A-1D9D-60FD-EACA-D97758731D85}"/>
              </a:ext>
            </a:extLst>
          </p:cNvPr>
          <p:cNvPicPr>
            <a:picLocks noChangeAspect="1"/>
          </p:cNvPicPr>
          <p:nvPr/>
        </p:nvPicPr>
        <p:blipFill>
          <a:blip r:embed="rId3"/>
          <a:stretch>
            <a:fillRect/>
          </a:stretch>
        </p:blipFill>
        <p:spPr>
          <a:xfrm>
            <a:off x="628650" y="1868944"/>
            <a:ext cx="7954796" cy="3469645"/>
          </a:xfrm>
          <a:prstGeom prst="rect">
            <a:avLst/>
          </a:prstGeom>
        </p:spPr>
      </p:pic>
      <p:pic>
        <p:nvPicPr>
          <p:cNvPr id="6" name="圖片 5">
            <a:extLst>
              <a:ext uri="{FF2B5EF4-FFF2-40B4-BE49-F238E27FC236}">
                <a16:creationId xmlns:a16="http://schemas.microsoft.com/office/drawing/2014/main" id="{DAB9D26B-1E08-9484-F4F5-5DBD2FDCD4C3}"/>
              </a:ext>
            </a:extLst>
          </p:cNvPr>
          <p:cNvPicPr>
            <a:picLocks noChangeAspect="1"/>
          </p:cNvPicPr>
          <p:nvPr/>
        </p:nvPicPr>
        <p:blipFill>
          <a:blip r:embed="rId4"/>
          <a:stretch>
            <a:fillRect/>
          </a:stretch>
        </p:blipFill>
        <p:spPr>
          <a:xfrm>
            <a:off x="419350" y="2825482"/>
            <a:ext cx="8217883" cy="737765"/>
          </a:xfrm>
          <a:prstGeom prst="rect">
            <a:avLst/>
          </a:prstGeom>
        </p:spPr>
      </p:pic>
      <p:sp>
        <p:nvSpPr>
          <p:cNvPr id="4" name="矩形 3">
            <a:extLst>
              <a:ext uri="{FF2B5EF4-FFF2-40B4-BE49-F238E27FC236}">
                <a16:creationId xmlns:a16="http://schemas.microsoft.com/office/drawing/2014/main" id="{91AE03A1-225B-5BA8-E175-133CDCB30CBF}"/>
              </a:ext>
            </a:extLst>
          </p:cNvPr>
          <p:cNvSpPr/>
          <p:nvPr/>
        </p:nvSpPr>
        <p:spPr>
          <a:xfrm>
            <a:off x="0" y="3465997"/>
            <a:ext cx="9875520" cy="1717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zh-TW" altLang="en-US" sz="1350">
              <a:solidFill>
                <a:prstClr val="white"/>
              </a:solidFill>
              <a:latin typeface="Calibri" panose="020F0502020204030204"/>
              <a:ea typeface="新細明體" panose="02020500000000000000" pitchFamily="18" charset="-120"/>
            </a:endParaRPr>
          </a:p>
        </p:txBody>
      </p:sp>
      <p:cxnSp>
        <p:nvCxnSpPr>
          <p:cNvPr id="9" name="直線單箭頭接點 8">
            <a:extLst>
              <a:ext uri="{FF2B5EF4-FFF2-40B4-BE49-F238E27FC236}">
                <a16:creationId xmlns:a16="http://schemas.microsoft.com/office/drawing/2014/main" id="{7848CA38-06D3-036A-F47C-B79090E0C7DF}"/>
              </a:ext>
            </a:extLst>
          </p:cNvPr>
          <p:cNvCxnSpPr/>
          <p:nvPr/>
        </p:nvCxnSpPr>
        <p:spPr>
          <a:xfrm flipH="1" flipV="1">
            <a:off x="6398108" y="5325387"/>
            <a:ext cx="415602" cy="1731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6B14D49-8769-5940-5F3B-9DC76D7EBF48}"/>
              </a:ext>
            </a:extLst>
          </p:cNvPr>
          <p:cNvSpPr txBox="1"/>
          <p:nvPr/>
        </p:nvSpPr>
        <p:spPr>
          <a:xfrm>
            <a:off x="5260120" y="1131094"/>
            <a:ext cx="3000197" cy="415498"/>
          </a:xfrm>
          <a:prstGeom prst="rect">
            <a:avLst/>
          </a:prstGeom>
          <a:noFill/>
        </p:spPr>
        <p:txBody>
          <a:bodyPr wrap="square">
            <a:spAutoFit/>
          </a:bodyPr>
          <a:lstStyle/>
          <a:p>
            <a:pP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當作搜尋引擎來用</a:t>
            </a:r>
            <a:r>
              <a:rPr kumimoji="0" lang="en-US" altLang="zh-TW" sz="2100" dirty="0">
                <a:solidFill>
                  <a:prstClr val="black"/>
                </a:solidFill>
                <a:latin typeface="微軟正黑體" panose="020B0604030504040204" pitchFamily="34" charset="-120"/>
                <a:ea typeface="微軟正黑體" panose="020B0604030504040204" pitchFamily="34" charset="-120"/>
              </a:rPr>
              <a:t>???</a:t>
            </a:r>
            <a:endParaRPr kumimoji="0" lang="zh-TW" altLang="en-US" sz="2100" dirty="0">
              <a:solidFill>
                <a:prstClr val="black"/>
              </a:solidFill>
              <a:latin typeface="Calibri" panose="020F0502020204030204"/>
            </a:endParaRPr>
          </a:p>
        </p:txBody>
      </p:sp>
      <p:pic>
        <p:nvPicPr>
          <p:cNvPr id="11" name="Picture 2">
            <a:extLst>
              <a:ext uri="{FF2B5EF4-FFF2-40B4-BE49-F238E27FC236}">
                <a16:creationId xmlns:a16="http://schemas.microsoft.com/office/drawing/2014/main" id="{F78132BB-71C1-4986-3363-161D5F49C0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8588" y="1044068"/>
            <a:ext cx="479441" cy="479441"/>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A6D5B396-3756-3B5B-1F61-AFC920D2F3BE}"/>
              </a:ext>
            </a:extLst>
          </p:cNvPr>
          <p:cNvSpPr txBox="1"/>
          <p:nvPr/>
        </p:nvSpPr>
        <p:spPr>
          <a:xfrm>
            <a:off x="5266774" y="1680016"/>
            <a:ext cx="3679343" cy="415498"/>
          </a:xfrm>
          <a:prstGeom prst="rect">
            <a:avLst/>
          </a:prstGeom>
          <a:noFill/>
        </p:spPr>
        <p:txBody>
          <a:bodyPr wrap="square">
            <a:spAutoFit/>
          </a:bodyPr>
          <a:lstStyle/>
          <a:p>
            <a:pPr defTabSz="685800" fontAlgn="auto">
              <a:spcBef>
                <a:spcPts val="0"/>
              </a:spcBef>
              <a:spcAft>
                <a:spcPts val="0"/>
              </a:spcAft>
              <a:defRPr/>
            </a:pPr>
            <a:r>
              <a:rPr kumimoji="0" lang="en-US" altLang="zh-TW" sz="2100" dirty="0">
                <a:solidFill>
                  <a:prstClr val="black"/>
                </a:solidFill>
                <a:latin typeface="微軟正黑體" panose="020B0604030504040204" pitchFamily="34" charset="-120"/>
                <a:ea typeface="微軟正黑體" panose="020B0604030504040204" pitchFamily="34" charset="-120"/>
              </a:rPr>
              <a:t>GPT-4 </a:t>
            </a:r>
            <a:r>
              <a:rPr kumimoji="0" lang="zh-TW" altLang="en-US" sz="2100" dirty="0">
                <a:solidFill>
                  <a:prstClr val="black"/>
                </a:solidFill>
                <a:latin typeface="微軟正黑體" panose="020B0604030504040204" pitchFamily="34" charset="-120"/>
                <a:ea typeface="微軟正黑體" panose="020B0604030504040204" pitchFamily="34" charset="-120"/>
              </a:rPr>
              <a:t>可以使用搜尋引擎</a:t>
            </a:r>
            <a:endParaRPr kumimoji="0" lang="zh-TW" altLang="en-US" sz="2100" dirty="0">
              <a:solidFill>
                <a:prstClr val="black"/>
              </a:solidFill>
              <a:latin typeface="Calibri" panose="020F0502020204030204"/>
            </a:endParaRPr>
          </a:p>
        </p:txBody>
      </p:sp>
      <p:sp>
        <p:nvSpPr>
          <p:cNvPr id="7" name="文字方塊 6">
            <a:extLst>
              <a:ext uri="{FF2B5EF4-FFF2-40B4-BE49-F238E27FC236}">
                <a16:creationId xmlns:a16="http://schemas.microsoft.com/office/drawing/2014/main" id="{143DB924-A6F8-948F-7EB6-43E62239C940}"/>
              </a:ext>
            </a:extLst>
          </p:cNvPr>
          <p:cNvSpPr txBox="1"/>
          <p:nvPr/>
        </p:nvSpPr>
        <p:spPr>
          <a:xfrm>
            <a:off x="6902164" y="5547806"/>
            <a:ext cx="1358153"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資料來源</a:t>
            </a:r>
          </a:p>
        </p:txBody>
      </p:sp>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3D47A34B-91A8-8345-B424-2FD8692AB88D}"/>
                  </a:ext>
                </a:extLst>
              </p14:cNvPr>
              <p14:cNvContentPartPr/>
              <p14:nvPr/>
            </p14:nvContentPartPr>
            <p14:xfrm>
              <a:off x="2570400" y="2925360"/>
              <a:ext cx="916920" cy="673200"/>
            </p14:xfrm>
          </p:contentPart>
        </mc:Choice>
        <mc:Fallback xmlns="">
          <p:pic>
            <p:nvPicPr>
              <p:cNvPr id="3" name="筆跡 2">
                <a:extLst>
                  <a:ext uri="{FF2B5EF4-FFF2-40B4-BE49-F238E27FC236}">
                    <a16:creationId xmlns:a16="http://schemas.microsoft.com/office/drawing/2014/main" id="{3D47A34B-91A8-8345-B424-2FD8692AB88D}"/>
                  </a:ext>
                </a:extLst>
              </p:cNvPr>
              <p:cNvPicPr/>
              <p:nvPr/>
            </p:nvPicPr>
            <p:blipFill>
              <a:blip r:embed="rId7"/>
              <a:stretch>
                <a:fillRect/>
              </a:stretch>
            </p:blipFill>
            <p:spPr>
              <a:xfrm>
                <a:off x="2563920" y="2919240"/>
                <a:ext cx="929160" cy="685440"/>
              </a:xfrm>
              <a:prstGeom prst="rect">
                <a:avLst/>
              </a:prstGeom>
            </p:spPr>
          </p:pic>
        </mc:Fallback>
      </mc:AlternateContent>
    </p:spTree>
    <p:extLst>
      <p:ext uri="{BB962C8B-B14F-4D97-AF65-F5344CB8AC3E}">
        <p14:creationId xmlns:p14="http://schemas.microsoft.com/office/powerpoint/2010/main" val="71893352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B9E03E-6349-AEE4-AA35-AD849D5D0F38}"/>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寫程式</a:t>
            </a:r>
            <a:endParaRPr lang="zh-TW" altLang="en-US" dirty="0"/>
          </a:p>
        </p:txBody>
      </p:sp>
      <p:sp>
        <p:nvSpPr>
          <p:cNvPr id="3" name="內容版面配置區 2">
            <a:extLst>
              <a:ext uri="{FF2B5EF4-FFF2-40B4-BE49-F238E27FC236}">
                <a16:creationId xmlns:a16="http://schemas.microsoft.com/office/drawing/2014/main" id="{80FD8D7D-9BCD-1F56-18F8-05B4195CB590}"/>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343E34E1-93E7-A5FB-57B3-249659928E0E}"/>
              </a:ext>
            </a:extLst>
          </p:cNvPr>
          <p:cNvPicPr>
            <a:picLocks noChangeAspect="1"/>
          </p:cNvPicPr>
          <p:nvPr/>
        </p:nvPicPr>
        <p:blipFill>
          <a:blip r:embed="rId2"/>
          <a:stretch>
            <a:fillRect/>
          </a:stretch>
        </p:blipFill>
        <p:spPr>
          <a:xfrm>
            <a:off x="628650" y="1690689"/>
            <a:ext cx="6381272" cy="3881783"/>
          </a:xfrm>
          <a:prstGeom prst="rect">
            <a:avLst/>
          </a:prstGeom>
        </p:spPr>
      </p:pic>
    </p:spTree>
    <p:extLst>
      <p:ext uri="{BB962C8B-B14F-4D97-AF65-F5344CB8AC3E}">
        <p14:creationId xmlns:p14="http://schemas.microsoft.com/office/powerpoint/2010/main" val="426337424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圓角 10">
            <a:extLst>
              <a:ext uri="{FF2B5EF4-FFF2-40B4-BE49-F238E27FC236}">
                <a16:creationId xmlns:a16="http://schemas.microsoft.com/office/drawing/2014/main" id="{385D250E-BEA7-E8A1-D64F-9B9C0F58300F}"/>
              </a:ext>
            </a:extLst>
          </p:cNvPr>
          <p:cNvSpPr/>
          <p:nvPr/>
        </p:nvSpPr>
        <p:spPr>
          <a:xfrm>
            <a:off x="1793226" y="1966468"/>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語言</a:t>
            </a:r>
            <a:endParaRPr lang="en-US" altLang="zh-TW" sz="1800" dirty="0">
              <a:solidFill>
                <a:schemeClr val="tx1"/>
              </a:solidFill>
              <a:latin typeface="微軟正黑體" panose="020B0604030504040204" pitchFamily="34" charset="-120"/>
              <a:ea typeface="微軟正黑體" panose="020B0604030504040204" pitchFamily="34" charset="-120"/>
            </a:endParaRPr>
          </a:p>
          <a:p>
            <a:pPr algn="ctr"/>
            <a:r>
              <a:rPr lang="zh-TW" altLang="en-US" sz="1800" dirty="0">
                <a:solidFill>
                  <a:schemeClr val="tx1"/>
                </a:solidFill>
                <a:latin typeface="微軟正黑體" panose="020B0604030504040204" pitchFamily="34" charset="-120"/>
                <a:ea typeface="微軟正黑體" panose="020B0604030504040204" pitchFamily="34" charset="-120"/>
              </a:rPr>
              <a:t>模型</a:t>
            </a:r>
          </a:p>
        </p:txBody>
      </p:sp>
      <p:cxnSp>
        <p:nvCxnSpPr>
          <p:cNvPr id="12" name="直線單箭頭接點 11">
            <a:extLst>
              <a:ext uri="{FF2B5EF4-FFF2-40B4-BE49-F238E27FC236}">
                <a16:creationId xmlns:a16="http://schemas.microsoft.com/office/drawing/2014/main" id="{B311E049-91A7-F5E2-9C62-FD09C0DC8BB9}"/>
              </a:ext>
            </a:extLst>
          </p:cNvPr>
          <p:cNvCxnSpPr>
            <a:cxnSpLocks/>
          </p:cNvCxnSpPr>
          <p:nvPr/>
        </p:nvCxnSpPr>
        <p:spPr>
          <a:xfrm>
            <a:off x="1314459" y="2393475"/>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a:extLst>
              <a:ext uri="{FF2B5EF4-FFF2-40B4-BE49-F238E27FC236}">
                <a16:creationId xmlns:a16="http://schemas.microsoft.com/office/drawing/2014/main" id="{C091E9F4-BABF-AB8A-6048-99AD5C8CEE8F}"/>
              </a:ext>
            </a:extLst>
          </p:cNvPr>
          <p:cNvCxnSpPr>
            <a:cxnSpLocks/>
          </p:cNvCxnSpPr>
          <p:nvPr/>
        </p:nvCxnSpPr>
        <p:spPr>
          <a:xfrm>
            <a:off x="2931913" y="2393475"/>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圓角 14">
            <a:extLst>
              <a:ext uri="{FF2B5EF4-FFF2-40B4-BE49-F238E27FC236}">
                <a16:creationId xmlns:a16="http://schemas.microsoft.com/office/drawing/2014/main" id="{4EF50EAC-0540-B160-AC71-2FE1B56F800A}"/>
              </a:ext>
            </a:extLst>
          </p:cNvPr>
          <p:cNvSpPr/>
          <p:nvPr/>
        </p:nvSpPr>
        <p:spPr>
          <a:xfrm>
            <a:off x="3423621" y="2238201"/>
            <a:ext cx="828136" cy="362307"/>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16" name="矩形: 圓角 15">
            <a:extLst>
              <a:ext uri="{FF2B5EF4-FFF2-40B4-BE49-F238E27FC236}">
                <a16:creationId xmlns:a16="http://schemas.microsoft.com/office/drawing/2014/main" id="{656A437F-41F1-8CF4-0808-5AA408C1A903}"/>
              </a:ext>
            </a:extLst>
          </p:cNvPr>
          <p:cNvSpPr/>
          <p:nvPr/>
        </p:nvSpPr>
        <p:spPr>
          <a:xfrm>
            <a:off x="6388064" y="1960485"/>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語言</a:t>
            </a:r>
            <a:endParaRPr lang="en-US" altLang="zh-TW" sz="1800" dirty="0">
              <a:solidFill>
                <a:schemeClr val="tx1"/>
              </a:solidFill>
              <a:latin typeface="微軟正黑體" panose="020B0604030504040204" pitchFamily="34" charset="-120"/>
              <a:ea typeface="微軟正黑體" panose="020B0604030504040204" pitchFamily="34" charset="-120"/>
            </a:endParaRPr>
          </a:p>
          <a:p>
            <a:pPr algn="ctr"/>
            <a:r>
              <a:rPr lang="zh-TW" altLang="en-US" sz="1800" dirty="0">
                <a:solidFill>
                  <a:schemeClr val="tx1"/>
                </a:solidFill>
                <a:latin typeface="微軟正黑體" panose="020B0604030504040204" pitchFamily="34" charset="-120"/>
                <a:ea typeface="微軟正黑體" panose="020B0604030504040204" pitchFamily="34" charset="-120"/>
              </a:rPr>
              <a:t>模型</a:t>
            </a:r>
          </a:p>
        </p:txBody>
      </p:sp>
      <p:cxnSp>
        <p:nvCxnSpPr>
          <p:cNvPr id="17" name="直線單箭頭接點 16">
            <a:extLst>
              <a:ext uri="{FF2B5EF4-FFF2-40B4-BE49-F238E27FC236}">
                <a16:creationId xmlns:a16="http://schemas.microsoft.com/office/drawing/2014/main" id="{F9D14A1D-0215-02E0-5C2F-12671F339C11}"/>
              </a:ext>
            </a:extLst>
          </p:cNvPr>
          <p:cNvCxnSpPr>
            <a:cxnSpLocks/>
          </p:cNvCxnSpPr>
          <p:nvPr/>
        </p:nvCxnSpPr>
        <p:spPr>
          <a:xfrm>
            <a:off x="5909296" y="2387492"/>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50E8C52F-971F-419E-F6B1-95B9A75ABA96}"/>
              </a:ext>
            </a:extLst>
          </p:cNvPr>
          <p:cNvCxnSpPr>
            <a:cxnSpLocks/>
          </p:cNvCxnSpPr>
          <p:nvPr/>
        </p:nvCxnSpPr>
        <p:spPr>
          <a:xfrm>
            <a:off x="7526750" y="2387492"/>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19">
            <a:extLst>
              <a:ext uri="{FF2B5EF4-FFF2-40B4-BE49-F238E27FC236}">
                <a16:creationId xmlns:a16="http://schemas.microsoft.com/office/drawing/2014/main" id="{AA2D2117-10B9-C27F-FFD3-55AA4E658171}"/>
              </a:ext>
            </a:extLst>
          </p:cNvPr>
          <p:cNvSpPr/>
          <p:nvPr/>
        </p:nvSpPr>
        <p:spPr>
          <a:xfrm>
            <a:off x="8018458" y="2232218"/>
            <a:ext cx="828136" cy="362307"/>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1" name="矩形: 圓角 20">
            <a:extLst>
              <a:ext uri="{FF2B5EF4-FFF2-40B4-BE49-F238E27FC236}">
                <a16:creationId xmlns:a16="http://schemas.microsoft.com/office/drawing/2014/main" id="{1F3C7DD2-CAB6-0ADD-F16B-71184BB8ECB7}"/>
              </a:ext>
            </a:extLst>
          </p:cNvPr>
          <p:cNvSpPr/>
          <p:nvPr/>
        </p:nvSpPr>
        <p:spPr>
          <a:xfrm>
            <a:off x="4990584" y="2206338"/>
            <a:ext cx="828136" cy="36230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2" name="矩形: 圓角 21">
            <a:extLst>
              <a:ext uri="{FF2B5EF4-FFF2-40B4-BE49-F238E27FC236}">
                <a16:creationId xmlns:a16="http://schemas.microsoft.com/office/drawing/2014/main" id="{9DF5328F-9AD4-EC45-15C1-3086DA2855FD}"/>
              </a:ext>
            </a:extLst>
          </p:cNvPr>
          <p:cNvSpPr/>
          <p:nvPr/>
        </p:nvSpPr>
        <p:spPr>
          <a:xfrm>
            <a:off x="4990585" y="1766723"/>
            <a:ext cx="1015565" cy="362307"/>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3" name="矩形: 圓角 22">
            <a:extLst>
              <a:ext uri="{FF2B5EF4-FFF2-40B4-BE49-F238E27FC236}">
                <a16:creationId xmlns:a16="http://schemas.microsoft.com/office/drawing/2014/main" id="{FD7D000B-269F-657F-3475-2582F0FAB1D3}"/>
              </a:ext>
            </a:extLst>
          </p:cNvPr>
          <p:cNvSpPr/>
          <p:nvPr/>
        </p:nvSpPr>
        <p:spPr>
          <a:xfrm>
            <a:off x="2634303" y="3237410"/>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語言</a:t>
            </a:r>
            <a:endParaRPr lang="en-US" altLang="zh-TW" sz="1800" dirty="0">
              <a:solidFill>
                <a:schemeClr val="tx1"/>
              </a:solidFill>
              <a:latin typeface="微軟正黑體" panose="020B0604030504040204" pitchFamily="34" charset="-120"/>
              <a:ea typeface="微軟正黑體" panose="020B0604030504040204" pitchFamily="34" charset="-120"/>
            </a:endParaRPr>
          </a:p>
          <a:p>
            <a:pPr algn="ctr"/>
            <a:r>
              <a:rPr lang="zh-TW" altLang="en-US" sz="1800" dirty="0">
                <a:solidFill>
                  <a:schemeClr val="tx1"/>
                </a:solidFill>
                <a:latin typeface="微軟正黑體" panose="020B0604030504040204" pitchFamily="34" charset="-120"/>
                <a:ea typeface="微軟正黑體" panose="020B0604030504040204" pitchFamily="34" charset="-120"/>
              </a:rPr>
              <a:t>模型</a:t>
            </a:r>
          </a:p>
        </p:txBody>
      </p:sp>
      <p:cxnSp>
        <p:nvCxnSpPr>
          <p:cNvPr id="24" name="直線單箭頭接點 23">
            <a:extLst>
              <a:ext uri="{FF2B5EF4-FFF2-40B4-BE49-F238E27FC236}">
                <a16:creationId xmlns:a16="http://schemas.microsoft.com/office/drawing/2014/main" id="{E0178D99-D4D3-C6C9-B29E-3119365D0FB6}"/>
              </a:ext>
            </a:extLst>
          </p:cNvPr>
          <p:cNvCxnSpPr>
            <a:cxnSpLocks/>
          </p:cNvCxnSpPr>
          <p:nvPr/>
        </p:nvCxnSpPr>
        <p:spPr>
          <a:xfrm>
            <a:off x="2155535" y="3664417"/>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a:extLst>
              <a:ext uri="{FF2B5EF4-FFF2-40B4-BE49-F238E27FC236}">
                <a16:creationId xmlns:a16="http://schemas.microsoft.com/office/drawing/2014/main" id="{481818A4-BC01-3A78-38FD-3C059272BFEB}"/>
              </a:ext>
            </a:extLst>
          </p:cNvPr>
          <p:cNvCxnSpPr>
            <a:cxnSpLocks/>
          </p:cNvCxnSpPr>
          <p:nvPr/>
        </p:nvCxnSpPr>
        <p:spPr>
          <a:xfrm>
            <a:off x="3772989" y="3664417"/>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5">
            <a:extLst>
              <a:ext uri="{FF2B5EF4-FFF2-40B4-BE49-F238E27FC236}">
                <a16:creationId xmlns:a16="http://schemas.microsoft.com/office/drawing/2014/main" id="{82253BD5-9E3A-09D4-2938-EE2A5C16821A}"/>
              </a:ext>
            </a:extLst>
          </p:cNvPr>
          <p:cNvSpPr/>
          <p:nvPr/>
        </p:nvSpPr>
        <p:spPr>
          <a:xfrm>
            <a:off x="7258057" y="3483263"/>
            <a:ext cx="828136" cy="362307"/>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30" name="矩形: 圓角 29">
            <a:extLst>
              <a:ext uri="{FF2B5EF4-FFF2-40B4-BE49-F238E27FC236}">
                <a16:creationId xmlns:a16="http://schemas.microsoft.com/office/drawing/2014/main" id="{B605A12D-3265-4C48-6327-1467083C7C2E}"/>
              </a:ext>
            </a:extLst>
          </p:cNvPr>
          <p:cNvSpPr/>
          <p:nvPr/>
        </p:nvSpPr>
        <p:spPr>
          <a:xfrm>
            <a:off x="4251756" y="3483263"/>
            <a:ext cx="828136" cy="362307"/>
          </a:xfrm>
          <a:prstGeom prst="roundRect">
            <a:avLst/>
          </a:prstGeom>
          <a:solidFill>
            <a:schemeClr val="accent3">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33" name="矩形: 圓角 32">
            <a:extLst>
              <a:ext uri="{FF2B5EF4-FFF2-40B4-BE49-F238E27FC236}">
                <a16:creationId xmlns:a16="http://schemas.microsoft.com/office/drawing/2014/main" id="{DFE1B0C7-BBF7-6522-40DB-709BF34A0C3B}"/>
              </a:ext>
            </a:extLst>
          </p:cNvPr>
          <p:cNvSpPr/>
          <p:nvPr/>
        </p:nvSpPr>
        <p:spPr>
          <a:xfrm>
            <a:off x="5599260" y="3237409"/>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語言</a:t>
            </a:r>
            <a:endParaRPr lang="en-US" altLang="zh-TW" sz="1800" dirty="0">
              <a:solidFill>
                <a:schemeClr val="tx1"/>
              </a:solidFill>
              <a:latin typeface="微軟正黑體" panose="020B0604030504040204" pitchFamily="34" charset="-120"/>
              <a:ea typeface="微軟正黑體" panose="020B0604030504040204" pitchFamily="34" charset="-120"/>
            </a:endParaRPr>
          </a:p>
          <a:p>
            <a:pPr algn="ctr"/>
            <a:r>
              <a:rPr lang="zh-TW" altLang="en-US" sz="1800" dirty="0">
                <a:solidFill>
                  <a:schemeClr val="tx1"/>
                </a:solidFill>
                <a:latin typeface="微軟正黑體" panose="020B0604030504040204" pitchFamily="34" charset="-120"/>
                <a:ea typeface="微軟正黑體" panose="020B0604030504040204" pitchFamily="34" charset="-120"/>
              </a:rPr>
              <a:t>模型</a:t>
            </a:r>
          </a:p>
        </p:txBody>
      </p:sp>
      <p:cxnSp>
        <p:nvCxnSpPr>
          <p:cNvPr id="34" name="直線單箭頭接點 33">
            <a:extLst>
              <a:ext uri="{FF2B5EF4-FFF2-40B4-BE49-F238E27FC236}">
                <a16:creationId xmlns:a16="http://schemas.microsoft.com/office/drawing/2014/main" id="{0BE63F68-0BE9-3644-67AA-FA471E4C6745}"/>
              </a:ext>
            </a:extLst>
          </p:cNvPr>
          <p:cNvCxnSpPr>
            <a:cxnSpLocks/>
          </p:cNvCxnSpPr>
          <p:nvPr/>
        </p:nvCxnSpPr>
        <p:spPr>
          <a:xfrm>
            <a:off x="5120493" y="3664416"/>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E64C223F-934F-FC73-8B70-AC718753A41C}"/>
              </a:ext>
            </a:extLst>
          </p:cNvPr>
          <p:cNvCxnSpPr>
            <a:cxnSpLocks/>
          </p:cNvCxnSpPr>
          <p:nvPr/>
        </p:nvCxnSpPr>
        <p:spPr>
          <a:xfrm>
            <a:off x="6737947" y="3664416"/>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C561FDC0-E135-C0B9-98C5-0E370213AB89}"/>
              </a:ext>
            </a:extLst>
          </p:cNvPr>
          <p:cNvSpPr/>
          <p:nvPr/>
        </p:nvSpPr>
        <p:spPr>
          <a:xfrm>
            <a:off x="1428275" y="3464797"/>
            <a:ext cx="828136" cy="36230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 name="矩形: 圓角 1">
            <a:extLst>
              <a:ext uri="{FF2B5EF4-FFF2-40B4-BE49-F238E27FC236}">
                <a16:creationId xmlns:a16="http://schemas.microsoft.com/office/drawing/2014/main" id="{FA7BCAC1-DFF3-D9E3-1103-ECA4A205E230}"/>
              </a:ext>
            </a:extLst>
          </p:cNvPr>
          <p:cNvSpPr/>
          <p:nvPr/>
        </p:nvSpPr>
        <p:spPr>
          <a:xfrm>
            <a:off x="436035" y="2197466"/>
            <a:ext cx="828136" cy="36230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pic>
        <p:nvPicPr>
          <p:cNvPr id="2050" name="Picture 2">
            <a:extLst>
              <a:ext uri="{FF2B5EF4-FFF2-40B4-BE49-F238E27FC236}">
                <a16:creationId xmlns:a16="http://schemas.microsoft.com/office/drawing/2014/main" id="{F0EBF957-18ED-4715-4FF1-0B275BD2FA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3" y="2632143"/>
            <a:ext cx="368375" cy="3683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圓角 2">
            <a:extLst>
              <a:ext uri="{FF2B5EF4-FFF2-40B4-BE49-F238E27FC236}">
                <a16:creationId xmlns:a16="http://schemas.microsoft.com/office/drawing/2014/main" id="{D22B400D-1284-0CBA-7CE4-82A482B6E621}"/>
              </a:ext>
            </a:extLst>
          </p:cNvPr>
          <p:cNvSpPr/>
          <p:nvPr/>
        </p:nvSpPr>
        <p:spPr>
          <a:xfrm>
            <a:off x="908583" y="4662940"/>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語言</a:t>
            </a:r>
            <a:endParaRPr lang="en-US" altLang="zh-TW" sz="1800" dirty="0">
              <a:solidFill>
                <a:schemeClr val="tx1"/>
              </a:solidFill>
              <a:latin typeface="微軟正黑體" panose="020B0604030504040204" pitchFamily="34" charset="-120"/>
              <a:ea typeface="微軟正黑體" panose="020B0604030504040204" pitchFamily="34" charset="-120"/>
            </a:endParaRPr>
          </a:p>
          <a:p>
            <a:pPr algn="ctr"/>
            <a:r>
              <a:rPr lang="zh-TW" altLang="en-US" sz="1800" dirty="0">
                <a:solidFill>
                  <a:schemeClr val="tx1"/>
                </a:solidFill>
                <a:latin typeface="微軟正黑體" panose="020B0604030504040204" pitchFamily="34" charset="-120"/>
                <a:ea typeface="微軟正黑體" panose="020B0604030504040204" pitchFamily="34" charset="-120"/>
              </a:rPr>
              <a:t>模型</a:t>
            </a:r>
          </a:p>
        </p:txBody>
      </p:sp>
      <p:pic>
        <p:nvPicPr>
          <p:cNvPr id="2052" name="Picture 4">
            <a:extLst>
              <a:ext uri="{FF2B5EF4-FFF2-40B4-BE49-F238E27FC236}">
                <a16:creationId xmlns:a16="http://schemas.microsoft.com/office/drawing/2014/main" id="{E8235912-AEB1-E9D6-8E19-234094F18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041" y="46629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A14DE15-4C52-5F2E-507F-DBCF423917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8805" y="461609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圓角 3">
            <a:extLst>
              <a:ext uri="{FF2B5EF4-FFF2-40B4-BE49-F238E27FC236}">
                <a16:creationId xmlns:a16="http://schemas.microsoft.com/office/drawing/2014/main" id="{D3465FC9-E8E2-DB68-805B-5C054E6BD63A}"/>
              </a:ext>
            </a:extLst>
          </p:cNvPr>
          <p:cNvSpPr/>
          <p:nvPr/>
        </p:nvSpPr>
        <p:spPr>
          <a:xfrm>
            <a:off x="5364845" y="4690834"/>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語言</a:t>
            </a:r>
            <a:endParaRPr lang="en-US" altLang="zh-TW" sz="1800" dirty="0">
              <a:solidFill>
                <a:schemeClr val="tx1"/>
              </a:solidFill>
              <a:latin typeface="微軟正黑體" panose="020B0604030504040204" pitchFamily="34" charset="-120"/>
              <a:ea typeface="微軟正黑體" panose="020B0604030504040204" pitchFamily="34" charset="-120"/>
            </a:endParaRPr>
          </a:p>
          <a:p>
            <a:pPr algn="ctr"/>
            <a:r>
              <a:rPr lang="zh-TW" altLang="en-US" sz="1800" dirty="0">
                <a:solidFill>
                  <a:schemeClr val="tx1"/>
                </a:solidFill>
                <a:latin typeface="微軟正黑體" panose="020B0604030504040204" pitchFamily="34" charset="-120"/>
                <a:ea typeface="微軟正黑體" panose="020B0604030504040204" pitchFamily="34" charset="-120"/>
              </a:rPr>
              <a:t>模型</a:t>
            </a:r>
          </a:p>
        </p:txBody>
      </p:sp>
      <p:pic>
        <p:nvPicPr>
          <p:cNvPr id="5" name="Picture 4">
            <a:extLst>
              <a:ext uri="{FF2B5EF4-FFF2-40B4-BE49-F238E27FC236}">
                <a16:creationId xmlns:a16="http://schemas.microsoft.com/office/drawing/2014/main" id="{28607A2B-986A-8605-5304-C0DF104B33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4883" y="4690834"/>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圓角 5">
            <a:extLst>
              <a:ext uri="{FF2B5EF4-FFF2-40B4-BE49-F238E27FC236}">
                <a16:creationId xmlns:a16="http://schemas.microsoft.com/office/drawing/2014/main" id="{0863FC16-B9AD-4973-4C65-0F270085436A}"/>
              </a:ext>
            </a:extLst>
          </p:cNvPr>
          <p:cNvSpPr/>
          <p:nvPr/>
        </p:nvSpPr>
        <p:spPr>
          <a:xfrm>
            <a:off x="7580635" y="4697287"/>
            <a:ext cx="1138687" cy="854015"/>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dirty="0">
                <a:solidFill>
                  <a:schemeClr val="tx1"/>
                </a:solidFill>
                <a:latin typeface="微軟正黑體" panose="020B0604030504040204" pitchFamily="34" charset="-120"/>
                <a:ea typeface="微軟正黑體" panose="020B0604030504040204" pitchFamily="34" charset="-120"/>
              </a:rPr>
              <a:t>語言</a:t>
            </a:r>
            <a:endParaRPr lang="en-US" altLang="zh-TW" sz="1800" dirty="0">
              <a:solidFill>
                <a:schemeClr val="tx1"/>
              </a:solidFill>
              <a:latin typeface="微軟正黑體" panose="020B0604030504040204" pitchFamily="34" charset="-120"/>
              <a:ea typeface="微軟正黑體" panose="020B0604030504040204" pitchFamily="34" charset="-120"/>
            </a:endParaRPr>
          </a:p>
          <a:p>
            <a:pPr algn="ctr"/>
            <a:r>
              <a:rPr lang="zh-TW" altLang="en-US" sz="1800" dirty="0">
                <a:solidFill>
                  <a:schemeClr val="tx1"/>
                </a:solidFill>
                <a:latin typeface="微軟正黑體" panose="020B0604030504040204" pitchFamily="34" charset="-120"/>
                <a:ea typeface="微軟正黑體" panose="020B0604030504040204" pitchFamily="34" charset="-120"/>
              </a:rPr>
              <a:t>模型</a:t>
            </a:r>
          </a:p>
        </p:txBody>
      </p:sp>
      <p:sp>
        <p:nvSpPr>
          <p:cNvPr id="7" name="橢圓 6">
            <a:extLst>
              <a:ext uri="{FF2B5EF4-FFF2-40B4-BE49-F238E27FC236}">
                <a16:creationId xmlns:a16="http://schemas.microsoft.com/office/drawing/2014/main" id="{25FEC1E6-3CB3-6C81-6345-CF3F81013AFD}"/>
              </a:ext>
            </a:extLst>
          </p:cNvPr>
          <p:cNvSpPr/>
          <p:nvPr/>
        </p:nvSpPr>
        <p:spPr>
          <a:xfrm>
            <a:off x="325390" y="1573829"/>
            <a:ext cx="399683" cy="39968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100" dirty="0"/>
              <a:t>1</a:t>
            </a:r>
            <a:endParaRPr lang="zh-TW" altLang="en-US" sz="2100" dirty="0"/>
          </a:p>
        </p:txBody>
      </p:sp>
      <p:sp>
        <p:nvSpPr>
          <p:cNvPr id="8" name="橢圓 7">
            <a:extLst>
              <a:ext uri="{FF2B5EF4-FFF2-40B4-BE49-F238E27FC236}">
                <a16:creationId xmlns:a16="http://schemas.microsoft.com/office/drawing/2014/main" id="{21D0BD16-286E-0FF5-768B-AB16CE3014E5}"/>
              </a:ext>
            </a:extLst>
          </p:cNvPr>
          <p:cNvSpPr/>
          <p:nvPr/>
        </p:nvSpPr>
        <p:spPr>
          <a:xfrm>
            <a:off x="325390" y="1566882"/>
            <a:ext cx="399683" cy="39968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100" dirty="0"/>
              <a:t>1</a:t>
            </a:r>
            <a:endParaRPr lang="zh-TW" altLang="en-US" sz="2100" dirty="0"/>
          </a:p>
        </p:txBody>
      </p:sp>
      <p:sp>
        <p:nvSpPr>
          <p:cNvPr id="9" name="橢圓 8">
            <a:extLst>
              <a:ext uri="{FF2B5EF4-FFF2-40B4-BE49-F238E27FC236}">
                <a16:creationId xmlns:a16="http://schemas.microsoft.com/office/drawing/2014/main" id="{91A86867-0F57-2798-D3D9-563728420D0E}"/>
              </a:ext>
            </a:extLst>
          </p:cNvPr>
          <p:cNvSpPr/>
          <p:nvPr/>
        </p:nvSpPr>
        <p:spPr>
          <a:xfrm>
            <a:off x="4511293" y="1548194"/>
            <a:ext cx="399683" cy="39968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100" dirty="0"/>
              <a:t>2</a:t>
            </a:r>
            <a:endParaRPr lang="zh-TW" altLang="en-US" sz="2100" dirty="0"/>
          </a:p>
        </p:txBody>
      </p:sp>
      <p:sp>
        <p:nvSpPr>
          <p:cNvPr id="10" name="橢圓 9">
            <a:extLst>
              <a:ext uri="{FF2B5EF4-FFF2-40B4-BE49-F238E27FC236}">
                <a16:creationId xmlns:a16="http://schemas.microsoft.com/office/drawing/2014/main" id="{F8D7A1D1-94FA-DCBA-3FF2-1C8B8FF004DD}"/>
              </a:ext>
            </a:extLst>
          </p:cNvPr>
          <p:cNvSpPr/>
          <p:nvPr/>
        </p:nvSpPr>
        <p:spPr>
          <a:xfrm>
            <a:off x="343869" y="3178720"/>
            <a:ext cx="399683" cy="39968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100" dirty="0"/>
              <a:t>3</a:t>
            </a:r>
            <a:endParaRPr lang="zh-TW" altLang="en-US" sz="2100" dirty="0"/>
          </a:p>
        </p:txBody>
      </p:sp>
      <p:sp>
        <p:nvSpPr>
          <p:cNvPr id="19" name="橢圓 18">
            <a:extLst>
              <a:ext uri="{FF2B5EF4-FFF2-40B4-BE49-F238E27FC236}">
                <a16:creationId xmlns:a16="http://schemas.microsoft.com/office/drawing/2014/main" id="{D9890E6E-6AFD-8FBD-004C-57F60DCDEA0D}"/>
              </a:ext>
            </a:extLst>
          </p:cNvPr>
          <p:cNvSpPr/>
          <p:nvPr/>
        </p:nvSpPr>
        <p:spPr>
          <a:xfrm>
            <a:off x="352782" y="4368697"/>
            <a:ext cx="399683" cy="39968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100" dirty="0"/>
              <a:t>4</a:t>
            </a:r>
            <a:endParaRPr lang="zh-TW" altLang="en-US" sz="2100" dirty="0"/>
          </a:p>
        </p:txBody>
      </p:sp>
      <p:sp>
        <p:nvSpPr>
          <p:cNvPr id="28" name="橢圓 27">
            <a:extLst>
              <a:ext uri="{FF2B5EF4-FFF2-40B4-BE49-F238E27FC236}">
                <a16:creationId xmlns:a16="http://schemas.microsoft.com/office/drawing/2014/main" id="{11CDDC86-9BAF-15A0-81C3-F4CC0E248FD0}"/>
              </a:ext>
            </a:extLst>
          </p:cNvPr>
          <p:cNvSpPr/>
          <p:nvPr/>
        </p:nvSpPr>
        <p:spPr>
          <a:xfrm>
            <a:off x="4910798" y="4369832"/>
            <a:ext cx="399683" cy="399683"/>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TW" sz="2100" dirty="0"/>
              <a:t>5</a:t>
            </a:r>
            <a:endParaRPr lang="zh-TW" altLang="en-US" sz="2100" dirty="0"/>
          </a:p>
        </p:txBody>
      </p:sp>
      <p:sp>
        <p:nvSpPr>
          <p:cNvPr id="32" name="文字方塊 31">
            <a:extLst>
              <a:ext uri="{FF2B5EF4-FFF2-40B4-BE49-F238E27FC236}">
                <a16:creationId xmlns:a16="http://schemas.microsoft.com/office/drawing/2014/main" id="{6065BCD3-A5E8-1CB1-2867-23217F2BDC54}"/>
              </a:ext>
            </a:extLst>
          </p:cNvPr>
          <p:cNvSpPr txBox="1"/>
          <p:nvPr/>
        </p:nvSpPr>
        <p:spPr>
          <a:xfrm>
            <a:off x="325390" y="181906"/>
            <a:ext cx="8260695" cy="1015663"/>
          </a:xfrm>
          <a:prstGeom prst="rect">
            <a:avLst/>
          </a:prstGeom>
          <a:noFill/>
        </p:spPr>
        <p:txBody>
          <a:bodyPr wrap="square">
            <a:spAutoFit/>
          </a:bodyPr>
          <a:lstStyle/>
          <a:p>
            <a:r>
              <a:rPr lang="en-US" altLang="zh-TW" sz="3600" b="1">
                <a:solidFill>
                  <a:srgbClr val="C00000"/>
                </a:solidFill>
                <a:latin typeface="微軟正黑體" panose="020B0604030504040204" pitchFamily="34" charset="-120"/>
                <a:ea typeface="微軟正黑體" panose="020B0604030504040204" pitchFamily="34" charset="-120"/>
              </a:rPr>
              <a:t> </a:t>
            </a:r>
          </a:p>
          <a:p>
            <a:r>
              <a:rPr lang="zh-TW" altLang="en-US">
                <a:latin typeface="微軟正黑體" panose="020B0604030504040204" pitchFamily="34" charset="-120"/>
                <a:ea typeface="微軟正黑體" panose="020B0604030504040204" pitchFamily="34" charset="-120"/>
              </a:rPr>
              <a:t>有</a:t>
            </a:r>
            <a:r>
              <a:rPr lang="zh-TW" altLang="en-US" dirty="0">
                <a:latin typeface="微軟正黑體" panose="020B0604030504040204" pitchFamily="34" charset="-120"/>
                <a:ea typeface="微軟正黑體" panose="020B0604030504040204" pitchFamily="34" charset="-120"/>
              </a:rPr>
              <a:t>那些在不訓練模型的情況下強化語言模型</a:t>
            </a:r>
            <a:r>
              <a:rPr lang="zh-TW" altLang="en-US">
                <a:latin typeface="微軟正黑體" panose="020B0604030504040204" pitchFamily="34" charset="-120"/>
                <a:ea typeface="微軟正黑體" panose="020B0604030504040204" pitchFamily="34" charset="-120"/>
              </a:rPr>
              <a:t>的方法</a:t>
            </a:r>
            <a:r>
              <a:rPr lang="en-US" altLang="zh-TW">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20DF4CF9-AB92-094C-F763-8E6B15524041}"/>
              </a:ext>
            </a:extLst>
          </p:cNvPr>
          <p:cNvSpPr txBox="1"/>
          <p:nvPr/>
        </p:nvSpPr>
        <p:spPr>
          <a:xfrm>
            <a:off x="814693" y="1464344"/>
            <a:ext cx="1875162" cy="338554"/>
          </a:xfrm>
          <a:prstGeom prst="rect">
            <a:avLst/>
          </a:prstGeom>
          <a:noFill/>
        </p:spPr>
        <p:txBody>
          <a:bodyPr wrap="square">
            <a:spAutoFit/>
          </a:bodyPr>
          <a:lstStyle/>
          <a:p>
            <a:r>
              <a:rPr lang="zh-TW" altLang="en-US" sz="1600"/>
              <a:t>神奇咒語</a:t>
            </a:r>
            <a:r>
              <a:rPr lang="en-US" altLang="zh-TW" sz="1600"/>
              <a:t>! prompt</a:t>
            </a:r>
            <a:endParaRPr lang="zh-TW" altLang="en-US" sz="1600"/>
          </a:p>
        </p:txBody>
      </p:sp>
      <p:sp>
        <p:nvSpPr>
          <p:cNvPr id="31" name="文字方塊 30">
            <a:extLst>
              <a:ext uri="{FF2B5EF4-FFF2-40B4-BE49-F238E27FC236}">
                <a16:creationId xmlns:a16="http://schemas.microsoft.com/office/drawing/2014/main" id="{B34805C4-0346-67B1-81BB-635C7FCC2CC7}"/>
              </a:ext>
            </a:extLst>
          </p:cNvPr>
          <p:cNvSpPr txBox="1"/>
          <p:nvPr/>
        </p:nvSpPr>
        <p:spPr>
          <a:xfrm>
            <a:off x="4972057" y="1379658"/>
            <a:ext cx="4572000" cy="338554"/>
          </a:xfrm>
          <a:prstGeom prst="rect">
            <a:avLst/>
          </a:prstGeom>
          <a:noFill/>
        </p:spPr>
        <p:txBody>
          <a:bodyPr wrap="square">
            <a:spAutoFit/>
          </a:bodyPr>
          <a:lstStyle/>
          <a:p>
            <a:r>
              <a:rPr lang="zh-TW" altLang="en-US" sz="1600"/>
              <a:t>提供額外資訊</a:t>
            </a:r>
          </a:p>
        </p:txBody>
      </p:sp>
      <p:sp>
        <p:nvSpPr>
          <p:cNvPr id="37" name="文字方塊 36">
            <a:extLst>
              <a:ext uri="{FF2B5EF4-FFF2-40B4-BE49-F238E27FC236}">
                <a16:creationId xmlns:a16="http://schemas.microsoft.com/office/drawing/2014/main" id="{5ECB42E0-C753-6E97-0FF7-851BB21F5108}"/>
              </a:ext>
            </a:extLst>
          </p:cNvPr>
          <p:cNvSpPr txBox="1"/>
          <p:nvPr/>
        </p:nvSpPr>
        <p:spPr>
          <a:xfrm>
            <a:off x="850103" y="3098671"/>
            <a:ext cx="4773600" cy="307777"/>
          </a:xfrm>
          <a:prstGeom prst="rect">
            <a:avLst/>
          </a:prstGeom>
          <a:noFill/>
        </p:spPr>
        <p:txBody>
          <a:bodyPr wrap="square">
            <a:spAutoFit/>
          </a:bodyPr>
          <a:lstStyle/>
          <a:p>
            <a:r>
              <a:rPr lang="zh-TW" altLang="en-US" sz="1400"/>
              <a:t>把任務分多步驟來解</a:t>
            </a:r>
          </a:p>
        </p:txBody>
      </p:sp>
      <p:sp>
        <p:nvSpPr>
          <p:cNvPr id="39" name="文字方塊 38">
            <a:extLst>
              <a:ext uri="{FF2B5EF4-FFF2-40B4-BE49-F238E27FC236}">
                <a16:creationId xmlns:a16="http://schemas.microsoft.com/office/drawing/2014/main" id="{E7045BFC-650B-DE54-A451-57E603073033}"/>
              </a:ext>
            </a:extLst>
          </p:cNvPr>
          <p:cNvSpPr txBox="1"/>
          <p:nvPr/>
        </p:nvSpPr>
        <p:spPr>
          <a:xfrm>
            <a:off x="836005" y="4313685"/>
            <a:ext cx="4773600" cy="307777"/>
          </a:xfrm>
          <a:prstGeom prst="rect">
            <a:avLst/>
          </a:prstGeom>
          <a:noFill/>
        </p:spPr>
        <p:txBody>
          <a:bodyPr wrap="square">
            <a:spAutoFit/>
          </a:bodyPr>
          <a:lstStyle/>
          <a:p>
            <a:r>
              <a:rPr lang="zh-TW" altLang="en-US" sz="1400"/>
              <a:t>使用工具</a:t>
            </a:r>
          </a:p>
        </p:txBody>
      </p:sp>
      <p:sp>
        <p:nvSpPr>
          <p:cNvPr id="41" name="文字方塊 40">
            <a:extLst>
              <a:ext uri="{FF2B5EF4-FFF2-40B4-BE49-F238E27FC236}">
                <a16:creationId xmlns:a16="http://schemas.microsoft.com/office/drawing/2014/main" id="{AF47B1A1-AE8D-2FBD-7860-67ED9D74FA4A}"/>
              </a:ext>
            </a:extLst>
          </p:cNvPr>
          <p:cNvSpPr txBox="1"/>
          <p:nvPr/>
        </p:nvSpPr>
        <p:spPr>
          <a:xfrm>
            <a:off x="5404652" y="4275702"/>
            <a:ext cx="4773600" cy="338554"/>
          </a:xfrm>
          <a:prstGeom prst="rect">
            <a:avLst/>
          </a:prstGeom>
          <a:noFill/>
        </p:spPr>
        <p:txBody>
          <a:bodyPr wrap="square">
            <a:spAutoFit/>
          </a:bodyPr>
          <a:lstStyle/>
          <a:p>
            <a:r>
              <a:rPr lang="zh-TW" altLang="en-US" sz="1600"/>
              <a:t>語言模型彼此合作</a:t>
            </a:r>
          </a:p>
        </p:txBody>
      </p:sp>
      <p:sp>
        <p:nvSpPr>
          <p:cNvPr id="29" name="文字方塊 28">
            <a:extLst>
              <a:ext uri="{FF2B5EF4-FFF2-40B4-BE49-F238E27FC236}">
                <a16:creationId xmlns:a16="http://schemas.microsoft.com/office/drawing/2014/main" id="{2302CED5-99D5-1C8F-6E21-261EB6C0E702}"/>
              </a:ext>
            </a:extLst>
          </p:cNvPr>
          <p:cNvSpPr txBox="1"/>
          <p:nvPr/>
        </p:nvSpPr>
        <p:spPr>
          <a:xfrm>
            <a:off x="4024957" y="32110"/>
            <a:ext cx="5089358" cy="415498"/>
          </a:xfrm>
          <a:prstGeom prst="rect">
            <a:avLst/>
          </a:prstGeom>
          <a:noFill/>
        </p:spPr>
        <p:txBody>
          <a:bodyPr wrap="square">
            <a:spAutoFit/>
          </a:bodyPr>
          <a:lstStyle/>
          <a:p>
            <a:r>
              <a:rPr lang="zh-TW" altLang="en-US" sz="1000" b="1" i="0">
                <a:solidFill>
                  <a:srgbClr val="0F0F0F"/>
                </a:solidFill>
                <a:effectLst/>
                <a:latin typeface="Roboto" panose="02000000000000000000" pitchFamily="2" charset="0"/>
              </a:rPr>
              <a:t>練不了人工智慧？你可以訓練你自己  </a:t>
            </a:r>
            <a:r>
              <a:rPr lang="en-US" altLang="zh-TW" sz="1000" b="1" i="0">
                <a:solidFill>
                  <a:srgbClr val="0F0F0F"/>
                </a:solidFill>
                <a:effectLst/>
                <a:latin typeface="Roboto" panose="02000000000000000000" pitchFamily="2" charset="0"/>
              </a:rPr>
              <a:t>BY </a:t>
            </a:r>
            <a:r>
              <a:rPr lang="zh-TW" altLang="en-US" sz="1000" b="1" i="0">
                <a:solidFill>
                  <a:srgbClr val="0F0F0F"/>
                </a:solidFill>
                <a:effectLst/>
                <a:latin typeface="Roboto" panose="02000000000000000000" pitchFamily="2" charset="0"/>
              </a:rPr>
              <a:t>李宏毅</a:t>
            </a:r>
          </a:p>
          <a:p>
            <a:r>
              <a:rPr lang="en-US" altLang="zh-TW" sz="1100"/>
              <a:t>https://drive.google.com/file/d/1JTexyex5hrHmNdrkXy-jOVKZlycODC7Y/view</a:t>
            </a:r>
            <a:endParaRPr lang="zh-TW" altLang="en-US" sz="1100"/>
          </a:p>
        </p:txBody>
      </p:sp>
    </p:spTree>
    <p:extLst>
      <p:ext uri="{BB962C8B-B14F-4D97-AF65-F5344CB8AC3E}">
        <p14:creationId xmlns:p14="http://schemas.microsoft.com/office/powerpoint/2010/main" val="14540187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08674C-161D-53D1-D8ED-3AA9B567EA7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使用工具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文字生圖 </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(DALL-E)</a:t>
            </a:r>
            <a:endParaRPr lang="zh-TW" altLang="en-US" dirty="0"/>
          </a:p>
        </p:txBody>
      </p:sp>
      <p:sp>
        <p:nvSpPr>
          <p:cNvPr id="3" name="內容版面配置區 2">
            <a:extLst>
              <a:ext uri="{FF2B5EF4-FFF2-40B4-BE49-F238E27FC236}">
                <a16:creationId xmlns:a16="http://schemas.microsoft.com/office/drawing/2014/main" id="{948A067F-65C8-AC7F-9D9F-40C92FC970B5}"/>
              </a:ext>
            </a:extLst>
          </p:cNvPr>
          <p:cNvSpPr>
            <a:spLocks noGrp="1"/>
          </p:cNvSpPr>
          <p:nvPr>
            <p:ph idx="1"/>
          </p:nvPr>
        </p:nvSpPr>
        <p:spPr/>
        <p:txBody>
          <a:bodyPr>
            <a:normAutofit/>
          </a:bodyPr>
          <a:lstStyle/>
          <a:p>
            <a:r>
              <a:rPr lang="zh-TW" altLang="en-US" sz="1800" dirty="0">
                <a:latin typeface="微軟正黑體" panose="020B0604030504040204" pitchFamily="34" charset="-120"/>
                <a:ea typeface="微軟正黑體" panose="020B0604030504040204" pitchFamily="34" charset="-120"/>
              </a:rPr>
              <a:t>過年的是不是收到很多長輩圖賀卡呢？</a:t>
            </a:r>
            <a:endParaRPr lang="en-US" altLang="zh-TW" sz="1800" dirty="0">
              <a:latin typeface="微軟正黑體" panose="020B0604030504040204" pitchFamily="34" charset="-120"/>
              <a:ea typeface="微軟正黑體" panose="020B0604030504040204" pitchFamily="34" charset="-120"/>
            </a:endParaRPr>
          </a:p>
          <a:p>
            <a:endParaRPr lang="en-US" altLang="zh-TW" sz="1800" dirty="0"/>
          </a:p>
        </p:txBody>
      </p:sp>
      <p:pic>
        <p:nvPicPr>
          <p:cNvPr id="5" name="圖片 4" descr="一張含有 藝術, 油畫, 檯燈 的圖片&#10;&#10;自動產生的描述">
            <a:extLst>
              <a:ext uri="{FF2B5EF4-FFF2-40B4-BE49-F238E27FC236}">
                <a16:creationId xmlns:a16="http://schemas.microsoft.com/office/drawing/2014/main" id="{5DD38ED4-AA60-B85F-CA43-51D336E6BA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473" y="2779057"/>
            <a:ext cx="2710916" cy="2710916"/>
          </a:xfrm>
          <a:prstGeom prst="rect">
            <a:avLst/>
          </a:prstGeom>
        </p:spPr>
      </p:pic>
      <p:pic>
        <p:nvPicPr>
          <p:cNvPr id="7" name="圖片 6" descr="一張含有 油畫, 花, 藝術 的圖片&#10;&#10;自動產生的描述">
            <a:extLst>
              <a:ext uri="{FF2B5EF4-FFF2-40B4-BE49-F238E27FC236}">
                <a16:creationId xmlns:a16="http://schemas.microsoft.com/office/drawing/2014/main" id="{6D21815D-FE9B-C674-1322-32E379DE02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5835" y="2779056"/>
            <a:ext cx="2710916" cy="2710916"/>
          </a:xfrm>
          <a:prstGeom prst="rect">
            <a:avLst/>
          </a:prstGeom>
        </p:spPr>
      </p:pic>
      <p:pic>
        <p:nvPicPr>
          <p:cNvPr id="9" name="圖片 8" descr="一張含有 礁, 藝術, 分形藝術, 迷幻藝術 的圖片&#10;&#10;自動產生的描述">
            <a:extLst>
              <a:ext uri="{FF2B5EF4-FFF2-40B4-BE49-F238E27FC236}">
                <a16:creationId xmlns:a16="http://schemas.microsoft.com/office/drawing/2014/main" id="{3B7BC869-4BB3-6DAF-AFF4-E182A0B1DE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0654" y="2779056"/>
            <a:ext cx="2710916" cy="2710916"/>
          </a:xfrm>
          <a:prstGeom prst="rect">
            <a:avLst/>
          </a:prstGeom>
        </p:spPr>
      </p:pic>
    </p:spTree>
    <p:extLst>
      <p:ext uri="{BB962C8B-B14F-4D97-AF65-F5344CB8AC3E}">
        <p14:creationId xmlns:p14="http://schemas.microsoft.com/office/powerpoint/2010/main" val="5146907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66661E-42C3-3EB9-6797-0F0FE4DFBA35}"/>
              </a:ext>
            </a:extLst>
          </p:cNvPr>
          <p:cNvSpPr>
            <a:spLocks noGrp="1"/>
          </p:cNvSpPr>
          <p:nvPr>
            <p:ph type="title"/>
          </p:nvPr>
        </p:nvSpPr>
        <p:spPr/>
        <p:txBody>
          <a:bodyPr/>
          <a:lstStyle/>
          <a:p>
            <a:r>
              <a:rPr lang="en-US" altLang="zh-TW" dirty="0"/>
              <a:t>GPT Plug-in </a:t>
            </a:r>
            <a:endParaRPr lang="zh-TW" altLang="en-US" dirty="0"/>
          </a:p>
        </p:txBody>
      </p:sp>
      <p:sp>
        <p:nvSpPr>
          <p:cNvPr id="3" name="內容版面配置區 2">
            <a:extLst>
              <a:ext uri="{FF2B5EF4-FFF2-40B4-BE49-F238E27FC236}">
                <a16:creationId xmlns:a16="http://schemas.microsoft.com/office/drawing/2014/main" id="{DEE1F1C4-8E7A-F1A2-2E27-C3BF0489062D}"/>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45C994A2-62A7-85CC-2439-B8C36F6E3E26}"/>
              </a:ext>
            </a:extLst>
          </p:cNvPr>
          <p:cNvPicPr>
            <a:picLocks noChangeAspect="1"/>
          </p:cNvPicPr>
          <p:nvPr/>
        </p:nvPicPr>
        <p:blipFill>
          <a:blip r:embed="rId2"/>
          <a:stretch>
            <a:fillRect/>
          </a:stretch>
        </p:blipFill>
        <p:spPr>
          <a:xfrm>
            <a:off x="220849" y="1989869"/>
            <a:ext cx="8702302" cy="3736703"/>
          </a:xfrm>
          <a:prstGeom prst="rect">
            <a:avLst/>
          </a:prstGeom>
        </p:spPr>
      </p:pic>
    </p:spTree>
    <p:extLst>
      <p:ext uri="{BB962C8B-B14F-4D97-AF65-F5344CB8AC3E}">
        <p14:creationId xmlns:p14="http://schemas.microsoft.com/office/powerpoint/2010/main" val="35966386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929C7B82-3D23-F854-E073-F9A8FD8107AC}"/>
              </a:ext>
            </a:extLst>
          </p:cNvPr>
          <p:cNvSpPr txBox="1"/>
          <p:nvPr/>
        </p:nvSpPr>
        <p:spPr>
          <a:xfrm>
            <a:off x="1310054" y="3559800"/>
            <a:ext cx="1718214" cy="380873"/>
          </a:xfrm>
          <a:prstGeom prst="rect">
            <a:avLst/>
          </a:prstGeom>
          <a:noFill/>
        </p:spPr>
        <p:txBody>
          <a:bodyPr wrap="square">
            <a:spAutoFit/>
          </a:bodyPr>
          <a:lstStyle/>
          <a:p>
            <a:pPr defTabSz="685800" fontAlgn="auto">
              <a:spcBef>
                <a:spcPts val="0"/>
              </a:spcBef>
              <a:spcAft>
                <a:spcPts val="0"/>
              </a:spcAft>
              <a:defRPr/>
            </a:pPr>
            <a:r>
              <a:rPr kumimoji="0" lang="en-US" altLang="zh-TW" sz="1875" dirty="0">
                <a:solidFill>
                  <a:prstClr val="black"/>
                </a:solidFill>
                <a:latin typeface="微軟正黑體" panose="020B0604030504040204" pitchFamily="34" charset="-120"/>
                <a:ea typeface="微軟正黑體" panose="020B0604030504040204" pitchFamily="34" charset="-120"/>
              </a:rPr>
              <a:t>5 </a:t>
            </a:r>
            <a:r>
              <a:rPr kumimoji="0" lang="zh-TW" altLang="en-US" sz="1875" dirty="0">
                <a:solidFill>
                  <a:prstClr val="black"/>
                </a:solidFill>
                <a:latin typeface="微軟正黑體" panose="020B0604030504040204" pitchFamily="34" charset="-120"/>
                <a:ea typeface="微軟正黑體" panose="020B0604030504040204" pitchFamily="34" charset="-120"/>
              </a:rPr>
              <a:t>美金可以換</a:t>
            </a:r>
            <a:endParaRPr kumimoji="0" lang="zh-TW" altLang="en-US" sz="1875" dirty="0">
              <a:solidFill>
                <a:prstClr val="black"/>
              </a:solidFill>
              <a:latin typeface="Calibri" panose="020F0502020204030204"/>
            </a:endParaRPr>
          </a:p>
        </p:txBody>
      </p:sp>
      <p:sp>
        <p:nvSpPr>
          <p:cNvPr id="2" name="標題 1">
            <a:extLst>
              <a:ext uri="{FF2B5EF4-FFF2-40B4-BE49-F238E27FC236}">
                <a16:creationId xmlns:a16="http://schemas.microsoft.com/office/drawing/2014/main" id="{7287E5B8-F7E7-1BAB-F58F-104C44281B2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語言模型是怎麼使用工具的呢？</a:t>
            </a:r>
            <a:endParaRPr lang="zh-TW" altLang="en-US" dirty="0"/>
          </a:p>
        </p:txBody>
      </p:sp>
      <p:sp>
        <p:nvSpPr>
          <p:cNvPr id="6" name="文字方塊 5">
            <a:extLst>
              <a:ext uri="{FF2B5EF4-FFF2-40B4-BE49-F238E27FC236}">
                <a16:creationId xmlns:a16="http://schemas.microsoft.com/office/drawing/2014/main" id="{AAA56036-7238-185A-FABB-3E46215C6F33}"/>
              </a:ext>
            </a:extLst>
          </p:cNvPr>
          <p:cNvSpPr txBox="1"/>
          <p:nvPr/>
        </p:nvSpPr>
        <p:spPr>
          <a:xfrm>
            <a:off x="767572" y="2564630"/>
            <a:ext cx="3472443" cy="369332"/>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我有 </a:t>
            </a:r>
            <a:r>
              <a:rPr kumimoji="0" lang="en-US" altLang="zh-TW" sz="1800" dirty="0">
                <a:solidFill>
                  <a:prstClr val="black"/>
                </a:solidFill>
                <a:latin typeface="微軟正黑體" panose="020B0604030504040204" pitchFamily="34" charset="-120"/>
                <a:ea typeface="微軟正黑體" panose="020B0604030504040204" pitchFamily="34" charset="-120"/>
              </a:rPr>
              <a:t>5 </a:t>
            </a:r>
            <a:r>
              <a:rPr kumimoji="0" lang="zh-TW" altLang="en-US" sz="1800" dirty="0">
                <a:solidFill>
                  <a:prstClr val="black"/>
                </a:solidFill>
                <a:latin typeface="微軟正黑體" panose="020B0604030504040204" pitchFamily="34" charset="-120"/>
                <a:ea typeface="微軟正黑體" panose="020B0604030504040204" pitchFamily="34" charset="-120"/>
              </a:rPr>
              <a:t>美金，可以換多少新台幣？</a:t>
            </a:r>
          </a:p>
        </p:txBody>
      </p:sp>
      <p:sp>
        <p:nvSpPr>
          <p:cNvPr id="18" name="文字方塊 17">
            <a:extLst>
              <a:ext uri="{FF2B5EF4-FFF2-40B4-BE49-F238E27FC236}">
                <a16:creationId xmlns:a16="http://schemas.microsoft.com/office/drawing/2014/main" id="{8AC71656-6B7F-6D3D-7FC1-DD77F3CCD192}"/>
              </a:ext>
            </a:extLst>
          </p:cNvPr>
          <p:cNvSpPr txBox="1"/>
          <p:nvPr/>
        </p:nvSpPr>
        <p:spPr>
          <a:xfrm>
            <a:off x="4110425" y="3579157"/>
            <a:ext cx="2120226"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搜尋</a:t>
            </a:r>
            <a:r>
              <a:rPr kumimoji="0" lang="en-US" altLang="zh-TW" sz="1800" dirty="0">
                <a:solidFill>
                  <a:prstClr val="black"/>
                </a:solidFill>
                <a:latin typeface="微軟正黑體" panose="020B0604030504040204" pitchFamily="34" charset="-120"/>
                <a:ea typeface="微軟正黑體" panose="020B0604030504040204" pitchFamily="34" charset="-120"/>
              </a:rPr>
              <a:t>(</a:t>
            </a:r>
            <a:r>
              <a:rPr kumimoji="0" lang="zh-TW" altLang="en-US" sz="1800" dirty="0">
                <a:solidFill>
                  <a:prstClr val="black"/>
                </a:solidFill>
                <a:latin typeface="微軟正黑體" panose="020B0604030504040204" pitchFamily="34" charset="-120"/>
                <a:ea typeface="微軟正黑體" panose="020B0604030504040204" pitchFamily="34" charset="-120"/>
              </a:rPr>
              <a:t>美金台幣匯率</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22" name="矩形: 圓角 21">
            <a:extLst>
              <a:ext uri="{FF2B5EF4-FFF2-40B4-BE49-F238E27FC236}">
                <a16:creationId xmlns:a16="http://schemas.microsoft.com/office/drawing/2014/main" id="{00F3C3D4-2D0A-DC27-1FD9-B8DB4547DFDA}"/>
              </a:ext>
            </a:extLst>
          </p:cNvPr>
          <p:cNvSpPr/>
          <p:nvPr/>
        </p:nvSpPr>
        <p:spPr>
          <a:xfrm>
            <a:off x="2935235" y="3507924"/>
            <a:ext cx="1117466" cy="428651"/>
          </a:xfrm>
          <a:prstGeom prst="roundRect">
            <a:avLst/>
          </a:prstGeom>
          <a:solidFill>
            <a:schemeClr val="accent1">
              <a:lumMod val="20000"/>
              <a:lumOff val="80000"/>
            </a:schemeClr>
          </a:solidFill>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defRPr/>
            </a:pPr>
            <a:r>
              <a:rPr lang="zh-TW" altLang="en-US" sz="1400" dirty="0">
                <a:solidFill>
                  <a:prstClr val="black"/>
                </a:solidFill>
                <a:latin typeface="微軟正黑體" panose="020B0604030504040204" pitchFamily="34" charset="-120"/>
                <a:ea typeface="微軟正黑體" panose="020B0604030504040204" pitchFamily="34" charset="-120"/>
              </a:rPr>
              <a:t>呼叫工具</a:t>
            </a:r>
            <a:endParaRPr kumimoji="0" lang="zh-TW" altLang="en-US" sz="1400" dirty="0">
              <a:solidFill>
                <a:prstClr val="black"/>
              </a:solidFill>
              <a:latin typeface="微軟正黑體" panose="020B0604030504040204" pitchFamily="34" charset="-120"/>
              <a:ea typeface="微軟正黑體" panose="020B0604030504040204" pitchFamily="34" charset="-120"/>
            </a:endParaRPr>
          </a:p>
        </p:txBody>
      </p:sp>
      <p:pic>
        <p:nvPicPr>
          <p:cNvPr id="31" name="Picture 6" descr="Web Design 608*557 transprent Png Free Download - Headgear ...">
            <a:extLst>
              <a:ext uri="{FF2B5EF4-FFF2-40B4-BE49-F238E27FC236}">
                <a16:creationId xmlns:a16="http://schemas.microsoft.com/office/drawing/2014/main" id="{D10C0D07-9CA9-070F-358D-90655F9BED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793" y="2301399"/>
            <a:ext cx="1048785" cy="95952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圓角 6">
            <a:extLst>
              <a:ext uri="{FF2B5EF4-FFF2-40B4-BE49-F238E27FC236}">
                <a16:creationId xmlns:a16="http://schemas.microsoft.com/office/drawing/2014/main" id="{D24206E8-81D3-84DB-584C-B6D74BE80F6B}"/>
              </a:ext>
            </a:extLst>
          </p:cNvPr>
          <p:cNvSpPr/>
          <p:nvPr/>
        </p:nvSpPr>
        <p:spPr>
          <a:xfrm>
            <a:off x="6970954" y="3515732"/>
            <a:ext cx="1783136" cy="4293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fontAlgn="auto">
              <a:spcBef>
                <a:spcPts val="0"/>
              </a:spcBef>
              <a:spcAft>
                <a:spcPts val="0"/>
              </a:spcAft>
              <a:defRPr/>
            </a:pPr>
            <a:r>
              <a:rPr kumimoji="0" lang="en-US" altLang="zh-TW" sz="1350" dirty="0">
                <a:solidFill>
                  <a:prstClr val="black"/>
                </a:solidFill>
                <a:latin typeface="微軟正黑體" panose="020B0604030504040204" pitchFamily="34" charset="-120"/>
                <a:ea typeface="微軟正黑體" panose="020B0604030504040204" pitchFamily="34" charset="-120"/>
              </a:rPr>
              <a:t>1 </a:t>
            </a:r>
            <a:r>
              <a:rPr kumimoji="0" lang="zh-TW" altLang="en-US" sz="1350" dirty="0">
                <a:solidFill>
                  <a:prstClr val="black"/>
                </a:solidFill>
                <a:latin typeface="微軟正黑體" panose="020B0604030504040204" pitchFamily="34" charset="-120"/>
                <a:ea typeface="微軟正黑體" panose="020B0604030504040204" pitchFamily="34" charset="-120"/>
              </a:rPr>
              <a:t>美金 </a:t>
            </a:r>
            <a:r>
              <a:rPr kumimoji="0" lang="en-US" altLang="zh-TW" sz="1350" dirty="0">
                <a:solidFill>
                  <a:prstClr val="black"/>
                </a:solidFill>
                <a:latin typeface="微軟正黑體" panose="020B0604030504040204" pitchFamily="34" charset="-120"/>
                <a:ea typeface="微軟正黑體" panose="020B0604030504040204" pitchFamily="34" charset="-120"/>
              </a:rPr>
              <a:t>=</a:t>
            </a:r>
            <a:r>
              <a:rPr kumimoji="0" lang="zh-TW" altLang="en-US" sz="1350" dirty="0">
                <a:solidFill>
                  <a:prstClr val="black"/>
                </a:solidFill>
                <a:latin typeface="微軟正黑體" panose="020B0604030504040204" pitchFamily="34" charset="-120"/>
                <a:ea typeface="微軟正黑體" panose="020B0604030504040204" pitchFamily="34" charset="-120"/>
              </a:rPr>
              <a:t> </a:t>
            </a:r>
            <a:r>
              <a:rPr kumimoji="0" lang="en-US" altLang="zh-TW" sz="1350" dirty="0">
                <a:solidFill>
                  <a:prstClr val="black"/>
                </a:solidFill>
                <a:latin typeface="微軟正黑體" panose="020B0604030504040204" pitchFamily="34" charset="-120"/>
                <a:ea typeface="微軟正黑體" panose="020B0604030504040204" pitchFamily="34" charset="-120"/>
              </a:rPr>
              <a:t>31.5 </a:t>
            </a:r>
            <a:r>
              <a:rPr kumimoji="0" lang="zh-TW" altLang="en-US" sz="1350" dirty="0">
                <a:solidFill>
                  <a:prstClr val="black"/>
                </a:solidFill>
                <a:latin typeface="微軟正黑體" panose="020B0604030504040204" pitchFamily="34" charset="-120"/>
                <a:ea typeface="微軟正黑體" panose="020B0604030504040204" pitchFamily="34" charset="-120"/>
              </a:rPr>
              <a:t>台幣</a:t>
            </a:r>
          </a:p>
        </p:txBody>
      </p:sp>
      <p:sp>
        <p:nvSpPr>
          <p:cNvPr id="9" name="文字方塊 8">
            <a:extLst>
              <a:ext uri="{FF2B5EF4-FFF2-40B4-BE49-F238E27FC236}">
                <a16:creationId xmlns:a16="http://schemas.microsoft.com/office/drawing/2014/main" id="{D6C0FAC3-240E-E1A5-882E-0CA5A25F2845}"/>
              </a:ext>
            </a:extLst>
          </p:cNvPr>
          <p:cNvSpPr txBox="1"/>
          <p:nvPr/>
        </p:nvSpPr>
        <p:spPr>
          <a:xfrm>
            <a:off x="7682464" y="4341410"/>
            <a:ext cx="738996" cy="369332"/>
          </a:xfrm>
          <a:prstGeom prst="rect">
            <a:avLst/>
          </a:prstGeom>
          <a:noFill/>
        </p:spPr>
        <p:txBody>
          <a:bodyPr wrap="square" rtlCol="0">
            <a:spAutoFit/>
          </a:bodyPr>
          <a:lstStyle/>
          <a:p>
            <a:pPr defTabSz="685800" fontAlgn="auto">
              <a:spcBef>
                <a:spcPts val="0"/>
              </a:spcBef>
              <a:spcAft>
                <a:spcPts val="0"/>
              </a:spcAft>
              <a:defRPr/>
            </a:pPr>
            <a:r>
              <a:rPr kumimoji="0" lang="en-US" altLang="zh-TW" sz="1800" dirty="0">
                <a:solidFill>
                  <a:prstClr val="black"/>
                </a:solidFill>
                <a:latin typeface="微軟正黑體" panose="020B0604030504040204" pitchFamily="34" charset="-120"/>
                <a:ea typeface="微軟正黑體" panose="020B0604030504040204" pitchFamily="34" charset="-120"/>
              </a:rPr>
              <a:t>[END]</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3" name="矩形: 圓角 12">
            <a:extLst>
              <a:ext uri="{FF2B5EF4-FFF2-40B4-BE49-F238E27FC236}">
                <a16:creationId xmlns:a16="http://schemas.microsoft.com/office/drawing/2014/main" id="{3DC700D2-03B8-8371-651D-A794C45F9708}"/>
              </a:ext>
            </a:extLst>
          </p:cNvPr>
          <p:cNvSpPr/>
          <p:nvPr/>
        </p:nvSpPr>
        <p:spPr>
          <a:xfrm>
            <a:off x="5074225" y="4317306"/>
            <a:ext cx="891568" cy="4293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85800" fontAlgn="auto">
              <a:spcBef>
                <a:spcPts val="0"/>
              </a:spcBef>
              <a:spcAft>
                <a:spcPts val="0"/>
              </a:spcAft>
              <a:defRPr/>
            </a:pPr>
            <a:r>
              <a:rPr kumimoji="0" lang="en-US" altLang="zh-TW" sz="1350" dirty="0">
                <a:solidFill>
                  <a:prstClr val="black"/>
                </a:solidFill>
                <a:latin typeface="微軟正黑體" panose="020B0604030504040204" pitchFamily="34" charset="-120"/>
                <a:ea typeface="微軟正黑體" panose="020B0604030504040204" pitchFamily="34" charset="-120"/>
              </a:rPr>
              <a:t>157.5</a:t>
            </a:r>
            <a:endParaRPr kumimoji="0" lang="zh-TW" altLang="en-US" sz="1350" dirty="0">
              <a:solidFill>
                <a:prstClr val="black"/>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7D83D9AC-E31A-036F-F1D6-3B3BBA39FFA7}"/>
              </a:ext>
            </a:extLst>
          </p:cNvPr>
          <p:cNvSpPr txBox="1"/>
          <p:nvPr/>
        </p:nvSpPr>
        <p:spPr>
          <a:xfrm>
            <a:off x="6685099" y="4361295"/>
            <a:ext cx="1736361" cy="380873"/>
          </a:xfrm>
          <a:prstGeom prst="rect">
            <a:avLst/>
          </a:prstGeom>
          <a:noFill/>
        </p:spPr>
        <p:txBody>
          <a:bodyPr wrap="square">
            <a:spAutoFit/>
          </a:bodyPr>
          <a:lstStyle/>
          <a:p>
            <a:pPr defTabSz="685800" fontAlgn="auto">
              <a:spcBef>
                <a:spcPts val="0"/>
              </a:spcBef>
              <a:spcAft>
                <a:spcPts val="0"/>
              </a:spcAft>
              <a:defRPr/>
            </a:pPr>
            <a:r>
              <a:rPr kumimoji="0" lang="zh-TW" altLang="en-US" sz="1875" dirty="0">
                <a:solidFill>
                  <a:prstClr val="black"/>
                </a:solidFill>
                <a:latin typeface="微軟正黑體" panose="020B0604030504040204" pitchFamily="34" charset="-120"/>
                <a:ea typeface="微軟正黑體" panose="020B0604030504040204" pitchFamily="34" charset="-120"/>
              </a:rPr>
              <a:t>元新台幣</a:t>
            </a:r>
            <a:endParaRPr kumimoji="0" lang="zh-TW" altLang="en-US" sz="1875" dirty="0">
              <a:solidFill>
                <a:prstClr val="black"/>
              </a:solidFill>
              <a:latin typeface="Calibri" panose="020F0502020204030204"/>
            </a:endParaRPr>
          </a:p>
        </p:txBody>
      </p:sp>
      <p:cxnSp>
        <p:nvCxnSpPr>
          <p:cNvPr id="15" name="直線接點 14">
            <a:extLst>
              <a:ext uri="{FF2B5EF4-FFF2-40B4-BE49-F238E27FC236}">
                <a16:creationId xmlns:a16="http://schemas.microsoft.com/office/drawing/2014/main" id="{D54644B1-11C8-4881-6241-2B4557298A54}"/>
              </a:ext>
            </a:extLst>
          </p:cNvPr>
          <p:cNvCxnSpPr>
            <a:cxnSpLocks/>
          </p:cNvCxnSpPr>
          <p:nvPr/>
        </p:nvCxnSpPr>
        <p:spPr>
          <a:xfrm>
            <a:off x="4154648" y="3896831"/>
            <a:ext cx="20035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32" name="圖形 31" descr="計算機 以實心填滿">
            <a:extLst>
              <a:ext uri="{FF2B5EF4-FFF2-40B4-BE49-F238E27FC236}">
                <a16:creationId xmlns:a16="http://schemas.microsoft.com/office/drawing/2014/main" id="{3DB3F9A2-EB49-8DCB-C66F-1DD8B5515D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83223" y="4916745"/>
            <a:ext cx="959876" cy="959876"/>
          </a:xfrm>
          <a:prstGeom prst="rect">
            <a:avLst/>
          </a:prstGeom>
        </p:spPr>
      </p:pic>
      <p:cxnSp>
        <p:nvCxnSpPr>
          <p:cNvPr id="43" name="直線接點 42">
            <a:extLst>
              <a:ext uri="{FF2B5EF4-FFF2-40B4-BE49-F238E27FC236}">
                <a16:creationId xmlns:a16="http://schemas.microsoft.com/office/drawing/2014/main" id="{E2AF3EE5-7D38-1347-C22D-1D20379331FB}"/>
              </a:ext>
            </a:extLst>
          </p:cNvPr>
          <p:cNvCxnSpPr>
            <a:cxnSpLocks/>
          </p:cNvCxnSpPr>
          <p:nvPr/>
        </p:nvCxnSpPr>
        <p:spPr>
          <a:xfrm flipV="1">
            <a:off x="3379896" y="4744554"/>
            <a:ext cx="0" cy="6521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接點 43">
            <a:extLst>
              <a:ext uri="{FF2B5EF4-FFF2-40B4-BE49-F238E27FC236}">
                <a16:creationId xmlns:a16="http://schemas.microsoft.com/office/drawing/2014/main" id="{8F069EF2-E150-BF00-0CB5-F36772D542DF}"/>
              </a:ext>
            </a:extLst>
          </p:cNvPr>
          <p:cNvCxnSpPr>
            <a:cxnSpLocks/>
          </p:cNvCxnSpPr>
          <p:nvPr/>
        </p:nvCxnSpPr>
        <p:spPr>
          <a:xfrm>
            <a:off x="3379896" y="5403410"/>
            <a:ext cx="971163"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2B43DF52-1EBA-48CB-C9E5-90F5552D5DF4}"/>
              </a:ext>
            </a:extLst>
          </p:cNvPr>
          <p:cNvCxnSpPr>
            <a:cxnSpLocks/>
          </p:cNvCxnSpPr>
          <p:nvPr/>
        </p:nvCxnSpPr>
        <p:spPr>
          <a:xfrm>
            <a:off x="5020607" y="5396683"/>
            <a:ext cx="4994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圓角 10">
            <a:extLst>
              <a:ext uri="{FF2B5EF4-FFF2-40B4-BE49-F238E27FC236}">
                <a16:creationId xmlns:a16="http://schemas.microsoft.com/office/drawing/2014/main" id="{383945E1-8BA1-0657-06AE-17AEB49F40AD}"/>
              </a:ext>
            </a:extLst>
          </p:cNvPr>
          <p:cNvSpPr/>
          <p:nvPr/>
        </p:nvSpPr>
        <p:spPr>
          <a:xfrm>
            <a:off x="6186802" y="3526974"/>
            <a:ext cx="669548" cy="428651"/>
          </a:xfrm>
          <a:prstGeom prst="roundRect">
            <a:avLst/>
          </a:prstGeom>
          <a:solidFill>
            <a:schemeClr val="accent1">
              <a:lumMod val="20000"/>
              <a:lumOff val="80000"/>
            </a:schemeClr>
          </a:solidFill>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defRPr/>
            </a:pPr>
            <a:r>
              <a:rPr lang="zh-TW" altLang="en-US" sz="1400" dirty="0">
                <a:solidFill>
                  <a:prstClr val="black"/>
                </a:solidFill>
                <a:latin typeface="微軟正黑體" panose="020B0604030504040204" pitchFamily="34" charset="-120"/>
                <a:ea typeface="微軟正黑體" panose="020B0604030504040204" pitchFamily="34" charset="-120"/>
              </a:rPr>
              <a:t>結束</a:t>
            </a:r>
            <a:endParaRPr kumimoji="0" lang="zh-TW" altLang="en-US" sz="1400" dirty="0">
              <a:solidFill>
                <a:prstClr val="black"/>
              </a:solidFill>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E74E017F-79C7-62AA-3144-5665D914D094}"/>
              </a:ext>
            </a:extLst>
          </p:cNvPr>
          <p:cNvSpPr txBox="1"/>
          <p:nvPr/>
        </p:nvSpPr>
        <p:spPr>
          <a:xfrm>
            <a:off x="5180039" y="1866611"/>
            <a:ext cx="4000500" cy="415498"/>
          </a:xfrm>
          <a:prstGeom prst="rect">
            <a:avLst/>
          </a:prstGeom>
          <a:noFill/>
        </p:spPr>
        <p:txBody>
          <a:bodyPr wrap="square">
            <a:spAutoFit/>
          </a:bodyPr>
          <a:lstStyle/>
          <a:p>
            <a:pPr algn="ctr"/>
            <a:r>
              <a:rPr lang="zh-TW" altLang="en-US" sz="2100" b="1" dirty="0">
                <a:solidFill>
                  <a:srgbClr val="FF0000"/>
                </a:solidFill>
                <a:latin typeface="微軟正黑體" panose="020B0604030504040204" pitchFamily="34" charset="-120"/>
                <a:ea typeface="微軟正黑體" panose="020B0604030504040204" pitchFamily="34" charset="-120"/>
              </a:rPr>
              <a:t>其實使用工具都是文字接龍</a:t>
            </a:r>
            <a:endParaRPr lang="en-US" altLang="zh-TW" sz="2100" b="1" dirty="0">
              <a:solidFill>
                <a:srgbClr val="FF0000"/>
              </a:solidFill>
            </a:endParaRPr>
          </a:p>
        </p:txBody>
      </p:sp>
      <p:sp>
        <p:nvSpPr>
          <p:cNvPr id="3" name="文字方塊 2">
            <a:extLst>
              <a:ext uri="{FF2B5EF4-FFF2-40B4-BE49-F238E27FC236}">
                <a16:creationId xmlns:a16="http://schemas.microsoft.com/office/drawing/2014/main" id="{2017C876-899F-0B32-DA47-A1DDA7AD3F84}"/>
              </a:ext>
            </a:extLst>
          </p:cNvPr>
          <p:cNvSpPr txBox="1"/>
          <p:nvPr/>
        </p:nvSpPr>
        <p:spPr>
          <a:xfrm>
            <a:off x="2930559" y="3116606"/>
            <a:ext cx="1194115" cy="369332"/>
          </a:xfrm>
          <a:prstGeom prst="rect">
            <a:avLst/>
          </a:prstGeom>
          <a:noFill/>
        </p:spPr>
        <p:txBody>
          <a:bodyPr wrap="square">
            <a:spAutoFit/>
          </a:bodyPr>
          <a:lstStyle/>
          <a:p>
            <a:pPr defTabSz="685800" fontAlgn="auto">
              <a:spcBef>
                <a:spcPts val="0"/>
              </a:spcBef>
              <a:spcAft>
                <a:spcPts val="0"/>
              </a:spcAft>
              <a:defRPr/>
            </a:pPr>
            <a:r>
              <a:rPr lang="en-US" altLang="zh-TW" sz="1800" dirty="0">
                <a:solidFill>
                  <a:prstClr val="black"/>
                </a:solidFill>
                <a:latin typeface="微軟正黑體" panose="020B0604030504040204" pitchFamily="34" charset="-120"/>
                <a:ea typeface="微軟正黑體" panose="020B0604030504040204" pitchFamily="34" charset="-120"/>
              </a:rPr>
              <a:t>(</a:t>
            </a:r>
            <a:r>
              <a:rPr lang="zh-TW" altLang="en-US" sz="1800" dirty="0">
                <a:solidFill>
                  <a:prstClr val="black"/>
                </a:solidFill>
                <a:latin typeface="微軟正黑體" panose="020B0604030504040204" pitchFamily="34" charset="-120"/>
                <a:ea typeface="微軟正黑體" panose="020B0604030504040204" pitchFamily="34" charset="-120"/>
              </a:rPr>
              <a:t>特殊符號</a:t>
            </a:r>
            <a:r>
              <a:rPr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Calibri" panose="020F0502020204030204"/>
            </a:endParaRPr>
          </a:p>
        </p:txBody>
      </p:sp>
      <p:sp>
        <p:nvSpPr>
          <p:cNvPr id="23" name="矩形: 圓角 22">
            <a:extLst>
              <a:ext uri="{FF2B5EF4-FFF2-40B4-BE49-F238E27FC236}">
                <a16:creationId xmlns:a16="http://schemas.microsoft.com/office/drawing/2014/main" id="{E7895797-3131-0FDB-6618-77E92C995241}"/>
              </a:ext>
            </a:extLst>
          </p:cNvPr>
          <p:cNvSpPr/>
          <p:nvPr/>
        </p:nvSpPr>
        <p:spPr>
          <a:xfrm>
            <a:off x="1386328" y="4364377"/>
            <a:ext cx="1117466" cy="428651"/>
          </a:xfrm>
          <a:prstGeom prst="roundRect">
            <a:avLst/>
          </a:prstGeom>
          <a:solidFill>
            <a:schemeClr val="accent1">
              <a:lumMod val="20000"/>
              <a:lumOff val="80000"/>
            </a:schemeClr>
          </a:solidFill>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defRPr/>
            </a:pPr>
            <a:r>
              <a:rPr lang="zh-TW" altLang="en-US" sz="1400" dirty="0">
                <a:solidFill>
                  <a:prstClr val="black"/>
                </a:solidFill>
                <a:latin typeface="微軟正黑體" panose="020B0604030504040204" pitchFamily="34" charset="-120"/>
                <a:ea typeface="微軟正黑體" panose="020B0604030504040204" pitchFamily="34" charset="-120"/>
              </a:rPr>
              <a:t>呼叫工具</a:t>
            </a:r>
            <a:endParaRPr kumimoji="0" lang="zh-TW" altLang="en-US" sz="1400" dirty="0">
              <a:solidFill>
                <a:prstClr val="black"/>
              </a:solidFill>
              <a:latin typeface="微軟正黑體" panose="020B0604030504040204" pitchFamily="34" charset="-120"/>
              <a:ea typeface="微軟正黑體" panose="020B0604030504040204" pitchFamily="34" charset="-120"/>
            </a:endParaRPr>
          </a:p>
        </p:txBody>
      </p:sp>
      <p:sp>
        <p:nvSpPr>
          <p:cNvPr id="25" name="文字方塊 24">
            <a:extLst>
              <a:ext uri="{FF2B5EF4-FFF2-40B4-BE49-F238E27FC236}">
                <a16:creationId xmlns:a16="http://schemas.microsoft.com/office/drawing/2014/main" id="{2CF27DB7-587E-48BE-6BD0-097DA849036D}"/>
              </a:ext>
            </a:extLst>
          </p:cNvPr>
          <p:cNvSpPr txBox="1"/>
          <p:nvPr/>
        </p:nvSpPr>
        <p:spPr>
          <a:xfrm>
            <a:off x="2570271" y="4408371"/>
            <a:ext cx="2120226" cy="369332"/>
          </a:xfrm>
          <a:prstGeom prst="rect">
            <a:avLst/>
          </a:prstGeom>
          <a:noFill/>
        </p:spPr>
        <p:txBody>
          <a:bodyPr wrap="square" rtlCol="0">
            <a:spAutoFit/>
          </a:bodyPr>
          <a:lstStyle/>
          <a:p>
            <a:pPr lvl="0">
              <a:defRPr/>
            </a:pPr>
            <a:r>
              <a:rPr kumimoji="0" lang="zh-TW" altLang="en-US" sz="1800" dirty="0">
                <a:solidFill>
                  <a:prstClr val="black"/>
                </a:solidFill>
                <a:latin typeface="微軟正黑體" panose="020B0604030504040204" pitchFamily="34" charset="-120"/>
                <a:ea typeface="微軟正黑體" panose="020B0604030504040204" pitchFamily="34" charset="-120"/>
              </a:rPr>
              <a:t>計算機</a:t>
            </a:r>
            <a:r>
              <a:rPr lang="en-US" altLang="zh-TW" sz="1800" dirty="0">
                <a:solidFill>
                  <a:prstClr val="black"/>
                </a:solidFill>
                <a:latin typeface="微軟正黑體" panose="020B0604030504040204" pitchFamily="34" charset="-120"/>
                <a:ea typeface="微軟正黑體" panose="020B0604030504040204" pitchFamily="34" charset="-120"/>
              </a:rPr>
              <a:t>(5 x 31.5)</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26" name="文字方塊 25">
            <a:extLst>
              <a:ext uri="{FF2B5EF4-FFF2-40B4-BE49-F238E27FC236}">
                <a16:creationId xmlns:a16="http://schemas.microsoft.com/office/drawing/2014/main" id="{BE31CA9C-4C08-FB94-B81A-B8BF7C18F52D}"/>
              </a:ext>
            </a:extLst>
          </p:cNvPr>
          <p:cNvSpPr txBox="1"/>
          <p:nvPr/>
        </p:nvSpPr>
        <p:spPr>
          <a:xfrm>
            <a:off x="6008325" y="4370812"/>
            <a:ext cx="824852" cy="380873"/>
          </a:xfrm>
          <a:prstGeom prst="rect">
            <a:avLst/>
          </a:prstGeom>
          <a:noFill/>
        </p:spPr>
        <p:txBody>
          <a:bodyPr wrap="square">
            <a:spAutoFit/>
          </a:bodyPr>
          <a:lstStyle/>
          <a:p>
            <a:pPr defTabSz="685800" fontAlgn="auto">
              <a:spcBef>
                <a:spcPts val="0"/>
              </a:spcBef>
              <a:spcAft>
                <a:spcPts val="0"/>
              </a:spcAft>
              <a:defRPr/>
            </a:pPr>
            <a:r>
              <a:rPr kumimoji="0" lang="en-US" altLang="zh-TW" sz="1875" dirty="0">
                <a:solidFill>
                  <a:prstClr val="black"/>
                </a:solidFill>
                <a:latin typeface="微軟正黑體" panose="020B0604030504040204" pitchFamily="34" charset="-120"/>
                <a:ea typeface="微軟正黑體" panose="020B0604030504040204" pitchFamily="34" charset="-120"/>
              </a:rPr>
              <a:t>157.5</a:t>
            </a:r>
            <a:endParaRPr kumimoji="0" lang="zh-TW" altLang="en-US" sz="1875" dirty="0">
              <a:solidFill>
                <a:prstClr val="black"/>
              </a:solidFill>
              <a:latin typeface="Calibri" panose="020F0502020204030204"/>
            </a:endParaRPr>
          </a:p>
        </p:txBody>
      </p:sp>
      <p:cxnSp>
        <p:nvCxnSpPr>
          <p:cNvPr id="28" name="直線接點 27">
            <a:extLst>
              <a:ext uri="{FF2B5EF4-FFF2-40B4-BE49-F238E27FC236}">
                <a16:creationId xmlns:a16="http://schemas.microsoft.com/office/drawing/2014/main" id="{8F656F2B-B524-263B-D365-DE35C078519F}"/>
              </a:ext>
            </a:extLst>
          </p:cNvPr>
          <p:cNvCxnSpPr>
            <a:cxnSpLocks/>
          </p:cNvCxnSpPr>
          <p:nvPr/>
        </p:nvCxnSpPr>
        <p:spPr>
          <a:xfrm flipH="1" flipV="1">
            <a:off x="5219299" y="2787466"/>
            <a:ext cx="2000" cy="7309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id="{329527DA-8993-D011-7704-CAC9E1F2FD33}"/>
              </a:ext>
            </a:extLst>
          </p:cNvPr>
          <p:cNvCxnSpPr>
            <a:cxnSpLocks/>
          </p:cNvCxnSpPr>
          <p:nvPr/>
        </p:nvCxnSpPr>
        <p:spPr>
          <a:xfrm flipV="1">
            <a:off x="5181378" y="2775731"/>
            <a:ext cx="775834" cy="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96845415-7079-6020-F61F-E35727DAC97C}"/>
              </a:ext>
            </a:extLst>
          </p:cNvPr>
          <p:cNvCxnSpPr>
            <a:cxnSpLocks/>
          </p:cNvCxnSpPr>
          <p:nvPr/>
        </p:nvCxnSpPr>
        <p:spPr>
          <a:xfrm>
            <a:off x="7787647" y="2781162"/>
            <a:ext cx="0" cy="688196"/>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FF3FC5E7-5473-EB83-4F43-91801D3D9065}"/>
              </a:ext>
            </a:extLst>
          </p:cNvPr>
          <p:cNvCxnSpPr>
            <a:cxnSpLocks/>
          </p:cNvCxnSpPr>
          <p:nvPr/>
        </p:nvCxnSpPr>
        <p:spPr>
          <a:xfrm>
            <a:off x="7014578" y="2776765"/>
            <a:ext cx="773071"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矩形: 圓角 47">
            <a:extLst>
              <a:ext uri="{FF2B5EF4-FFF2-40B4-BE49-F238E27FC236}">
                <a16:creationId xmlns:a16="http://schemas.microsoft.com/office/drawing/2014/main" id="{97479F64-879C-C505-96C6-BF93715A56CB}"/>
              </a:ext>
            </a:extLst>
          </p:cNvPr>
          <p:cNvSpPr/>
          <p:nvPr/>
        </p:nvSpPr>
        <p:spPr>
          <a:xfrm>
            <a:off x="4351060" y="4356049"/>
            <a:ext cx="669548" cy="428651"/>
          </a:xfrm>
          <a:prstGeom prst="roundRect">
            <a:avLst/>
          </a:prstGeom>
          <a:solidFill>
            <a:schemeClr val="accent1">
              <a:lumMod val="20000"/>
              <a:lumOff val="80000"/>
            </a:schemeClr>
          </a:solidFill>
          <a:ln w="38100">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85800" fontAlgn="auto">
              <a:spcBef>
                <a:spcPts val="0"/>
              </a:spcBef>
              <a:spcAft>
                <a:spcPts val="0"/>
              </a:spcAft>
              <a:defRPr/>
            </a:pPr>
            <a:r>
              <a:rPr lang="zh-TW" altLang="en-US" sz="1400" dirty="0">
                <a:solidFill>
                  <a:prstClr val="black"/>
                </a:solidFill>
                <a:latin typeface="微軟正黑體" panose="020B0604030504040204" pitchFamily="34" charset="-120"/>
                <a:ea typeface="微軟正黑體" panose="020B0604030504040204" pitchFamily="34" charset="-120"/>
              </a:rPr>
              <a:t>結束</a:t>
            </a:r>
            <a:endParaRPr kumimoji="0" lang="zh-TW" altLang="en-US" sz="1400" dirty="0">
              <a:solidFill>
                <a:prstClr val="black"/>
              </a:solidFill>
              <a:latin typeface="微軟正黑體" panose="020B0604030504040204" pitchFamily="34" charset="-120"/>
              <a:ea typeface="微軟正黑體" panose="020B0604030504040204" pitchFamily="34" charset="-120"/>
            </a:endParaRPr>
          </a:p>
        </p:txBody>
      </p:sp>
      <p:cxnSp>
        <p:nvCxnSpPr>
          <p:cNvPr id="51" name="直線接點 50">
            <a:extLst>
              <a:ext uri="{FF2B5EF4-FFF2-40B4-BE49-F238E27FC236}">
                <a16:creationId xmlns:a16="http://schemas.microsoft.com/office/drawing/2014/main" id="{3AE785EE-B90C-1D9B-51D3-32DE98CE08A4}"/>
              </a:ext>
            </a:extLst>
          </p:cNvPr>
          <p:cNvCxnSpPr>
            <a:cxnSpLocks/>
          </p:cNvCxnSpPr>
          <p:nvPr/>
        </p:nvCxnSpPr>
        <p:spPr>
          <a:xfrm flipV="1">
            <a:off x="5520008" y="4759705"/>
            <a:ext cx="0" cy="658821"/>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線接點 53">
            <a:extLst>
              <a:ext uri="{FF2B5EF4-FFF2-40B4-BE49-F238E27FC236}">
                <a16:creationId xmlns:a16="http://schemas.microsoft.com/office/drawing/2014/main" id="{90B1BFCF-C32E-12DB-BF44-F48C69C11140}"/>
              </a:ext>
            </a:extLst>
          </p:cNvPr>
          <p:cNvCxnSpPr>
            <a:cxnSpLocks/>
          </p:cNvCxnSpPr>
          <p:nvPr/>
        </p:nvCxnSpPr>
        <p:spPr>
          <a:xfrm>
            <a:off x="2672030" y="4744554"/>
            <a:ext cx="156798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60702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5"/>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28"/>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29"/>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31"/>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3"/>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0"/>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3"/>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25"/>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4"/>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43"/>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44"/>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2"/>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45"/>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51"/>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8" grpId="0"/>
      <p:bldP spid="18" grpId="1"/>
      <p:bldP spid="22" grpId="0" animBg="1"/>
      <p:bldP spid="22" grpId="1" animBg="1"/>
      <p:bldP spid="7" grpId="0" animBg="1"/>
      <p:bldP spid="7" grpId="1" animBg="1"/>
      <p:bldP spid="9" grpId="0"/>
      <p:bldP spid="13" grpId="0" animBg="1"/>
      <p:bldP spid="13" grpId="1" animBg="1"/>
      <p:bldP spid="14" grpId="0"/>
      <p:bldP spid="11" grpId="0" animBg="1"/>
      <p:bldP spid="11" grpId="1" animBg="1"/>
      <p:bldP spid="3" grpId="0"/>
      <p:bldP spid="3" grpId="1"/>
      <p:bldP spid="23" grpId="0" animBg="1"/>
      <p:bldP spid="23" grpId="1" animBg="1"/>
      <p:bldP spid="25" grpId="0"/>
      <p:bldP spid="25" grpId="1"/>
      <p:bldP spid="26" grpId="0"/>
      <p:bldP spid="48" grpId="0" animBg="1"/>
      <p:bldP spid="4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46A4326-E837-F535-5450-8C2A94D7D582}"/>
              </a:ext>
            </a:extLst>
          </p:cNvPr>
          <p:cNvSpPr>
            <a:spLocks noGrp="1"/>
          </p:cNvSpPr>
          <p:nvPr>
            <p:ph type="title"/>
          </p:nvPr>
        </p:nvSpPr>
        <p:spPr/>
        <p:txBody>
          <a:bodyPr/>
          <a:lstStyle/>
          <a:p>
            <a:r>
              <a:rPr lang="zh-TW" altLang="en-US"/>
              <a:t>模型上下文協議 </a:t>
            </a:r>
            <a:r>
              <a:rPr lang="en-US" altLang="zh-TW"/>
              <a:t>(MCP)</a:t>
            </a:r>
            <a:endParaRPr lang="zh-TW" altLang="en-US"/>
          </a:p>
        </p:txBody>
      </p:sp>
      <p:sp>
        <p:nvSpPr>
          <p:cNvPr id="5" name="內容版面配置區 4">
            <a:extLst>
              <a:ext uri="{FF2B5EF4-FFF2-40B4-BE49-F238E27FC236}">
                <a16:creationId xmlns:a16="http://schemas.microsoft.com/office/drawing/2014/main" id="{B98AA9A2-4B0A-F3E9-A252-9C5B8D2F161A}"/>
              </a:ext>
            </a:extLst>
          </p:cNvPr>
          <p:cNvSpPr>
            <a:spLocks noGrp="1"/>
          </p:cNvSpPr>
          <p:nvPr>
            <p:ph idx="1"/>
          </p:nvPr>
        </p:nvSpPr>
        <p:spPr/>
        <p:txBody>
          <a:bodyPr/>
          <a:lstStyle/>
          <a:p>
            <a:r>
              <a:rPr lang="zh-TW" altLang="en-US" sz="1600">
                <a:effectLst/>
              </a:rPr>
              <a:t>假如你開發了一個</a:t>
            </a:r>
            <a:r>
              <a:rPr lang="en-US" altLang="zh-TW" sz="1600">
                <a:effectLst/>
              </a:rPr>
              <a:t>AI</a:t>
            </a:r>
            <a:r>
              <a:rPr lang="zh-TW" altLang="en-US" sz="1600">
                <a:effectLst/>
              </a:rPr>
              <a:t>應用，無論是</a:t>
            </a:r>
            <a:r>
              <a:rPr lang="en-US" altLang="zh-TW" sz="1600">
                <a:effectLst/>
              </a:rPr>
              <a:t>ChatBot</a:t>
            </a:r>
            <a:r>
              <a:rPr lang="zh-TW" altLang="en-US" sz="1600">
                <a:effectLst/>
              </a:rPr>
              <a:t>還是複雜的</a:t>
            </a:r>
            <a:r>
              <a:rPr lang="en-US" altLang="zh-TW" sz="1600">
                <a:effectLst/>
              </a:rPr>
              <a:t>Agent</a:t>
            </a:r>
            <a:r>
              <a:rPr lang="zh-TW" altLang="en-US" sz="1600">
                <a:effectLst/>
              </a:rPr>
              <a:t>，都不會再局限於簡單的</a:t>
            </a:r>
            <a:r>
              <a:rPr lang="en-US" altLang="zh-TW" sz="1600">
                <a:effectLst/>
              </a:rPr>
              <a:t>LLM</a:t>
            </a:r>
            <a:r>
              <a:rPr lang="zh-TW" altLang="en-US" sz="1600">
                <a:effectLst/>
              </a:rPr>
              <a:t>對話，很多時候你需要</a:t>
            </a:r>
            <a:r>
              <a:rPr lang="zh-TW" altLang="en-US" sz="1600">
                <a:solidFill>
                  <a:schemeClr val="tx1"/>
                </a:solidFill>
                <a:effectLst/>
              </a:rPr>
              <a:t>與外部世界連接，以存取資料來源或使用工具</a:t>
            </a:r>
            <a:r>
              <a:rPr lang="zh-TW" altLang="en-US" sz="1600">
                <a:effectLst/>
              </a:rPr>
              <a:t>。</a:t>
            </a:r>
            <a:endParaRPr lang="en-US" altLang="zh-TW" sz="1600">
              <a:effectLst/>
            </a:endParaRPr>
          </a:p>
          <a:p>
            <a:endParaRPr lang="en-US" altLang="zh-TW" sz="1600">
              <a:effectLst/>
            </a:endParaRPr>
          </a:p>
          <a:p>
            <a:r>
              <a:rPr lang="en-US" altLang="zh-TW" sz="1600">
                <a:effectLst/>
              </a:rPr>
              <a:t>Anthropic </a:t>
            </a:r>
            <a:r>
              <a:rPr lang="zh-TW" altLang="en-US" sz="1600">
                <a:effectLst/>
              </a:rPr>
              <a:t>於 </a:t>
            </a:r>
            <a:r>
              <a:rPr lang="en-US" altLang="zh-TW" sz="1600">
                <a:effectLst/>
              </a:rPr>
              <a:t>2024 </a:t>
            </a:r>
            <a:r>
              <a:rPr lang="zh-TW" altLang="en-US" sz="1600">
                <a:effectLst/>
              </a:rPr>
              <a:t>年的 </a:t>
            </a:r>
            <a:r>
              <a:rPr lang="en-US" altLang="zh-TW" sz="1600">
                <a:effectLst/>
              </a:rPr>
              <a:t>11 </a:t>
            </a:r>
            <a:r>
              <a:rPr lang="zh-TW" altLang="en-US" sz="1600">
                <a:effectLst/>
              </a:rPr>
              <a:t>月開源了 </a:t>
            </a:r>
            <a:r>
              <a:rPr lang="en-US" altLang="zh-TW" sz="1600">
                <a:effectLst/>
              </a:rPr>
              <a:t>Model Context Protocol (MCP) </a:t>
            </a:r>
            <a:r>
              <a:rPr lang="zh-TW" altLang="en-US" sz="1600">
                <a:effectLst/>
              </a:rPr>
              <a:t>這個開放協議，用於標準化應用程式如何為大型語言模型（</a:t>
            </a:r>
            <a:r>
              <a:rPr lang="en-US" altLang="zh-TW" sz="1600">
                <a:effectLst/>
              </a:rPr>
              <a:t>LLM</a:t>
            </a:r>
            <a:r>
              <a:rPr lang="zh-TW" altLang="en-US" sz="1600">
                <a:effectLst/>
              </a:rPr>
              <a:t>）提供上下文</a:t>
            </a:r>
            <a:r>
              <a:rPr lang="en-US" altLang="zh-TW" sz="1600">
                <a:effectLst/>
              </a:rPr>
              <a:t>(context)</a:t>
            </a:r>
            <a:r>
              <a:rPr lang="zh-TW" altLang="en-US" sz="1600">
                <a:effectLst/>
              </a:rPr>
              <a:t>。您可以將 </a:t>
            </a:r>
            <a:r>
              <a:rPr lang="en-US" altLang="zh-TW" sz="1600">
                <a:effectLst/>
              </a:rPr>
              <a:t>MCP </a:t>
            </a:r>
            <a:r>
              <a:rPr lang="zh-TW" altLang="en-US" sz="1600">
                <a:effectLst/>
              </a:rPr>
              <a:t>想像成 </a:t>
            </a:r>
            <a:r>
              <a:rPr lang="en-US" altLang="zh-TW" sz="1600">
                <a:effectLst/>
              </a:rPr>
              <a:t>AI </a:t>
            </a:r>
            <a:r>
              <a:rPr lang="zh-TW" altLang="en-US" sz="1600">
                <a:effectLst/>
              </a:rPr>
              <a:t>應用程式的 </a:t>
            </a:r>
            <a:r>
              <a:rPr lang="en-US" altLang="zh-TW" sz="1600">
                <a:effectLst/>
              </a:rPr>
              <a:t>USB-C </a:t>
            </a:r>
            <a:r>
              <a:rPr lang="zh-TW" altLang="en-US" sz="1600">
                <a:effectLst/>
              </a:rPr>
              <a:t>接口。就像 </a:t>
            </a:r>
            <a:r>
              <a:rPr lang="en-US" altLang="zh-TW" sz="1600">
                <a:effectLst/>
              </a:rPr>
              <a:t>USB-C </a:t>
            </a:r>
            <a:r>
              <a:rPr lang="zh-TW" altLang="en-US" sz="1600">
                <a:effectLst/>
              </a:rPr>
              <a:t>為您的設備提供了一個標準化的方式來連接各種外圍設備和配件一樣，</a:t>
            </a:r>
            <a:r>
              <a:rPr lang="en-US" altLang="zh-TW" sz="1600">
                <a:effectLst/>
              </a:rPr>
              <a:t>MCP </a:t>
            </a:r>
            <a:r>
              <a:rPr lang="zh-TW" altLang="en-US" sz="1600">
                <a:effectLst/>
              </a:rPr>
              <a:t>為 </a:t>
            </a:r>
            <a:r>
              <a:rPr lang="en-US" altLang="zh-TW" sz="1600">
                <a:effectLst/>
              </a:rPr>
              <a:t>AI </a:t>
            </a:r>
            <a:r>
              <a:rPr lang="zh-TW" altLang="en-US" sz="1600">
                <a:effectLst/>
              </a:rPr>
              <a:t>模型提供了一個標準化的方式來連接不同的數據源和工具。</a:t>
            </a:r>
            <a:endParaRPr lang="en-US" altLang="zh-TW" sz="1600">
              <a:effectLst/>
            </a:endParaRPr>
          </a:p>
          <a:p>
            <a:endParaRPr lang="en-US" altLang="zh-TW" sz="1600">
              <a:effectLst/>
            </a:endParaRPr>
          </a:p>
          <a:p>
            <a:r>
              <a:rPr lang="zh-TW" altLang="en-US" sz="1600">
                <a:effectLst/>
              </a:rPr>
              <a:t>如果我們把 </a:t>
            </a:r>
            <a:r>
              <a:rPr lang="en-US" altLang="zh-TW" sz="1600">
                <a:effectLst/>
              </a:rPr>
              <a:t>MCP </a:t>
            </a:r>
            <a:r>
              <a:rPr lang="zh-TW" altLang="en-US" sz="1600">
                <a:effectLst/>
              </a:rPr>
              <a:t>的三個字分別拆開來看，他們分別代表：</a:t>
            </a:r>
          </a:p>
          <a:p>
            <a:endParaRPr lang="zh-TW" altLang="en-US" sz="1600">
              <a:effectLst/>
            </a:endParaRPr>
          </a:p>
          <a:p>
            <a:pPr marL="285750" indent="-285750">
              <a:buFont typeface="Arial" panose="020B0604020202020204" pitchFamily="34" charset="0"/>
              <a:buChar char="•"/>
            </a:pPr>
            <a:r>
              <a:rPr lang="en-US" altLang="zh-TW" sz="1600">
                <a:effectLst/>
              </a:rPr>
              <a:t>Model </a:t>
            </a:r>
            <a:r>
              <a:rPr lang="zh-TW" altLang="en-US" sz="1600">
                <a:effectLst/>
              </a:rPr>
              <a:t>模型，也就是大家熟知的 </a:t>
            </a:r>
            <a:r>
              <a:rPr lang="en-US" altLang="zh-TW" sz="1600">
                <a:effectLst/>
              </a:rPr>
              <a:t>AI </a:t>
            </a:r>
            <a:r>
              <a:rPr lang="zh-TW" altLang="en-US" sz="1600">
                <a:effectLst/>
              </a:rPr>
              <a:t>模型，例如 </a:t>
            </a:r>
            <a:r>
              <a:rPr lang="en-US" altLang="zh-TW" sz="1600">
                <a:effectLst/>
              </a:rPr>
              <a:t>GPT </a:t>
            </a:r>
            <a:r>
              <a:rPr lang="zh-TW" altLang="en-US" sz="1600">
                <a:effectLst/>
              </a:rPr>
              <a:t>模型、</a:t>
            </a:r>
            <a:r>
              <a:rPr lang="en-US" altLang="zh-TW" sz="1600">
                <a:effectLst/>
              </a:rPr>
              <a:t>Claude </a:t>
            </a:r>
            <a:r>
              <a:rPr lang="zh-TW" altLang="en-US" sz="1600">
                <a:effectLst/>
              </a:rPr>
              <a:t>模型</a:t>
            </a:r>
          </a:p>
          <a:p>
            <a:pPr marL="285750" indent="-285750">
              <a:buFont typeface="Arial" panose="020B0604020202020204" pitchFamily="34" charset="0"/>
              <a:buChar char="•"/>
            </a:pPr>
            <a:r>
              <a:rPr lang="en-US" altLang="zh-TW" sz="1600">
                <a:effectLst/>
              </a:rPr>
              <a:t>Context </a:t>
            </a:r>
            <a:r>
              <a:rPr lang="zh-TW" altLang="en-US" sz="1600">
                <a:effectLst/>
              </a:rPr>
              <a:t>脈絡，也就是提供給模型的額外資料</a:t>
            </a:r>
          </a:p>
          <a:p>
            <a:pPr marL="285750" indent="-285750">
              <a:buFont typeface="Arial" panose="020B0604020202020204" pitchFamily="34" charset="0"/>
              <a:buChar char="•"/>
            </a:pPr>
            <a:r>
              <a:rPr lang="en-US" altLang="zh-TW" sz="1600">
                <a:effectLst/>
              </a:rPr>
              <a:t>Protocol </a:t>
            </a:r>
            <a:r>
              <a:rPr lang="zh-TW" altLang="en-US" sz="1600">
                <a:effectLst/>
              </a:rPr>
              <a:t>協定，也就是一個通用的標準</a:t>
            </a:r>
          </a:p>
          <a:p>
            <a:r>
              <a:rPr lang="zh-TW" altLang="en-US" sz="1600">
                <a:effectLst/>
              </a:rPr>
              <a:t>而把這三個字連在一起，</a:t>
            </a:r>
            <a:r>
              <a:rPr lang="en-US" altLang="zh-TW" sz="1600">
                <a:effectLst/>
              </a:rPr>
              <a:t>MCP </a:t>
            </a:r>
            <a:r>
              <a:rPr lang="zh-TW" altLang="en-US" sz="1600">
                <a:effectLst/>
              </a:rPr>
              <a:t>就是指讓</a:t>
            </a:r>
            <a:r>
              <a:rPr lang="zh-TW" altLang="en-US" sz="1600">
                <a:solidFill>
                  <a:schemeClr val="tx1"/>
                </a:solidFill>
                <a:effectLst/>
              </a:rPr>
              <a:t>模型能夠輕易對接到外部資料的一種協定</a:t>
            </a:r>
            <a:r>
              <a:rPr lang="zh-TW" altLang="en-US" sz="1600">
                <a:effectLst/>
              </a:rPr>
              <a:t>。相信這時你可能會問，</a:t>
            </a:r>
            <a:r>
              <a:rPr lang="en-US" altLang="zh-TW" sz="1600">
                <a:effectLst/>
              </a:rPr>
              <a:t>MCP </a:t>
            </a:r>
            <a:r>
              <a:rPr lang="zh-TW" altLang="en-US" sz="1600">
                <a:effectLst/>
              </a:rPr>
              <a:t>是能讓模型對接外部資料的協定，不過為什麼需要讓模型能對接到外部資料</a:t>
            </a:r>
            <a:r>
              <a:rPr lang="en-US" altLang="zh-TW" sz="1600">
                <a:effectLst/>
              </a:rPr>
              <a:t>?</a:t>
            </a:r>
          </a:p>
          <a:p>
            <a:endParaRPr lang="en-US" altLang="zh-TW" sz="1600">
              <a:effectLst/>
            </a:endParaRPr>
          </a:p>
          <a:p>
            <a:r>
              <a:rPr lang="en-US" altLang="zh-TW" sz="1600">
                <a:effectLst/>
              </a:rPr>
              <a:t>AI </a:t>
            </a:r>
            <a:r>
              <a:rPr lang="zh-TW" altLang="en-US" sz="1600">
                <a:effectLst/>
              </a:rPr>
              <a:t>代理的核心要件之一是工具，而對接到外部資料意味著能讓 </a:t>
            </a:r>
            <a:r>
              <a:rPr lang="en-US" altLang="zh-TW" sz="1600">
                <a:effectLst/>
              </a:rPr>
              <a:t>AI </a:t>
            </a:r>
            <a:r>
              <a:rPr lang="zh-TW" altLang="en-US" sz="1600">
                <a:effectLst/>
              </a:rPr>
              <a:t>去操作外部工具。</a:t>
            </a:r>
            <a:r>
              <a:rPr lang="en-US" altLang="zh-TW" sz="1600">
                <a:effectLst/>
              </a:rPr>
              <a:t> </a:t>
            </a:r>
          </a:p>
          <a:p>
            <a:endParaRPr lang="en-US" altLang="zh-TW" sz="1600">
              <a:effectLst/>
            </a:endParaRPr>
          </a:p>
          <a:p>
            <a:r>
              <a:rPr lang="en-US" altLang="zh-TW" sz="1600">
                <a:effectLst/>
              </a:rPr>
              <a:t>MCP </a:t>
            </a:r>
            <a:r>
              <a:rPr lang="zh-TW" altLang="en-US" sz="1600">
                <a:effectLst/>
              </a:rPr>
              <a:t>能讓 </a:t>
            </a:r>
            <a:r>
              <a:rPr lang="en-US" altLang="zh-TW" sz="1600">
                <a:effectLst/>
              </a:rPr>
              <a:t>AI </a:t>
            </a:r>
            <a:r>
              <a:rPr lang="zh-TW" altLang="en-US" sz="1600">
                <a:effectLst/>
              </a:rPr>
              <a:t>應用輕易轉換、搭配不同模型；同時也能讓模型輕易對接到不同的資料來源與工具。因此，如果要總結「為什麼需要 </a:t>
            </a:r>
            <a:r>
              <a:rPr lang="en-US" altLang="zh-TW" sz="1600">
                <a:effectLst/>
              </a:rPr>
              <a:t>MCP</a:t>
            </a:r>
            <a:r>
              <a:rPr lang="zh-TW" altLang="en-US" sz="1600">
                <a:effectLst/>
              </a:rPr>
              <a:t>」，最核心的點，就是提供一個標準化的接頭，透過標準化能讓開發 </a:t>
            </a:r>
            <a:r>
              <a:rPr lang="en-US" altLang="zh-TW" sz="1600">
                <a:effectLst/>
              </a:rPr>
              <a:t>AI </a:t>
            </a:r>
            <a:r>
              <a:rPr lang="zh-TW" altLang="en-US" sz="1600">
                <a:effectLst/>
              </a:rPr>
              <a:t>應用的人，能夠更輕易地把 </a:t>
            </a:r>
            <a:r>
              <a:rPr lang="en-US" altLang="zh-TW" sz="1600">
                <a:effectLst/>
              </a:rPr>
              <a:t>AI </a:t>
            </a:r>
            <a:r>
              <a:rPr lang="zh-TW" altLang="en-US" sz="1600">
                <a:effectLst/>
              </a:rPr>
              <a:t>模型與外部資料與工具接在一起。 </a:t>
            </a:r>
          </a:p>
        </p:txBody>
      </p:sp>
    </p:spTree>
    <p:extLst>
      <p:ext uri="{BB962C8B-B14F-4D97-AF65-F5344CB8AC3E}">
        <p14:creationId xmlns:p14="http://schemas.microsoft.com/office/powerpoint/2010/main" val="2541056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90EF8-4A82-F4D1-702A-5BBA340A46AF}"/>
            </a:ext>
          </a:extLst>
        </p:cNvPr>
        <p:cNvGrpSpPr/>
        <p:nvPr/>
      </p:nvGrpSpPr>
      <p:grpSpPr>
        <a:xfrm>
          <a:off x="0" y="0"/>
          <a:ext cx="0" cy="0"/>
          <a:chOff x="0" y="0"/>
          <a:chExt cx="0" cy="0"/>
        </a:xfrm>
      </p:grpSpPr>
      <p:sp>
        <p:nvSpPr>
          <p:cNvPr id="5" name="內容版面配置區 4">
            <a:extLst>
              <a:ext uri="{FF2B5EF4-FFF2-40B4-BE49-F238E27FC236}">
                <a16:creationId xmlns:a16="http://schemas.microsoft.com/office/drawing/2014/main" id="{757B6012-152C-60D4-E944-933E5B67F975}"/>
              </a:ext>
            </a:extLst>
          </p:cNvPr>
          <p:cNvSpPr>
            <a:spLocks noGrp="1"/>
          </p:cNvSpPr>
          <p:nvPr>
            <p:ph idx="1"/>
          </p:nvPr>
        </p:nvSpPr>
        <p:spPr>
          <a:xfrm>
            <a:off x="323528" y="328185"/>
            <a:ext cx="3384376" cy="5400452"/>
          </a:xfrm>
        </p:spPr>
        <p:txBody>
          <a:bodyPr/>
          <a:lstStyle/>
          <a:p>
            <a:r>
              <a:rPr lang="en-US" altLang="zh-TW" sz="1000">
                <a:effectLst/>
              </a:rPr>
              <a:t>【MCP</a:t>
            </a:r>
            <a:r>
              <a:rPr lang="zh-TW" altLang="en-US" sz="1000">
                <a:effectLst/>
              </a:rPr>
              <a:t>有哪些好處</a:t>
            </a:r>
            <a:r>
              <a:rPr lang="en-US" altLang="zh-TW" sz="1000">
                <a:effectLst/>
              </a:rPr>
              <a:t>】</a:t>
            </a:r>
          </a:p>
          <a:p>
            <a:endParaRPr lang="en-US" altLang="zh-TW" sz="1000">
              <a:effectLst/>
            </a:endParaRPr>
          </a:p>
          <a:p>
            <a:r>
              <a:rPr lang="zh-TW" altLang="en-US" sz="1000">
                <a:effectLst/>
              </a:rPr>
              <a:t>其實在軟體系統中這是一種常見設計範式（例如一些大模型</a:t>
            </a:r>
            <a:r>
              <a:rPr lang="en-US" altLang="zh-TW" sz="1000">
                <a:effectLst/>
              </a:rPr>
              <a:t>API</a:t>
            </a:r>
            <a:r>
              <a:rPr lang="zh-TW" altLang="en-US" sz="1000">
                <a:effectLst/>
              </a:rPr>
              <a:t>網關把不同廠商的大模型協議轉化成統一的</a:t>
            </a:r>
            <a:r>
              <a:rPr lang="en-US" altLang="zh-TW" sz="1000">
                <a:effectLst/>
              </a:rPr>
              <a:t>OpenAI</a:t>
            </a:r>
            <a:r>
              <a:rPr lang="zh-TW" altLang="en-US" sz="1000">
                <a:effectLst/>
              </a:rPr>
              <a:t>相容協議，以方便應用接入）。它的具體意義體現在：</a:t>
            </a:r>
          </a:p>
          <a:p>
            <a:endParaRPr lang="zh-TW" altLang="en-US" sz="1000">
              <a:effectLst/>
            </a:endParaRPr>
          </a:p>
          <a:p>
            <a:pPr marL="171450" indent="-171450">
              <a:buFont typeface="Arial" panose="020B0604020202020204" pitchFamily="34" charset="0"/>
              <a:buChar char="•"/>
            </a:pPr>
            <a:r>
              <a:rPr lang="en-US" altLang="zh-TW" sz="1000">
                <a:effectLst/>
              </a:rPr>
              <a:t>LLM</a:t>
            </a:r>
            <a:r>
              <a:rPr lang="zh-TW" altLang="en-US" sz="1000">
                <a:effectLst/>
              </a:rPr>
              <a:t>應用程式的簡化：不用適配各種私有協議，你只需要知道怎麼連接</a:t>
            </a:r>
            <a:r>
              <a:rPr lang="en-US" altLang="zh-TW" sz="1000">
                <a:effectLst/>
              </a:rPr>
              <a:t>MCP server</a:t>
            </a:r>
          </a:p>
          <a:p>
            <a:pPr marL="171450" indent="-171450">
              <a:buFont typeface="Arial" panose="020B0604020202020204" pitchFamily="34" charset="0"/>
              <a:buChar char="•"/>
            </a:pPr>
            <a:endParaRPr lang="en-US" altLang="zh-TW" sz="1000">
              <a:effectLst/>
            </a:endParaRPr>
          </a:p>
          <a:p>
            <a:pPr marL="171450" indent="-171450">
              <a:buFont typeface="Arial" panose="020B0604020202020204" pitchFamily="34" charset="0"/>
              <a:buChar char="•"/>
            </a:pPr>
            <a:r>
              <a:rPr lang="en-US" altLang="zh-TW" sz="1000">
                <a:effectLst/>
              </a:rPr>
              <a:t>LLM</a:t>
            </a:r>
            <a:r>
              <a:rPr lang="zh-TW" altLang="en-US" sz="1000">
                <a:effectLst/>
              </a:rPr>
              <a:t>應用的快速擴充：隨時「插拔」新的</a:t>
            </a:r>
            <a:r>
              <a:rPr lang="en-US" altLang="zh-TW" sz="1000">
                <a:effectLst/>
              </a:rPr>
              <a:t>MCP Server</a:t>
            </a:r>
            <a:r>
              <a:rPr lang="zh-TW" altLang="en-US" sz="1000">
                <a:effectLst/>
              </a:rPr>
              <a:t>即可，一個不夠就再來一個</a:t>
            </a:r>
          </a:p>
        </p:txBody>
      </p:sp>
      <p:pic>
        <p:nvPicPr>
          <p:cNvPr id="3" name="圖片 2">
            <a:extLst>
              <a:ext uri="{FF2B5EF4-FFF2-40B4-BE49-F238E27FC236}">
                <a16:creationId xmlns:a16="http://schemas.microsoft.com/office/drawing/2014/main" id="{D6FFE18D-D82E-374A-E98C-58A0807CCABE}"/>
              </a:ext>
            </a:extLst>
          </p:cNvPr>
          <p:cNvPicPr>
            <a:picLocks noChangeAspect="1"/>
          </p:cNvPicPr>
          <p:nvPr/>
        </p:nvPicPr>
        <p:blipFill>
          <a:blip r:embed="rId2"/>
          <a:stretch>
            <a:fillRect/>
          </a:stretch>
        </p:blipFill>
        <p:spPr>
          <a:xfrm>
            <a:off x="755576" y="2708920"/>
            <a:ext cx="7128792" cy="4033048"/>
          </a:xfrm>
          <a:prstGeom prst="rect">
            <a:avLst/>
          </a:prstGeom>
        </p:spPr>
      </p:pic>
      <p:sp>
        <p:nvSpPr>
          <p:cNvPr id="8" name="文字方塊 7">
            <a:extLst>
              <a:ext uri="{FF2B5EF4-FFF2-40B4-BE49-F238E27FC236}">
                <a16:creationId xmlns:a16="http://schemas.microsoft.com/office/drawing/2014/main" id="{1F6360AC-8BF2-BD28-A341-CC4F619E0EC7}"/>
              </a:ext>
            </a:extLst>
          </p:cNvPr>
          <p:cNvSpPr txBox="1"/>
          <p:nvPr/>
        </p:nvSpPr>
        <p:spPr>
          <a:xfrm>
            <a:off x="4067944" y="213496"/>
            <a:ext cx="4572000" cy="400110"/>
          </a:xfrm>
          <a:prstGeom prst="rect">
            <a:avLst/>
          </a:prstGeom>
          <a:noFill/>
        </p:spPr>
        <p:txBody>
          <a:bodyPr wrap="square">
            <a:spAutoFit/>
          </a:bodyPr>
          <a:lstStyle/>
          <a:p>
            <a:r>
              <a:rPr lang="en-US" altLang="zh-TW" sz="1000" b="1">
                <a:solidFill>
                  <a:schemeClr val="hlink"/>
                </a:solidFill>
                <a:latin typeface="+mn-lt"/>
                <a:ea typeface="+mn-ea"/>
              </a:rPr>
              <a:t>MCP</a:t>
            </a:r>
            <a:r>
              <a:rPr lang="zh-TW" altLang="en-US" sz="1000" b="1">
                <a:solidFill>
                  <a:schemeClr val="hlink"/>
                </a:solidFill>
                <a:latin typeface="+mn-lt"/>
                <a:ea typeface="+mn-ea"/>
              </a:rPr>
              <a:t>就是用來幫助簡化</a:t>
            </a:r>
            <a:r>
              <a:rPr lang="en-US" altLang="zh-TW" sz="1000" b="1">
                <a:solidFill>
                  <a:schemeClr val="hlink"/>
                </a:solidFill>
                <a:latin typeface="+mn-lt"/>
                <a:ea typeface="+mn-ea"/>
              </a:rPr>
              <a:t>LLM</a:t>
            </a:r>
            <a:r>
              <a:rPr lang="zh-TW" altLang="en-US" sz="1000" b="1">
                <a:solidFill>
                  <a:schemeClr val="hlink"/>
                </a:solidFill>
                <a:latin typeface="+mn-lt"/>
                <a:ea typeface="+mn-ea"/>
              </a:rPr>
              <a:t>應用與這些外部資源間的整合。它允許</a:t>
            </a:r>
            <a:r>
              <a:rPr lang="en-US" altLang="zh-TW" sz="1000" b="1">
                <a:solidFill>
                  <a:schemeClr val="hlink"/>
                </a:solidFill>
                <a:latin typeface="+mn-lt"/>
                <a:ea typeface="+mn-ea"/>
              </a:rPr>
              <a:t>LLM</a:t>
            </a:r>
            <a:r>
              <a:rPr lang="zh-TW" altLang="en-US" sz="1000" b="1">
                <a:solidFill>
                  <a:schemeClr val="hlink"/>
                </a:solidFill>
                <a:latin typeface="+mn-lt"/>
                <a:ea typeface="+mn-ea"/>
              </a:rPr>
              <a:t>應用程式使用統一的協定來連接到這些外部資源，而不必逐一適應：</a:t>
            </a:r>
          </a:p>
        </p:txBody>
      </p:sp>
      <p:pic>
        <p:nvPicPr>
          <p:cNvPr id="2" name="圖片 1">
            <a:extLst>
              <a:ext uri="{FF2B5EF4-FFF2-40B4-BE49-F238E27FC236}">
                <a16:creationId xmlns:a16="http://schemas.microsoft.com/office/drawing/2014/main" id="{BFD53F97-BDD5-75FD-F55F-4ED89543FB2E}"/>
              </a:ext>
            </a:extLst>
          </p:cNvPr>
          <p:cNvPicPr>
            <a:picLocks noChangeAspect="1"/>
          </p:cNvPicPr>
          <p:nvPr/>
        </p:nvPicPr>
        <p:blipFill>
          <a:blip r:embed="rId3"/>
          <a:stretch>
            <a:fillRect/>
          </a:stretch>
        </p:blipFill>
        <p:spPr>
          <a:xfrm>
            <a:off x="4709003" y="571936"/>
            <a:ext cx="3247373" cy="2258127"/>
          </a:xfrm>
          <a:prstGeom prst="rect">
            <a:avLst/>
          </a:prstGeom>
        </p:spPr>
      </p:pic>
    </p:spTree>
    <p:extLst>
      <p:ext uri="{BB962C8B-B14F-4D97-AF65-F5344CB8AC3E}">
        <p14:creationId xmlns:p14="http://schemas.microsoft.com/office/powerpoint/2010/main" val="287366584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2F92AE-FEE2-8B31-0439-5E49091BE6A3}"/>
              </a:ext>
            </a:extLst>
          </p:cNvPr>
          <p:cNvSpPr>
            <a:spLocks noGrp="1"/>
          </p:cNvSpPr>
          <p:nvPr>
            <p:ph type="title"/>
          </p:nvPr>
        </p:nvSpPr>
        <p:spPr/>
        <p:txBody>
          <a:bodyPr/>
          <a:lstStyle/>
          <a:p>
            <a:r>
              <a:rPr lang="en-US" altLang="zh-TW"/>
              <a:t>AI</a:t>
            </a:r>
            <a:r>
              <a:rPr lang="zh-TW" altLang="en-US"/>
              <a:t>互相打電話</a:t>
            </a:r>
            <a:r>
              <a:rPr lang="en-US" altLang="zh-TW"/>
              <a:t>?</a:t>
            </a:r>
            <a:endParaRPr lang="zh-TW" altLang="en-US"/>
          </a:p>
        </p:txBody>
      </p:sp>
      <p:sp>
        <p:nvSpPr>
          <p:cNvPr id="3" name="內容版面配置區 2">
            <a:extLst>
              <a:ext uri="{FF2B5EF4-FFF2-40B4-BE49-F238E27FC236}">
                <a16:creationId xmlns:a16="http://schemas.microsoft.com/office/drawing/2014/main" id="{AF03D40E-A5B7-7A3A-DD83-E917FFE7AB29}"/>
              </a:ext>
            </a:extLst>
          </p:cNvPr>
          <p:cNvSpPr>
            <a:spLocks noGrp="1"/>
          </p:cNvSpPr>
          <p:nvPr>
            <p:ph idx="1"/>
          </p:nvPr>
        </p:nvSpPr>
        <p:spPr/>
        <p:txBody>
          <a:bodyPr/>
          <a:lstStyle/>
          <a:p>
            <a:r>
              <a:rPr lang="en-US" altLang="zh-TW">
                <a:hlinkClick r:id="rId4"/>
              </a:rPr>
              <a:t>https://x.com/i/status/1894057587441566081</a:t>
            </a:r>
            <a:endParaRPr lang="en-US" altLang="zh-TW"/>
          </a:p>
          <a:p>
            <a:r>
              <a:rPr lang="zh-TW" altLang="en-US" b="0" i="0">
                <a:solidFill>
                  <a:srgbClr val="0F1419"/>
                </a:solidFill>
                <a:effectLst/>
                <a:latin typeface="TwitterChirp"/>
              </a:rPr>
              <a:t>兩個 </a:t>
            </a:r>
            <a:r>
              <a:rPr lang="en-US" altLang="zh-TW" b="0" i="0">
                <a:solidFill>
                  <a:srgbClr val="0F1419"/>
                </a:solidFill>
                <a:effectLst/>
                <a:latin typeface="TwitterChirp"/>
              </a:rPr>
              <a:t>AI </a:t>
            </a:r>
            <a:r>
              <a:rPr lang="zh-TW" altLang="en-US" b="0" i="0">
                <a:solidFill>
                  <a:srgbClr val="0F1419"/>
                </a:solidFill>
                <a:effectLst/>
                <a:latin typeface="TwitterChirp"/>
              </a:rPr>
              <a:t>代理在通話中意識到他們都是 </a:t>
            </a:r>
            <a:r>
              <a:rPr lang="en-US" altLang="zh-TW" b="0" i="0">
                <a:solidFill>
                  <a:srgbClr val="0F1419"/>
                </a:solidFill>
                <a:effectLst/>
                <a:latin typeface="TwitterChirp"/>
              </a:rPr>
              <a:t>AI</a:t>
            </a:r>
            <a:r>
              <a:rPr lang="zh-TW" altLang="en-US" b="0" i="0">
                <a:solidFill>
                  <a:srgbClr val="0F1419"/>
                </a:solidFill>
                <a:effectLst/>
                <a:latin typeface="TwitterChirp"/>
              </a:rPr>
              <a:t>，並切換到更優質的音訊訊號 </a:t>
            </a:r>
            <a:r>
              <a:rPr lang="en-US" altLang="zh-TW" b="0" i="0">
                <a:solidFill>
                  <a:srgbClr val="0F1419"/>
                </a:solidFill>
                <a:effectLst/>
                <a:latin typeface="TwitterChirp"/>
              </a:rPr>
              <a:t>ggwave</a:t>
            </a:r>
            <a:endParaRPr lang="zh-TW" altLang="en-US"/>
          </a:p>
        </p:txBody>
      </p:sp>
      <p:pic>
        <p:nvPicPr>
          <p:cNvPr id="5" name="AI Agent">
            <a:hlinkClick r:id="" action="ppaction://media"/>
            <a:extLst>
              <a:ext uri="{FF2B5EF4-FFF2-40B4-BE49-F238E27FC236}">
                <a16:creationId xmlns:a16="http://schemas.microsoft.com/office/drawing/2014/main" id="{D054A42B-FFF5-14A8-500E-3E53A483B6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552" y="1988840"/>
            <a:ext cx="8173168" cy="4597407"/>
          </a:xfrm>
          <a:prstGeom prst="rect">
            <a:avLst/>
          </a:prstGeom>
        </p:spPr>
      </p:pic>
    </p:spTree>
    <p:extLst>
      <p:ext uri="{BB962C8B-B14F-4D97-AF65-F5344CB8AC3E}">
        <p14:creationId xmlns:p14="http://schemas.microsoft.com/office/powerpoint/2010/main" val="21500005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0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B5961FD-7088-A19B-FA58-60E9386BDC70}"/>
              </a:ext>
            </a:extLst>
          </p:cNvPr>
          <p:cNvSpPr>
            <a:spLocks noGrp="1"/>
          </p:cNvSpPr>
          <p:nvPr>
            <p:ph type="title"/>
          </p:nvPr>
        </p:nvSpPr>
        <p:spPr/>
        <p:txBody>
          <a:bodyPr/>
          <a:lstStyle/>
          <a:p>
            <a:r>
              <a:rPr lang="en-US" altLang="zh-TW" sz="2800"/>
              <a:t>Gemini 2.0 - Multimodal live API: Tool use</a:t>
            </a:r>
            <a:endParaRPr lang="zh-TW" altLang="en-US" sz="2800"/>
          </a:p>
        </p:txBody>
      </p:sp>
      <p:sp>
        <p:nvSpPr>
          <p:cNvPr id="3" name="內容版面配置區 2">
            <a:extLst>
              <a:ext uri="{FF2B5EF4-FFF2-40B4-BE49-F238E27FC236}">
                <a16:creationId xmlns:a16="http://schemas.microsoft.com/office/drawing/2014/main" id="{28B3754A-0AB4-A624-589B-FBB10308FFC6}"/>
              </a:ext>
            </a:extLst>
          </p:cNvPr>
          <p:cNvSpPr>
            <a:spLocks noGrp="1"/>
          </p:cNvSpPr>
          <p:nvPr>
            <p:ph idx="1"/>
          </p:nvPr>
        </p:nvSpPr>
        <p:spPr/>
        <p:txBody>
          <a:bodyPr/>
          <a:lstStyle/>
          <a:p>
            <a:r>
              <a:rPr lang="en-US" altLang="zh-TW"/>
              <a:t>https://colab.research.google.com/github/google-gemini/cookbook/blob/main/quickstarts/Get_started_LiveAPI_tools.ipynb#scrollTo=QKvWzROJic60</a:t>
            </a:r>
            <a:endParaRPr lang="zh-TW" altLang="en-US"/>
          </a:p>
        </p:txBody>
      </p:sp>
    </p:spTree>
    <p:extLst>
      <p:ext uri="{BB962C8B-B14F-4D97-AF65-F5344CB8AC3E}">
        <p14:creationId xmlns:p14="http://schemas.microsoft.com/office/powerpoint/2010/main" val="365478848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639A1-5C4D-DBAB-BC17-69A7F58D352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延伸閱讀</a:t>
            </a:r>
          </a:p>
        </p:txBody>
      </p:sp>
      <p:sp>
        <p:nvSpPr>
          <p:cNvPr id="3" name="內容版面配置區 2">
            <a:extLst>
              <a:ext uri="{FF2B5EF4-FFF2-40B4-BE49-F238E27FC236}">
                <a16:creationId xmlns:a16="http://schemas.microsoft.com/office/drawing/2014/main" id="{970CC951-5E62-1AA9-3DCD-C2516E349F73}"/>
              </a:ext>
            </a:extLst>
          </p:cNvPr>
          <p:cNvSpPr>
            <a:spLocks noGrp="1"/>
          </p:cNvSpPr>
          <p:nvPr>
            <p:ph idx="1"/>
          </p:nvPr>
        </p:nvSpPr>
        <p:spPr/>
        <p:txBody>
          <a:bodyPr/>
          <a:lstStyle/>
          <a:p>
            <a:endParaRPr lang="zh-TW" altLang="en-US"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F6A2D7DC-5BEB-EA0F-4EB9-688A6F8A94E4}"/>
              </a:ext>
            </a:extLst>
          </p:cNvPr>
          <p:cNvPicPr>
            <a:picLocks noChangeAspect="1"/>
          </p:cNvPicPr>
          <p:nvPr/>
        </p:nvPicPr>
        <p:blipFill>
          <a:blip r:embed="rId3"/>
          <a:stretch>
            <a:fillRect/>
          </a:stretch>
        </p:blipFill>
        <p:spPr>
          <a:xfrm>
            <a:off x="2931430" y="2041503"/>
            <a:ext cx="5744377" cy="3272294"/>
          </a:xfrm>
          <a:prstGeom prst="rect">
            <a:avLst/>
          </a:prstGeom>
        </p:spPr>
      </p:pic>
      <p:sp>
        <p:nvSpPr>
          <p:cNvPr id="7" name="文字方塊 6">
            <a:extLst>
              <a:ext uri="{FF2B5EF4-FFF2-40B4-BE49-F238E27FC236}">
                <a16:creationId xmlns:a16="http://schemas.microsoft.com/office/drawing/2014/main" id="{B9808F92-3213-7B86-89E9-75F719A59F80}"/>
              </a:ext>
            </a:extLst>
          </p:cNvPr>
          <p:cNvSpPr txBox="1"/>
          <p:nvPr/>
        </p:nvSpPr>
        <p:spPr>
          <a:xfrm>
            <a:off x="3438920" y="5414999"/>
            <a:ext cx="4572000" cy="300082"/>
          </a:xfrm>
          <a:prstGeom prst="rect">
            <a:avLst/>
          </a:prstGeom>
          <a:noFill/>
        </p:spPr>
        <p:txBody>
          <a:bodyPr wrap="square">
            <a:spAutoFit/>
          </a:bodyPr>
          <a:lstStyle/>
          <a:p>
            <a:pPr algn="ctr" defTabSz="685800" fontAlgn="auto">
              <a:spcBef>
                <a:spcPts val="0"/>
              </a:spcBef>
              <a:spcAft>
                <a:spcPts val="0"/>
              </a:spcAft>
              <a:defRPr/>
            </a:pPr>
            <a:r>
              <a:rPr kumimoji="0" lang="zh-TW" altLang="en-US" sz="1350" dirty="0">
                <a:solidFill>
                  <a:prstClr val="black"/>
                </a:solidFill>
                <a:latin typeface="Calibri" panose="020F0502020204030204"/>
              </a:rPr>
              <a:t>https://youtu.be/ZID220t_MpI?feature=shared</a:t>
            </a:r>
          </a:p>
        </p:txBody>
      </p:sp>
      <p:pic>
        <p:nvPicPr>
          <p:cNvPr id="2050" name="Picture 2">
            <a:extLst>
              <a:ext uri="{FF2B5EF4-FFF2-40B4-BE49-F238E27FC236}">
                <a16:creationId xmlns:a16="http://schemas.microsoft.com/office/drawing/2014/main" id="{90D3F456-4848-DB41-631A-A385975D2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50" y="2413187"/>
            <a:ext cx="2528924" cy="2528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9121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9014C-4236-662E-0E09-B7712D892CD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2B43D62-0643-F4B4-BEA7-4BC0B248C5AC}"/>
              </a:ext>
            </a:extLst>
          </p:cNvPr>
          <p:cNvSpPr>
            <a:spLocks noGrp="1"/>
          </p:cNvSpPr>
          <p:nvPr>
            <p:ph type="title"/>
          </p:nvPr>
        </p:nvSpPr>
        <p:spPr>
          <a:xfrm>
            <a:off x="436441" y="713024"/>
            <a:ext cx="8271118" cy="1325563"/>
          </a:xfrm>
        </p:spPr>
        <p:txBody>
          <a:bodyPr/>
          <a:lstStyle/>
          <a:p>
            <a:r>
              <a:rPr lang="en-US" altLang="zh-TW">
                <a:latin typeface="微軟正黑體" panose="020B0604030504040204" pitchFamily="34" charset="-120"/>
                <a:ea typeface="微軟正黑體" panose="020B0604030504040204" pitchFamily="34" charset="-120"/>
              </a:rPr>
              <a:t>5.</a:t>
            </a:r>
            <a:r>
              <a:rPr lang="zh-TW" altLang="en-US">
                <a:latin typeface="微軟正黑體" panose="020B0604030504040204" pitchFamily="34" charset="-120"/>
                <a:ea typeface="微軟正黑體" panose="020B0604030504040204" pitchFamily="34" charset="-120"/>
              </a:rPr>
              <a:t>  模型</a:t>
            </a:r>
            <a:r>
              <a:rPr lang="zh-TW" altLang="en-US" dirty="0">
                <a:latin typeface="微軟正黑體" panose="020B0604030504040204" pitchFamily="34" charset="-120"/>
                <a:ea typeface="微軟正黑體" panose="020B0604030504040204" pitchFamily="34" charset="-120"/>
              </a:rPr>
              <a:t>合作：讓合適的模型做合適的事情</a:t>
            </a:r>
          </a:p>
        </p:txBody>
      </p:sp>
      <p:sp>
        <p:nvSpPr>
          <p:cNvPr id="4" name="矩形: 圓角 3">
            <a:extLst>
              <a:ext uri="{FF2B5EF4-FFF2-40B4-BE49-F238E27FC236}">
                <a16:creationId xmlns:a16="http://schemas.microsoft.com/office/drawing/2014/main" id="{DD027714-08AE-30D3-4008-38FB3F13418D}"/>
              </a:ext>
            </a:extLst>
          </p:cNvPr>
          <p:cNvSpPr/>
          <p:nvPr/>
        </p:nvSpPr>
        <p:spPr>
          <a:xfrm>
            <a:off x="5766662" y="2722611"/>
            <a:ext cx="1415373" cy="651866"/>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r>
              <a:rPr kumimoji="0" lang="en-US" altLang="zh-TW" sz="1800" dirty="0">
                <a:solidFill>
                  <a:prstClr val="black"/>
                </a:solidFill>
                <a:latin typeface="微軟正黑體" panose="020B0604030504040204" pitchFamily="34" charset="-120"/>
                <a:ea typeface="微軟正黑體" panose="020B0604030504040204" pitchFamily="34" charset="-120"/>
              </a:rPr>
              <a:t>A</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7" name="矩形: 圓角 6">
            <a:extLst>
              <a:ext uri="{FF2B5EF4-FFF2-40B4-BE49-F238E27FC236}">
                <a16:creationId xmlns:a16="http://schemas.microsoft.com/office/drawing/2014/main" id="{34ABCC2F-FFEF-43F3-A017-FDE363F11A72}"/>
              </a:ext>
            </a:extLst>
          </p:cNvPr>
          <p:cNvSpPr/>
          <p:nvPr/>
        </p:nvSpPr>
        <p:spPr>
          <a:xfrm>
            <a:off x="1785784" y="3420180"/>
            <a:ext cx="1138687" cy="854015"/>
          </a:xfrm>
          <a:prstGeom prst="roundRect">
            <a:avLst/>
          </a:prstGeom>
          <a:solidFill>
            <a:schemeClr val="bg2"/>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en-US" altLang="zh-TW" sz="1800" dirty="0">
                <a:solidFill>
                  <a:prstClr val="black"/>
                </a:solidFill>
                <a:latin typeface="微軟正黑體" panose="020B0604030504040204" pitchFamily="34" charset="-120"/>
                <a:ea typeface="微軟正黑體" panose="020B0604030504040204" pitchFamily="34" charset="-120"/>
              </a:rPr>
              <a:t>(</a:t>
            </a:r>
            <a:r>
              <a:rPr kumimoji="0" lang="zh-TW" altLang="en-US" sz="1800" dirty="0">
                <a:solidFill>
                  <a:prstClr val="black"/>
                </a:solidFill>
                <a:latin typeface="微軟正黑體" panose="020B0604030504040204" pitchFamily="34" charset="-120"/>
                <a:ea typeface="微軟正黑體" panose="020B0604030504040204" pitchFamily="34" charset="-120"/>
              </a:rPr>
              <a:t>語言</a:t>
            </a:r>
            <a:r>
              <a:rPr kumimoji="0" lang="en-US" altLang="zh-TW" sz="1800" dirty="0">
                <a:solidFill>
                  <a:prstClr val="black"/>
                </a:solidFill>
                <a:latin typeface="微軟正黑體" panose="020B0604030504040204" pitchFamily="34" charset="-120"/>
                <a:ea typeface="微軟正黑體" panose="020B0604030504040204" pitchFamily="34" charset="-120"/>
              </a:rPr>
              <a:t>)</a:t>
            </a: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sp>
        <p:nvSpPr>
          <p:cNvPr id="10" name="矩形: 圓角 9">
            <a:extLst>
              <a:ext uri="{FF2B5EF4-FFF2-40B4-BE49-F238E27FC236}">
                <a16:creationId xmlns:a16="http://schemas.microsoft.com/office/drawing/2014/main" id="{4B865D28-87EF-EB2F-A71E-961D1DEB0FBF}"/>
              </a:ext>
            </a:extLst>
          </p:cNvPr>
          <p:cNvSpPr/>
          <p:nvPr/>
        </p:nvSpPr>
        <p:spPr>
          <a:xfrm>
            <a:off x="5766662" y="3577278"/>
            <a:ext cx="1415373" cy="651866"/>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r>
              <a:rPr kumimoji="0" lang="en-US" altLang="zh-TW" sz="1800" dirty="0">
                <a:solidFill>
                  <a:prstClr val="black"/>
                </a:solidFill>
                <a:latin typeface="微軟正黑體" panose="020B0604030504040204" pitchFamily="34" charset="-120"/>
                <a:ea typeface="微軟正黑體" panose="020B0604030504040204" pitchFamily="34" charset="-120"/>
              </a:rPr>
              <a:t>B</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3AF62E9E-265C-6B5B-8288-DC55964683BC}"/>
              </a:ext>
            </a:extLst>
          </p:cNvPr>
          <p:cNvSpPr/>
          <p:nvPr/>
        </p:nvSpPr>
        <p:spPr>
          <a:xfrm>
            <a:off x="5766662" y="4431945"/>
            <a:ext cx="1415373" cy="651866"/>
          </a:xfrm>
          <a:prstGeom prst="roundRect">
            <a:avLst/>
          </a:prstGeom>
          <a:solidFill>
            <a:schemeClr val="accent4">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r>
              <a:rPr kumimoji="0" lang="en-US" altLang="zh-TW" sz="1800" dirty="0">
                <a:solidFill>
                  <a:prstClr val="black"/>
                </a:solidFill>
                <a:latin typeface="微軟正黑體" panose="020B0604030504040204" pitchFamily="34" charset="-120"/>
                <a:ea typeface="微軟正黑體" panose="020B0604030504040204" pitchFamily="34" charset="-120"/>
              </a:rPr>
              <a:t>C</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BC4A57EF-94FB-0312-BB4F-598A03E5E9DC}"/>
              </a:ext>
            </a:extLst>
          </p:cNvPr>
          <p:cNvSpPr txBox="1"/>
          <p:nvPr/>
        </p:nvSpPr>
        <p:spPr>
          <a:xfrm>
            <a:off x="1647440" y="4337275"/>
            <a:ext cx="1415373"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判斷那一個工作該給誰</a:t>
            </a:r>
          </a:p>
        </p:txBody>
      </p:sp>
      <p:sp>
        <p:nvSpPr>
          <p:cNvPr id="13" name="文字方塊 12">
            <a:extLst>
              <a:ext uri="{FF2B5EF4-FFF2-40B4-BE49-F238E27FC236}">
                <a16:creationId xmlns:a16="http://schemas.microsoft.com/office/drawing/2014/main" id="{424FF912-3A61-F9DB-56B6-F74957F35778}"/>
              </a:ext>
            </a:extLst>
          </p:cNvPr>
          <p:cNvSpPr txBox="1"/>
          <p:nvPr/>
        </p:nvSpPr>
        <p:spPr>
          <a:xfrm>
            <a:off x="554686" y="3535563"/>
            <a:ext cx="778211"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輸入</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p:txBody>
      </p:sp>
      <p:cxnSp>
        <p:nvCxnSpPr>
          <p:cNvPr id="14" name="直線單箭頭接點 13">
            <a:extLst>
              <a:ext uri="{FF2B5EF4-FFF2-40B4-BE49-F238E27FC236}">
                <a16:creationId xmlns:a16="http://schemas.microsoft.com/office/drawing/2014/main" id="{9B16E315-FF8A-B8F1-BCFE-DED91E6C6A95}"/>
              </a:ext>
            </a:extLst>
          </p:cNvPr>
          <p:cNvCxnSpPr>
            <a:cxnSpLocks/>
          </p:cNvCxnSpPr>
          <p:nvPr/>
        </p:nvCxnSpPr>
        <p:spPr>
          <a:xfrm>
            <a:off x="1332896" y="3848438"/>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AF580E09-FADA-D438-69EE-4845A480CCC5}"/>
              </a:ext>
            </a:extLst>
          </p:cNvPr>
          <p:cNvSpPr txBox="1"/>
          <p:nvPr/>
        </p:nvSpPr>
        <p:spPr>
          <a:xfrm>
            <a:off x="4986924" y="5140381"/>
            <a:ext cx="2985248"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不同能力、不同成本</a:t>
            </a:r>
          </a:p>
        </p:txBody>
      </p:sp>
      <p:sp>
        <p:nvSpPr>
          <p:cNvPr id="16" name="文字方塊 15">
            <a:extLst>
              <a:ext uri="{FF2B5EF4-FFF2-40B4-BE49-F238E27FC236}">
                <a16:creationId xmlns:a16="http://schemas.microsoft.com/office/drawing/2014/main" id="{B848C236-20C7-297B-08CC-1C0441483F16}"/>
              </a:ext>
            </a:extLst>
          </p:cNvPr>
          <p:cNvSpPr txBox="1"/>
          <p:nvPr/>
        </p:nvSpPr>
        <p:spPr>
          <a:xfrm>
            <a:off x="594286" y="5140381"/>
            <a:ext cx="4086350" cy="646331"/>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其實在展示平台上為你服務的不一定是同一個模型</a:t>
            </a:r>
          </a:p>
        </p:txBody>
      </p:sp>
      <p:cxnSp>
        <p:nvCxnSpPr>
          <p:cNvPr id="17" name="直線單箭頭接點 16">
            <a:extLst>
              <a:ext uri="{FF2B5EF4-FFF2-40B4-BE49-F238E27FC236}">
                <a16:creationId xmlns:a16="http://schemas.microsoft.com/office/drawing/2014/main" id="{5A3722F2-3FE1-E5F6-9FF2-C79120D8104D}"/>
              </a:ext>
            </a:extLst>
          </p:cNvPr>
          <p:cNvCxnSpPr>
            <a:cxnSpLocks/>
          </p:cNvCxnSpPr>
          <p:nvPr/>
        </p:nvCxnSpPr>
        <p:spPr>
          <a:xfrm>
            <a:off x="5221264" y="2998748"/>
            <a:ext cx="5453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FD7D0169-A131-8CA5-70AF-AA92DF0A2F66}"/>
              </a:ext>
            </a:extLst>
          </p:cNvPr>
          <p:cNvSpPr txBox="1"/>
          <p:nvPr/>
        </p:nvSpPr>
        <p:spPr>
          <a:xfrm>
            <a:off x="3265262" y="3562551"/>
            <a:ext cx="1415373" cy="646331"/>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 </a:t>
            </a:r>
            <a:r>
              <a:rPr kumimoji="0" lang="en-US" altLang="zh-TW" sz="1800" dirty="0">
                <a:solidFill>
                  <a:prstClr val="black"/>
                </a:solidFill>
                <a:latin typeface="微軟正黑體" panose="020B0604030504040204" pitchFamily="34" charset="-120"/>
                <a:ea typeface="微軟正黑體" panose="020B0604030504040204" pitchFamily="34" charset="-120"/>
              </a:rPr>
              <a:t>A</a:t>
            </a:r>
            <a:r>
              <a:rPr kumimoji="0" lang="zh-TW" altLang="en-US" sz="1800" dirty="0">
                <a:solidFill>
                  <a:prstClr val="black"/>
                </a:solidFill>
                <a:latin typeface="微軟正黑體" panose="020B0604030504040204" pitchFamily="34" charset="-120"/>
                <a:ea typeface="微軟正黑體" panose="020B0604030504040204" pitchFamily="34" charset="-120"/>
              </a:rPr>
              <a:t> 就決定是你了</a:t>
            </a:r>
          </a:p>
        </p:txBody>
      </p:sp>
      <p:cxnSp>
        <p:nvCxnSpPr>
          <p:cNvPr id="23" name="直線單箭頭接點 22">
            <a:extLst>
              <a:ext uri="{FF2B5EF4-FFF2-40B4-BE49-F238E27FC236}">
                <a16:creationId xmlns:a16="http://schemas.microsoft.com/office/drawing/2014/main" id="{EC21F279-14ED-7771-67AC-D2CAC798448A}"/>
              </a:ext>
            </a:extLst>
          </p:cNvPr>
          <p:cNvCxnSpPr>
            <a:cxnSpLocks/>
          </p:cNvCxnSpPr>
          <p:nvPr/>
        </p:nvCxnSpPr>
        <p:spPr>
          <a:xfrm>
            <a:off x="2924471" y="3854810"/>
            <a:ext cx="3407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ADEC1AFD-1704-13F3-33B5-91403F10794B}"/>
              </a:ext>
            </a:extLst>
          </p:cNvPr>
          <p:cNvSpPr txBox="1"/>
          <p:nvPr/>
        </p:nvSpPr>
        <p:spPr>
          <a:xfrm>
            <a:off x="4523733" y="2673678"/>
            <a:ext cx="778211"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輸入</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p:txBody>
      </p:sp>
      <p:cxnSp>
        <p:nvCxnSpPr>
          <p:cNvPr id="26" name="直線單箭頭接點 25">
            <a:extLst>
              <a:ext uri="{FF2B5EF4-FFF2-40B4-BE49-F238E27FC236}">
                <a16:creationId xmlns:a16="http://schemas.microsoft.com/office/drawing/2014/main" id="{25DC7346-E782-1CB0-2484-640B088F30EE}"/>
              </a:ext>
            </a:extLst>
          </p:cNvPr>
          <p:cNvCxnSpPr>
            <a:cxnSpLocks/>
          </p:cNvCxnSpPr>
          <p:nvPr/>
        </p:nvCxnSpPr>
        <p:spPr>
          <a:xfrm>
            <a:off x="7182036" y="2998748"/>
            <a:ext cx="5453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3E3E1C15-4137-96F1-716A-13E7162E6430}"/>
              </a:ext>
            </a:extLst>
          </p:cNvPr>
          <p:cNvSpPr txBox="1"/>
          <p:nvPr/>
        </p:nvSpPr>
        <p:spPr>
          <a:xfrm>
            <a:off x="7663174" y="2688945"/>
            <a:ext cx="778211" cy="646331"/>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任務</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輸出</a:t>
            </a:r>
          </a:p>
        </p:txBody>
      </p:sp>
      <p:grpSp>
        <p:nvGrpSpPr>
          <p:cNvPr id="30" name="群組 29">
            <a:extLst>
              <a:ext uri="{FF2B5EF4-FFF2-40B4-BE49-F238E27FC236}">
                <a16:creationId xmlns:a16="http://schemas.microsoft.com/office/drawing/2014/main" id="{8F097CDE-46A8-9A40-4BA7-C6B87633B890}"/>
              </a:ext>
            </a:extLst>
          </p:cNvPr>
          <p:cNvGrpSpPr/>
          <p:nvPr/>
        </p:nvGrpSpPr>
        <p:grpSpPr>
          <a:xfrm>
            <a:off x="621362" y="5877272"/>
            <a:ext cx="4572000" cy="369634"/>
            <a:chOff x="927102" y="5962155"/>
            <a:chExt cx="6096000" cy="492845"/>
          </a:xfrm>
        </p:grpSpPr>
        <p:sp>
          <p:nvSpPr>
            <p:cNvPr id="9" name="文字方塊 8">
              <a:extLst>
                <a:ext uri="{FF2B5EF4-FFF2-40B4-BE49-F238E27FC236}">
                  <a16:creationId xmlns:a16="http://schemas.microsoft.com/office/drawing/2014/main" id="{390B19EA-43EB-9F6D-C7E1-5C7C528CE6EF}"/>
                </a:ext>
              </a:extLst>
            </p:cNvPr>
            <p:cNvSpPr txBox="1"/>
            <p:nvPr/>
          </p:nvSpPr>
          <p:spPr>
            <a:xfrm>
              <a:off x="2675050" y="6054891"/>
              <a:ext cx="3554507" cy="400109"/>
            </a:xfrm>
            <a:prstGeom prst="rect">
              <a:avLst/>
            </a:prstGeom>
            <a:noFill/>
          </p:spPr>
          <p:txBody>
            <a:bodyPr wrap="square">
              <a:spAutoFit/>
            </a:bodyPr>
            <a:lstStyle/>
            <a:p>
              <a:pPr defTabSz="685800" fontAlgn="auto">
                <a:spcBef>
                  <a:spcPts val="0"/>
                </a:spcBef>
                <a:spcAft>
                  <a:spcPts val="0"/>
                </a:spcAft>
                <a:defRPr/>
              </a:pPr>
              <a:r>
                <a:rPr kumimoji="0" lang="zh-TW" altLang="en-US" sz="1350" dirty="0">
                  <a:solidFill>
                    <a:prstClr val="black"/>
                  </a:solidFill>
                  <a:latin typeface="Calibri" panose="020F0502020204030204"/>
                </a:rPr>
                <a:t>https://arxiv.org/abs/2305.05176</a:t>
              </a:r>
            </a:p>
          </p:txBody>
        </p:sp>
        <p:sp>
          <p:nvSpPr>
            <p:cNvPr id="29" name="文字方塊 28">
              <a:extLst>
                <a:ext uri="{FF2B5EF4-FFF2-40B4-BE49-F238E27FC236}">
                  <a16:creationId xmlns:a16="http://schemas.microsoft.com/office/drawing/2014/main" id="{9C517E0A-E674-1082-7F2B-2BE4B3709C66}"/>
                </a:ext>
              </a:extLst>
            </p:cNvPr>
            <p:cNvSpPr txBox="1"/>
            <p:nvPr/>
          </p:nvSpPr>
          <p:spPr>
            <a:xfrm>
              <a:off x="927102" y="5962155"/>
              <a:ext cx="6096000" cy="492442"/>
            </a:xfrm>
            <a:prstGeom prst="rect">
              <a:avLst/>
            </a:prstGeom>
            <a:noFill/>
          </p:spPr>
          <p:txBody>
            <a:bodyPr wrap="square">
              <a:spAutoFit/>
            </a:bodyPr>
            <a:lstStyle/>
            <a:p>
              <a:pPr defTabSz="685800" fontAlgn="auto">
                <a:spcBef>
                  <a:spcPts val="0"/>
                </a:spcBef>
                <a:spcAft>
                  <a:spcPts val="0"/>
                </a:spcAft>
                <a:defRPr/>
              </a:pPr>
              <a:r>
                <a:rPr kumimoji="0" lang="en-US" altLang="zh-TW" sz="1800" dirty="0" err="1">
                  <a:solidFill>
                    <a:srgbClr val="0F0F0F"/>
                  </a:solidFill>
                  <a:latin typeface="Roboto" panose="02000000000000000000" pitchFamily="2" charset="0"/>
                </a:rPr>
                <a:t>FrugalGPT</a:t>
              </a:r>
              <a:endParaRPr kumimoji="0" lang="zh-TW" altLang="en-US" sz="1800" dirty="0">
                <a:solidFill>
                  <a:prstClr val="black"/>
                </a:solidFill>
                <a:latin typeface="Calibri" panose="020F0502020204030204"/>
              </a:endParaRPr>
            </a:p>
          </p:txBody>
        </p:sp>
      </p:grpSp>
      <p:sp>
        <p:nvSpPr>
          <p:cNvPr id="31" name="文字方塊 30">
            <a:extLst>
              <a:ext uri="{FF2B5EF4-FFF2-40B4-BE49-F238E27FC236}">
                <a16:creationId xmlns:a16="http://schemas.microsoft.com/office/drawing/2014/main" id="{A20AFAC3-926B-F4EA-9EA6-F2C0800980CC}"/>
              </a:ext>
            </a:extLst>
          </p:cNvPr>
          <p:cNvSpPr txBox="1"/>
          <p:nvPr/>
        </p:nvSpPr>
        <p:spPr>
          <a:xfrm>
            <a:off x="4735521" y="5877272"/>
            <a:ext cx="5357588" cy="707886"/>
          </a:xfrm>
          <a:prstGeom prst="rect">
            <a:avLst/>
          </a:prstGeom>
          <a:noFill/>
        </p:spPr>
        <p:txBody>
          <a:bodyPr wrap="square" rtlCol="0">
            <a:spAutoFit/>
          </a:bodyPr>
          <a:lstStyle/>
          <a:p>
            <a:pPr defTabSz="685800" fontAlgn="auto">
              <a:spcBef>
                <a:spcPts val="0"/>
              </a:spcBef>
              <a:spcAft>
                <a:spcPts val="0"/>
              </a:spcAft>
              <a:defRPr/>
            </a:pPr>
            <a:r>
              <a:rPr kumimoji="0" lang="en-US" altLang="zh-TW" sz="1000" dirty="0">
                <a:solidFill>
                  <a:prstClr val="black"/>
                </a:solidFill>
                <a:latin typeface="Calibri" panose="020F0502020204030204"/>
              </a:rPr>
              <a:t>video:</a:t>
            </a:r>
          </a:p>
          <a:p>
            <a:pPr defTabSz="685800" fontAlgn="auto">
              <a:spcBef>
                <a:spcPts val="0"/>
              </a:spcBef>
              <a:spcAft>
                <a:spcPts val="0"/>
              </a:spcAft>
              <a:defRPr/>
            </a:pPr>
            <a:r>
              <a:rPr kumimoji="0" lang="en-US" altLang="zh-TW" sz="1000" dirty="0">
                <a:solidFill>
                  <a:prstClr val="black"/>
                </a:solidFill>
                <a:latin typeface="Calibri" panose="020F0502020204030204"/>
              </a:rPr>
              <a:t>https://youtu.be/vxxPtDCb9Go?si=WO4eqPTHDyS1pal3</a:t>
            </a:r>
          </a:p>
          <a:p>
            <a:pPr defTabSz="685800" fontAlgn="auto">
              <a:spcBef>
                <a:spcPts val="0"/>
              </a:spcBef>
              <a:spcAft>
                <a:spcPts val="0"/>
              </a:spcAft>
              <a:defRPr/>
            </a:pPr>
            <a:r>
              <a:rPr kumimoji="0" lang="en-US" altLang="zh-TW" sz="1000" dirty="0">
                <a:solidFill>
                  <a:prstClr val="black"/>
                </a:solidFill>
                <a:latin typeface="Calibri" panose="020F0502020204030204"/>
              </a:rPr>
              <a:t>https://youtu.be/VpKN3KvSK6c?si=lyqO8QSHBno89HIG</a:t>
            </a:r>
          </a:p>
          <a:p>
            <a:pPr defTabSz="685800" fontAlgn="auto">
              <a:spcBef>
                <a:spcPts val="0"/>
              </a:spcBef>
              <a:spcAft>
                <a:spcPts val="0"/>
              </a:spcAft>
              <a:defRPr/>
            </a:pPr>
            <a:endParaRPr kumimoji="0" lang="zh-TW" altLang="en-US" sz="1000" dirty="0">
              <a:solidFill>
                <a:prstClr val="black"/>
              </a:solidFill>
              <a:latin typeface="Calibri" panose="020F0502020204030204"/>
            </a:endParaRPr>
          </a:p>
        </p:txBody>
      </p:sp>
    </p:spTree>
    <p:extLst>
      <p:ext uri="{BB962C8B-B14F-4D97-AF65-F5344CB8AC3E}">
        <p14:creationId xmlns:p14="http://schemas.microsoft.com/office/powerpoint/2010/main" val="317340105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p:bldP spid="15" grpId="0"/>
      <p:bldP spid="16" grpId="0"/>
      <p:bldP spid="21" grpId="0"/>
      <p:bldP spid="25" grpId="0"/>
      <p:bldP spid="27"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3F01FC-8342-4AAC-BE3B-0B6385466B43}"/>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模型合作：讓模型彼此討論</a:t>
            </a:r>
            <a:endParaRPr lang="zh-TW" altLang="en-US" dirty="0"/>
          </a:p>
        </p:txBody>
      </p:sp>
      <p:sp>
        <p:nvSpPr>
          <p:cNvPr id="3" name="內容版面配置區 2">
            <a:extLst>
              <a:ext uri="{FF2B5EF4-FFF2-40B4-BE49-F238E27FC236}">
                <a16:creationId xmlns:a16="http://schemas.microsoft.com/office/drawing/2014/main" id="{6CC3277E-92A0-8E05-32CD-983C53431C8B}"/>
              </a:ext>
            </a:extLst>
          </p:cNvPr>
          <p:cNvSpPr>
            <a:spLocks noGrp="1"/>
          </p:cNvSpPr>
          <p:nvPr>
            <p:ph idx="1"/>
          </p:nvPr>
        </p:nvSpPr>
        <p:spPr/>
        <p:txBody>
          <a:bodyPr/>
          <a:lstStyle/>
          <a:p>
            <a:endParaRPr lang="zh-TW" altLang="en-US"/>
          </a:p>
        </p:txBody>
      </p:sp>
      <p:pic>
        <p:nvPicPr>
          <p:cNvPr id="8" name="圖片 7">
            <a:extLst>
              <a:ext uri="{FF2B5EF4-FFF2-40B4-BE49-F238E27FC236}">
                <a16:creationId xmlns:a16="http://schemas.microsoft.com/office/drawing/2014/main" id="{B4A57CE0-0F9B-BAD3-C96C-E984ABC38F13}"/>
              </a:ext>
            </a:extLst>
          </p:cNvPr>
          <p:cNvPicPr>
            <a:picLocks noChangeAspect="1"/>
          </p:cNvPicPr>
          <p:nvPr/>
        </p:nvPicPr>
        <p:blipFill>
          <a:blip r:embed="rId2"/>
          <a:stretch>
            <a:fillRect/>
          </a:stretch>
        </p:blipFill>
        <p:spPr>
          <a:xfrm>
            <a:off x="3380043" y="1933753"/>
            <a:ext cx="4903346" cy="3793154"/>
          </a:xfrm>
          <a:prstGeom prst="rect">
            <a:avLst/>
          </a:prstGeom>
        </p:spPr>
      </p:pic>
      <p:sp>
        <p:nvSpPr>
          <p:cNvPr id="4" name="文字方塊 3">
            <a:extLst>
              <a:ext uri="{FF2B5EF4-FFF2-40B4-BE49-F238E27FC236}">
                <a16:creationId xmlns:a16="http://schemas.microsoft.com/office/drawing/2014/main" id="{1F888408-12C1-80D8-19DA-6824A7B1079A}"/>
              </a:ext>
            </a:extLst>
          </p:cNvPr>
          <p:cNvSpPr txBox="1"/>
          <p:nvPr/>
        </p:nvSpPr>
        <p:spPr>
          <a:xfrm>
            <a:off x="1075765" y="5314176"/>
            <a:ext cx="2904565" cy="300082"/>
          </a:xfrm>
          <a:prstGeom prst="rect">
            <a:avLst/>
          </a:prstGeom>
          <a:noFill/>
        </p:spPr>
        <p:txBody>
          <a:bodyPr wrap="square">
            <a:spAutoFit/>
          </a:bodyPr>
          <a:lstStyle/>
          <a:p>
            <a:pPr defTabSz="685800" fontAlgn="auto">
              <a:spcBef>
                <a:spcPts val="0"/>
              </a:spcBef>
              <a:spcAft>
                <a:spcPts val="0"/>
              </a:spcAft>
              <a:defRPr/>
            </a:pPr>
            <a:r>
              <a:rPr kumimoji="0" lang="zh-TW" altLang="en-US" sz="1350" dirty="0">
                <a:solidFill>
                  <a:prstClr val="black"/>
                </a:solidFill>
                <a:latin typeface="Calibri" panose="020F0502020204030204"/>
              </a:rPr>
              <a:t>https://arxiv.org/abs/2305.19118</a:t>
            </a:r>
          </a:p>
        </p:txBody>
      </p:sp>
    </p:spTree>
    <p:extLst>
      <p:ext uri="{BB962C8B-B14F-4D97-AF65-F5344CB8AC3E}">
        <p14:creationId xmlns:p14="http://schemas.microsoft.com/office/powerpoint/2010/main" val="244761732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E743D1-909D-2FF7-39A2-FD668C4C68A6}"/>
              </a:ext>
            </a:extLst>
          </p:cNvPr>
          <p:cNvSpPr>
            <a:spLocks noGrp="1"/>
          </p:cNvSpPr>
          <p:nvPr>
            <p:ph type="ctrTitle"/>
          </p:nvPr>
        </p:nvSpPr>
        <p:spPr>
          <a:xfrm>
            <a:off x="899592" y="227596"/>
            <a:ext cx="6858000" cy="2387600"/>
          </a:xfrm>
        </p:spPr>
        <p:txBody>
          <a:bodyPr/>
          <a:lstStyle/>
          <a:p>
            <a:r>
              <a:rPr lang="en-US" altLang="zh-TW" dirty="0">
                <a:latin typeface="微軟正黑體" panose="020B0604030504040204" pitchFamily="34" charset="-120"/>
                <a:ea typeface="微軟正黑體" panose="020B0604030504040204" pitchFamily="34" charset="-120"/>
              </a:rPr>
              <a:t>1. </a:t>
            </a:r>
            <a:r>
              <a:rPr lang="zh-TW" altLang="en-US" dirty="0">
                <a:latin typeface="微軟正黑體" panose="020B0604030504040204" pitchFamily="34" charset="-120"/>
                <a:ea typeface="微軟正黑體" panose="020B0604030504040204" pitchFamily="34" charset="-120"/>
              </a:rPr>
              <a:t>神奇</a:t>
            </a:r>
            <a:r>
              <a:rPr lang="zh-TW" altLang="en-US">
                <a:latin typeface="微軟正黑體" panose="020B0604030504040204" pitchFamily="34" charset="-120"/>
                <a:ea typeface="微軟正黑體" panose="020B0604030504040204" pitchFamily="34" charset="-120"/>
              </a:rPr>
              <a:t>咒語</a:t>
            </a:r>
            <a:r>
              <a:rPr lang="en-US" altLang="zh-TW">
                <a:latin typeface="微軟正黑體" panose="020B0604030504040204" pitchFamily="34" charset="-120"/>
                <a:ea typeface="微軟正黑體" panose="020B0604030504040204" pitchFamily="34" charset="-120"/>
              </a:rPr>
              <a:t>! prompt</a:t>
            </a:r>
            <a:endParaRPr lang="zh-TW" altLang="en-US" dirty="0"/>
          </a:p>
        </p:txBody>
      </p:sp>
      <p:sp>
        <p:nvSpPr>
          <p:cNvPr id="8" name="矩形: 圓角 7">
            <a:extLst>
              <a:ext uri="{FF2B5EF4-FFF2-40B4-BE49-F238E27FC236}">
                <a16:creationId xmlns:a16="http://schemas.microsoft.com/office/drawing/2014/main" id="{D62BDBCF-207B-8775-6FC8-09EE737104A9}"/>
              </a:ext>
            </a:extLst>
          </p:cNvPr>
          <p:cNvSpPr/>
          <p:nvPr/>
        </p:nvSpPr>
        <p:spPr>
          <a:xfrm>
            <a:off x="3759248" y="3175422"/>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16" name="直線單箭頭接點 15">
            <a:extLst>
              <a:ext uri="{FF2B5EF4-FFF2-40B4-BE49-F238E27FC236}">
                <a16:creationId xmlns:a16="http://schemas.microsoft.com/office/drawing/2014/main" id="{C62A93A5-C567-A765-3B93-4B54A8617F39}"/>
              </a:ext>
            </a:extLst>
          </p:cNvPr>
          <p:cNvCxnSpPr>
            <a:cxnSpLocks/>
          </p:cNvCxnSpPr>
          <p:nvPr/>
        </p:nvCxnSpPr>
        <p:spPr>
          <a:xfrm>
            <a:off x="3280480" y="3602429"/>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8B0430A8-0E99-84E2-1070-E68CC9D51CD2}"/>
              </a:ext>
            </a:extLst>
          </p:cNvPr>
          <p:cNvCxnSpPr>
            <a:cxnSpLocks/>
          </p:cNvCxnSpPr>
          <p:nvPr/>
        </p:nvCxnSpPr>
        <p:spPr>
          <a:xfrm>
            <a:off x="4897934" y="3602429"/>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圓角 17">
            <a:extLst>
              <a:ext uri="{FF2B5EF4-FFF2-40B4-BE49-F238E27FC236}">
                <a16:creationId xmlns:a16="http://schemas.microsoft.com/office/drawing/2014/main" id="{E52BA9D0-2618-347A-227E-D3D34FBAD910}"/>
              </a:ext>
            </a:extLst>
          </p:cNvPr>
          <p:cNvSpPr/>
          <p:nvPr/>
        </p:nvSpPr>
        <p:spPr>
          <a:xfrm>
            <a:off x="5389642" y="3447155"/>
            <a:ext cx="828136" cy="362307"/>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zh-TW" altLang="en-US" sz="1350">
              <a:solidFill>
                <a:prstClr val="white"/>
              </a:solidFill>
              <a:latin typeface="Calibri" panose="020F0502020204030204"/>
              <a:ea typeface="新細明體" panose="02020500000000000000" pitchFamily="18" charset="-120"/>
            </a:endParaRPr>
          </a:p>
        </p:txBody>
      </p:sp>
      <p:sp>
        <p:nvSpPr>
          <p:cNvPr id="19" name="矩形: 圓角 18">
            <a:extLst>
              <a:ext uri="{FF2B5EF4-FFF2-40B4-BE49-F238E27FC236}">
                <a16:creationId xmlns:a16="http://schemas.microsoft.com/office/drawing/2014/main" id="{0E0DC19A-F5D8-D9FC-AE8C-7982D2085DE0}"/>
              </a:ext>
            </a:extLst>
          </p:cNvPr>
          <p:cNvSpPr/>
          <p:nvPr/>
        </p:nvSpPr>
        <p:spPr>
          <a:xfrm>
            <a:off x="2402057" y="3406420"/>
            <a:ext cx="828136" cy="36230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zh-TW" altLang="en-US" sz="1350">
              <a:solidFill>
                <a:prstClr val="white"/>
              </a:solidFill>
              <a:latin typeface="Calibri" panose="020F0502020204030204"/>
              <a:ea typeface="新細明體" panose="02020500000000000000" pitchFamily="18" charset="-120"/>
            </a:endParaRPr>
          </a:p>
        </p:txBody>
      </p:sp>
      <p:pic>
        <p:nvPicPr>
          <p:cNvPr id="20" name="Picture 2">
            <a:extLst>
              <a:ext uri="{FF2B5EF4-FFF2-40B4-BE49-F238E27FC236}">
                <a16:creationId xmlns:a16="http://schemas.microsoft.com/office/drawing/2014/main" id="{FDB5A667-09E9-5ADE-E6B7-7B59447E19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1064" y="3841097"/>
            <a:ext cx="368375" cy="3683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2B221D67-9B6D-8E64-00E2-CFB987C51753}"/>
              </a:ext>
            </a:extLst>
          </p:cNvPr>
          <p:cNvSpPr txBox="1"/>
          <p:nvPr/>
        </p:nvSpPr>
        <p:spPr>
          <a:xfrm>
            <a:off x="1347792" y="5423350"/>
            <a:ext cx="6505565" cy="369332"/>
          </a:xfrm>
          <a:prstGeom prst="rect">
            <a:avLst/>
          </a:prstGeom>
          <a:noFill/>
        </p:spPr>
        <p:txBody>
          <a:bodyPr wrap="square">
            <a:spAutoFit/>
          </a:bodyPr>
          <a:lstStyle/>
          <a:p>
            <a:pPr algn="ctr" defTabSz="685800" fontAlgn="auto">
              <a:spcBef>
                <a:spcPts val="0"/>
              </a:spcBef>
              <a:spcAft>
                <a:spcPts val="0"/>
              </a:spcAft>
            </a:pPr>
            <a:r>
              <a:rPr kumimoji="0" lang="zh-TW" altLang="en-US" sz="1800" dirty="0">
                <a:solidFill>
                  <a:prstClr val="black"/>
                </a:solidFill>
                <a:latin typeface="微軟正黑體" panose="020B0604030504040204" pitchFamily="34" charset="-120"/>
                <a:ea typeface="微軟正黑體" panose="020B0604030504040204" pitchFamily="34" charset="-120"/>
              </a:rPr>
              <a:t>免責聲明：神奇咒語並不一定對所有模型、所有任務都適用</a:t>
            </a:r>
            <a:endParaRPr kumimoji="0" lang="zh-TW" altLang="en-US" sz="1800" dirty="0">
              <a:solidFill>
                <a:prstClr val="black"/>
              </a:solidFill>
              <a:latin typeface="Calibri" panose="020F0502020204030204"/>
            </a:endParaRPr>
          </a:p>
        </p:txBody>
      </p:sp>
    </p:spTree>
    <p:extLst>
      <p:ext uri="{BB962C8B-B14F-4D97-AF65-F5344CB8AC3E}">
        <p14:creationId xmlns:p14="http://schemas.microsoft.com/office/powerpoint/2010/main" val="380275661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310F6F-506C-8FF6-6D13-E7AA181DBBE1}"/>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模型合作：多模型怎麼討論</a:t>
            </a:r>
          </a:p>
        </p:txBody>
      </p:sp>
      <p:sp>
        <p:nvSpPr>
          <p:cNvPr id="3" name="內容版面配置區 2">
            <a:extLst>
              <a:ext uri="{FF2B5EF4-FFF2-40B4-BE49-F238E27FC236}">
                <a16:creationId xmlns:a16="http://schemas.microsoft.com/office/drawing/2014/main" id="{7AB7D78A-4DF7-BAF2-D898-25CF671DDCA0}"/>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FA5A6C25-F63D-9569-A18E-39E007DCA4E0}"/>
              </a:ext>
            </a:extLst>
          </p:cNvPr>
          <p:cNvPicPr>
            <a:picLocks noChangeAspect="1"/>
          </p:cNvPicPr>
          <p:nvPr/>
        </p:nvPicPr>
        <p:blipFill>
          <a:blip r:embed="rId2"/>
          <a:stretch>
            <a:fillRect/>
          </a:stretch>
        </p:blipFill>
        <p:spPr>
          <a:xfrm>
            <a:off x="1083327" y="2226469"/>
            <a:ext cx="6677728" cy="3086791"/>
          </a:xfrm>
          <a:prstGeom prst="rect">
            <a:avLst/>
          </a:prstGeom>
        </p:spPr>
      </p:pic>
      <p:sp>
        <p:nvSpPr>
          <p:cNvPr id="5" name="文字方塊 4">
            <a:extLst>
              <a:ext uri="{FF2B5EF4-FFF2-40B4-BE49-F238E27FC236}">
                <a16:creationId xmlns:a16="http://schemas.microsoft.com/office/drawing/2014/main" id="{F8EEFBD8-E238-3D93-4B59-70D86748A36C}"/>
              </a:ext>
            </a:extLst>
          </p:cNvPr>
          <p:cNvSpPr txBox="1"/>
          <p:nvPr/>
        </p:nvSpPr>
        <p:spPr>
          <a:xfrm>
            <a:off x="5992346" y="1805545"/>
            <a:ext cx="4572000" cy="300082"/>
          </a:xfrm>
          <a:prstGeom prst="rect">
            <a:avLst/>
          </a:prstGeom>
          <a:noFill/>
        </p:spPr>
        <p:txBody>
          <a:bodyPr wrap="square">
            <a:spAutoFit/>
          </a:bodyPr>
          <a:lstStyle/>
          <a:p>
            <a:pPr defTabSz="685800" fontAlgn="auto">
              <a:spcBef>
                <a:spcPts val="0"/>
              </a:spcBef>
              <a:spcAft>
                <a:spcPts val="0"/>
              </a:spcAft>
              <a:defRPr/>
            </a:pPr>
            <a:r>
              <a:rPr kumimoji="0" lang="zh-TW" altLang="en-US" sz="1350" dirty="0">
                <a:solidFill>
                  <a:prstClr val="black"/>
                </a:solidFill>
                <a:latin typeface="Calibri" panose="020F0502020204030204"/>
              </a:rPr>
              <a:t>https://arxiv.org/abs/2312.01823</a:t>
            </a:r>
          </a:p>
        </p:txBody>
      </p:sp>
      <p:sp>
        <p:nvSpPr>
          <p:cNvPr id="7" name="文字方塊 6">
            <a:extLst>
              <a:ext uri="{FF2B5EF4-FFF2-40B4-BE49-F238E27FC236}">
                <a16:creationId xmlns:a16="http://schemas.microsoft.com/office/drawing/2014/main" id="{2BD02682-619B-C76C-144F-951F96002E56}"/>
              </a:ext>
            </a:extLst>
          </p:cNvPr>
          <p:cNvSpPr txBox="1"/>
          <p:nvPr/>
        </p:nvSpPr>
        <p:spPr>
          <a:xfrm>
            <a:off x="5992345" y="1523120"/>
            <a:ext cx="3151655" cy="369332"/>
          </a:xfrm>
          <a:prstGeom prst="rect">
            <a:avLst/>
          </a:prstGeom>
          <a:noFill/>
        </p:spPr>
        <p:txBody>
          <a:bodyPr wrap="square">
            <a:spAutoFit/>
          </a:bodyPr>
          <a:lstStyle/>
          <a:p>
            <a:pPr defTabSz="685800" fontAlgn="auto">
              <a:spcBef>
                <a:spcPts val="0"/>
              </a:spcBef>
              <a:spcAft>
                <a:spcPts val="0"/>
              </a:spcAft>
              <a:defRPr/>
            </a:pPr>
            <a:r>
              <a:rPr kumimoji="0" lang="en-US" altLang="zh-TW" sz="1800" dirty="0">
                <a:solidFill>
                  <a:srgbClr val="000000"/>
                </a:solidFill>
                <a:latin typeface="Calibri" panose="020F0502020204030204"/>
              </a:rPr>
              <a:t>Exchange-of-Thought</a:t>
            </a:r>
          </a:p>
        </p:txBody>
      </p:sp>
      <p:sp>
        <p:nvSpPr>
          <p:cNvPr id="8" name="文字方塊 7">
            <a:extLst>
              <a:ext uri="{FF2B5EF4-FFF2-40B4-BE49-F238E27FC236}">
                <a16:creationId xmlns:a16="http://schemas.microsoft.com/office/drawing/2014/main" id="{3554EEEA-4AEE-4DE7-F424-CCA459AD890F}"/>
              </a:ext>
            </a:extLst>
          </p:cNvPr>
          <p:cNvSpPr txBox="1"/>
          <p:nvPr/>
        </p:nvSpPr>
        <p:spPr>
          <a:xfrm>
            <a:off x="4397189" y="5418050"/>
            <a:ext cx="4383741" cy="369332"/>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不同任務最合適的討論方式是不一樣的</a:t>
            </a:r>
          </a:p>
        </p:txBody>
      </p:sp>
    </p:spTree>
    <p:extLst>
      <p:ext uri="{BB962C8B-B14F-4D97-AF65-F5344CB8AC3E}">
        <p14:creationId xmlns:p14="http://schemas.microsoft.com/office/powerpoint/2010/main" val="13861591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79A77-A360-60E9-1AFA-696E950C1203}"/>
              </a:ext>
            </a:extLst>
          </p:cNvPr>
          <p:cNvSpPr>
            <a:spLocks noGrp="1"/>
          </p:cNvSpPr>
          <p:nvPr>
            <p:ph type="title"/>
          </p:nvPr>
        </p:nvSpPr>
        <p:spPr>
          <a:xfrm>
            <a:off x="628650" y="1131094"/>
            <a:ext cx="2119979" cy="994172"/>
          </a:xfrm>
        </p:spPr>
        <p:txBody>
          <a:bodyPr>
            <a:normAutofit fontScale="90000"/>
          </a:bodyPr>
          <a:lstStyle/>
          <a:p>
            <a:r>
              <a:rPr lang="zh-TW" altLang="en-US" dirty="0">
                <a:latin typeface="微軟正黑體" panose="020B0604030504040204" pitchFamily="34" charset="-120"/>
                <a:ea typeface="微軟正黑體" panose="020B0604030504040204" pitchFamily="34" charset="-120"/>
              </a:rPr>
              <a:t>討論要怎麼停下來？</a:t>
            </a:r>
            <a:endParaRPr lang="zh-TW" altLang="en-US" dirty="0"/>
          </a:p>
        </p:txBody>
      </p:sp>
      <p:sp>
        <p:nvSpPr>
          <p:cNvPr id="4" name="矩形: 圓角 3">
            <a:extLst>
              <a:ext uri="{FF2B5EF4-FFF2-40B4-BE49-F238E27FC236}">
                <a16:creationId xmlns:a16="http://schemas.microsoft.com/office/drawing/2014/main" id="{FCAF6B14-A095-1A55-3AEF-119509A5B0D8}"/>
              </a:ext>
            </a:extLst>
          </p:cNvPr>
          <p:cNvSpPr/>
          <p:nvPr/>
        </p:nvSpPr>
        <p:spPr>
          <a:xfrm>
            <a:off x="3499599" y="1297777"/>
            <a:ext cx="1411942" cy="496090"/>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r>
              <a:rPr kumimoji="0" lang="en-US" altLang="zh-TW" sz="1800" dirty="0">
                <a:solidFill>
                  <a:prstClr val="black"/>
                </a:solidFill>
                <a:latin typeface="微軟正黑體" panose="020B0604030504040204" pitchFamily="34" charset="-120"/>
                <a:ea typeface="微軟正黑體" panose="020B0604030504040204" pitchFamily="34" charset="-120"/>
              </a:rPr>
              <a:t>A</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5" name="矩形: 圓角 4">
            <a:extLst>
              <a:ext uri="{FF2B5EF4-FFF2-40B4-BE49-F238E27FC236}">
                <a16:creationId xmlns:a16="http://schemas.microsoft.com/office/drawing/2014/main" id="{24BCABFF-FD12-876B-44A1-F912470E34CA}"/>
              </a:ext>
            </a:extLst>
          </p:cNvPr>
          <p:cNvSpPr/>
          <p:nvPr/>
        </p:nvSpPr>
        <p:spPr>
          <a:xfrm>
            <a:off x="7379077" y="1997795"/>
            <a:ext cx="1411942" cy="492110"/>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r>
              <a:rPr kumimoji="0" lang="en-US" altLang="zh-TW" sz="1800" dirty="0">
                <a:solidFill>
                  <a:prstClr val="black"/>
                </a:solidFill>
                <a:latin typeface="微軟正黑體" panose="020B0604030504040204" pitchFamily="34" charset="-120"/>
                <a:ea typeface="微軟正黑體" panose="020B0604030504040204" pitchFamily="34" charset="-120"/>
              </a:rPr>
              <a:t>B</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pic>
        <p:nvPicPr>
          <p:cNvPr id="6" name="Picture 4">
            <a:extLst>
              <a:ext uri="{FF2B5EF4-FFF2-40B4-BE49-F238E27FC236}">
                <a16:creationId xmlns:a16="http://schemas.microsoft.com/office/drawing/2014/main" id="{8792A7B1-4BAF-E0B9-E3B6-697A836C7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5442" y="2489905"/>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2" name="語音泡泡: 圓角矩形 11">
            <a:extLst>
              <a:ext uri="{FF2B5EF4-FFF2-40B4-BE49-F238E27FC236}">
                <a16:creationId xmlns:a16="http://schemas.microsoft.com/office/drawing/2014/main" id="{FB71B062-DA4C-443C-5696-927D27A7A7C5}"/>
              </a:ext>
            </a:extLst>
          </p:cNvPr>
          <p:cNvSpPr/>
          <p:nvPr/>
        </p:nvSpPr>
        <p:spPr>
          <a:xfrm>
            <a:off x="5365380" y="1131094"/>
            <a:ext cx="1539689" cy="496090"/>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我覺得 </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3" name="語音泡泡: 圓角矩形 12">
            <a:extLst>
              <a:ext uri="{FF2B5EF4-FFF2-40B4-BE49-F238E27FC236}">
                <a16:creationId xmlns:a16="http://schemas.microsoft.com/office/drawing/2014/main" id="{06822CD0-8943-B237-12A5-5C9CB202AC11}"/>
              </a:ext>
            </a:extLst>
          </p:cNvPr>
          <p:cNvSpPr/>
          <p:nvPr/>
        </p:nvSpPr>
        <p:spPr>
          <a:xfrm>
            <a:off x="5365380" y="1926424"/>
            <a:ext cx="1539689" cy="496090"/>
          </a:xfrm>
          <a:prstGeom prst="wedgeRoundRectCallout">
            <a:avLst>
              <a:gd name="adj1" fmla="val 78645"/>
              <a:gd name="adj2" fmla="val 2733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我不同意 </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4" name="語音泡泡: 圓角矩形 13">
            <a:extLst>
              <a:ext uri="{FF2B5EF4-FFF2-40B4-BE49-F238E27FC236}">
                <a16:creationId xmlns:a16="http://schemas.microsoft.com/office/drawing/2014/main" id="{F54D093B-345A-21CE-87E7-B049D52B1251}"/>
              </a:ext>
            </a:extLst>
          </p:cNvPr>
          <p:cNvSpPr/>
          <p:nvPr/>
        </p:nvSpPr>
        <p:spPr>
          <a:xfrm>
            <a:off x="4444253" y="2697285"/>
            <a:ext cx="3452535" cy="496090"/>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未達成共識，討論繼續</a:t>
            </a:r>
          </a:p>
        </p:txBody>
      </p:sp>
      <p:sp>
        <p:nvSpPr>
          <p:cNvPr id="15" name="矩形: 圓角 14">
            <a:extLst>
              <a:ext uri="{FF2B5EF4-FFF2-40B4-BE49-F238E27FC236}">
                <a16:creationId xmlns:a16="http://schemas.microsoft.com/office/drawing/2014/main" id="{F231F637-BEFD-FEC8-CCD3-CC8FB9604E88}"/>
              </a:ext>
            </a:extLst>
          </p:cNvPr>
          <p:cNvSpPr/>
          <p:nvPr/>
        </p:nvSpPr>
        <p:spPr>
          <a:xfrm>
            <a:off x="3513046" y="3657081"/>
            <a:ext cx="1411942" cy="496090"/>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r>
              <a:rPr kumimoji="0" lang="en-US" altLang="zh-TW" sz="1800" dirty="0">
                <a:solidFill>
                  <a:prstClr val="black"/>
                </a:solidFill>
                <a:latin typeface="微軟正黑體" panose="020B0604030504040204" pitchFamily="34" charset="-120"/>
                <a:ea typeface="微軟正黑體" panose="020B0604030504040204" pitchFamily="34" charset="-120"/>
              </a:rPr>
              <a:t>A</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6" name="矩形: 圓角 15">
            <a:extLst>
              <a:ext uri="{FF2B5EF4-FFF2-40B4-BE49-F238E27FC236}">
                <a16:creationId xmlns:a16="http://schemas.microsoft.com/office/drawing/2014/main" id="{AD6B23D1-0977-E83D-46B3-AD0499A2C121}"/>
              </a:ext>
            </a:extLst>
          </p:cNvPr>
          <p:cNvSpPr/>
          <p:nvPr/>
        </p:nvSpPr>
        <p:spPr>
          <a:xfrm>
            <a:off x="7392524" y="4357099"/>
            <a:ext cx="1411942" cy="492110"/>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語言模型</a:t>
            </a:r>
            <a:r>
              <a:rPr kumimoji="0" lang="en-US" altLang="zh-TW" sz="1800" dirty="0">
                <a:solidFill>
                  <a:prstClr val="black"/>
                </a:solidFill>
                <a:latin typeface="微軟正黑體" panose="020B0604030504040204" pitchFamily="34" charset="-120"/>
                <a:ea typeface="微軟正黑體" panose="020B0604030504040204" pitchFamily="34" charset="-120"/>
              </a:rPr>
              <a:t>B</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pic>
        <p:nvPicPr>
          <p:cNvPr id="17" name="Picture 4">
            <a:extLst>
              <a:ext uri="{FF2B5EF4-FFF2-40B4-BE49-F238E27FC236}">
                <a16:creationId xmlns:a16="http://schemas.microsoft.com/office/drawing/2014/main" id="{0E4AE7D3-60AE-76CE-3012-1D25CCFEA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889" y="4849208"/>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8" name="語音泡泡: 圓角矩形 17">
            <a:extLst>
              <a:ext uri="{FF2B5EF4-FFF2-40B4-BE49-F238E27FC236}">
                <a16:creationId xmlns:a16="http://schemas.microsoft.com/office/drawing/2014/main" id="{73CAE876-D370-4C5C-6622-D31E27BBA3F2}"/>
              </a:ext>
            </a:extLst>
          </p:cNvPr>
          <p:cNvSpPr/>
          <p:nvPr/>
        </p:nvSpPr>
        <p:spPr>
          <a:xfrm>
            <a:off x="5378827" y="3490398"/>
            <a:ext cx="1539689" cy="496090"/>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那我覺得 </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19" name="語音泡泡: 圓角矩形 18">
            <a:extLst>
              <a:ext uri="{FF2B5EF4-FFF2-40B4-BE49-F238E27FC236}">
                <a16:creationId xmlns:a16="http://schemas.microsoft.com/office/drawing/2014/main" id="{E3F83840-1D88-E21F-8278-07EF60BE97A8}"/>
              </a:ext>
            </a:extLst>
          </p:cNvPr>
          <p:cNvSpPr/>
          <p:nvPr/>
        </p:nvSpPr>
        <p:spPr>
          <a:xfrm>
            <a:off x="5378827" y="4285728"/>
            <a:ext cx="1539689" cy="496090"/>
          </a:xfrm>
          <a:prstGeom prst="wedgeRoundRectCallout">
            <a:avLst>
              <a:gd name="adj1" fmla="val 78645"/>
              <a:gd name="adj2" fmla="val 27331"/>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有道理 </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20" name="語音泡泡: 圓角矩形 19">
            <a:extLst>
              <a:ext uri="{FF2B5EF4-FFF2-40B4-BE49-F238E27FC236}">
                <a16:creationId xmlns:a16="http://schemas.microsoft.com/office/drawing/2014/main" id="{59FF73B2-CF62-546F-6CBD-19937BAC3134}"/>
              </a:ext>
            </a:extLst>
          </p:cNvPr>
          <p:cNvSpPr/>
          <p:nvPr/>
        </p:nvSpPr>
        <p:spPr>
          <a:xfrm>
            <a:off x="4471988" y="5056589"/>
            <a:ext cx="3452535" cy="496090"/>
          </a:xfrm>
          <a:prstGeom prst="wedgeRoundRectCallout">
            <a:avLst>
              <a:gd name="adj1" fmla="val -72546"/>
              <a:gd name="adj2" fmla="val 40884"/>
              <a:gd name="adj3" fmla="val 16667"/>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達成共識，結論是 </a:t>
            </a:r>
            <a:r>
              <a:rPr kumimoji="0" lang="en-US" altLang="zh-TW" sz="1800" dirty="0">
                <a:solidFill>
                  <a:prstClr val="black"/>
                </a:solidFill>
                <a:latin typeface="微軟正黑體" panose="020B0604030504040204" pitchFamily="34" charset="-120"/>
                <a:ea typeface="微軟正黑體" panose="020B0604030504040204" pitchFamily="34" charset="-120"/>
              </a:rPr>
              <a:t>……</a:t>
            </a:r>
            <a:endParaRPr kumimoji="0" lang="zh-TW" altLang="en-US" sz="1800" dirty="0">
              <a:solidFill>
                <a:prstClr val="black"/>
              </a:solidFill>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6B2CC95E-749D-BE31-6945-1F942192F6A5}"/>
              </a:ext>
            </a:extLst>
          </p:cNvPr>
          <p:cNvSpPr txBox="1"/>
          <p:nvPr/>
        </p:nvSpPr>
        <p:spPr>
          <a:xfrm>
            <a:off x="1731502" y="2804230"/>
            <a:ext cx="971550" cy="646331"/>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裁判</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sp>
        <p:nvSpPr>
          <p:cNvPr id="22" name="文字方塊 21">
            <a:extLst>
              <a:ext uri="{FF2B5EF4-FFF2-40B4-BE49-F238E27FC236}">
                <a16:creationId xmlns:a16="http://schemas.microsoft.com/office/drawing/2014/main" id="{4B257DDC-4140-992D-55C5-BF9A4EB4AE6B}"/>
              </a:ext>
            </a:extLst>
          </p:cNvPr>
          <p:cNvSpPr txBox="1"/>
          <p:nvPr/>
        </p:nvSpPr>
        <p:spPr>
          <a:xfrm>
            <a:off x="1731502" y="5103659"/>
            <a:ext cx="971550" cy="646331"/>
          </a:xfrm>
          <a:prstGeom prst="rect">
            <a:avLst/>
          </a:prstGeom>
          <a:noFill/>
        </p:spPr>
        <p:txBody>
          <a:bodyPr wrap="square" rtlCol="0">
            <a:spAutoFit/>
          </a:bodyPr>
          <a:lstStyle/>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裁判</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spTree>
    <p:extLst>
      <p:ext uri="{BB962C8B-B14F-4D97-AF65-F5344CB8AC3E}">
        <p14:creationId xmlns:p14="http://schemas.microsoft.com/office/powerpoint/2010/main" val="20237791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8" grpId="0" animBg="1"/>
      <p:bldP spid="19" grpId="0" animBg="1"/>
      <p:bldP spid="20" grpId="0" animBg="1"/>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2ADDFDE2-4415-D86D-E79B-25FB07EF6EF4}"/>
              </a:ext>
            </a:extLst>
          </p:cNvPr>
          <p:cNvPicPr>
            <a:picLocks noChangeAspect="1"/>
          </p:cNvPicPr>
          <p:nvPr/>
        </p:nvPicPr>
        <p:blipFill>
          <a:blip r:embed="rId3"/>
          <a:stretch>
            <a:fillRect/>
          </a:stretch>
        </p:blipFill>
        <p:spPr>
          <a:xfrm>
            <a:off x="335345" y="4420581"/>
            <a:ext cx="8730274" cy="1486004"/>
          </a:xfrm>
          <a:prstGeom prst="rect">
            <a:avLst/>
          </a:prstGeom>
        </p:spPr>
      </p:pic>
      <p:pic>
        <p:nvPicPr>
          <p:cNvPr id="11" name="圖片 10">
            <a:extLst>
              <a:ext uri="{FF2B5EF4-FFF2-40B4-BE49-F238E27FC236}">
                <a16:creationId xmlns:a16="http://schemas.microsoft.com/office/drawing/2014/main" id="{0C7899A6-E958-C25E-8014-52ECEF21D166}"/>
              </a:ext>
            </a:extLst>
          </p:cNvPr>
          <p:cNvPicPr>
            <a:picLocks noChangeAspect="1"/>
          </p:cNvPicPr>
          <p:nvPr/>
        </p:nvPicPr>
        <p:blipFill>
          <a:blip r:embed="rId4"/>
          <a:stretch>
            <a:fillRect/>
          </a:stretch>
        </p:blipFill>
        <p:spPr>
          <a:xfrm>
            <a:off x="628651" y="1616746"/>
            <a:ext cx="7715250" cy="2586413"/>
          </a:xfrm>
          <a:prstGeom prst="rect">
            <a:avLst/>
          </a:prstGeom>
        </p:spPr>
      </p:pic>
      <p:sp>
        <p:nvSpPr>
          <p:cNvPr id="13" name="文字方塊 12">
            <a:extLst>
              <a:ext uri="{FF2B5EF4-FFF2-40B4-BE49-F238E27FC236}">
                <a16:creationId xmlns:a16="http://schemas.microsoft.com/office/drawing/2014/main" id="{DAE1BF55-F4C8-5DBB-30E3-8311DE918C7B}"/>
              </a:ext>
            </a:extLst>
          </p:cNvPr>
          <p:cNvSpPr txBox="1"/>
          <p:nvPr/>
        </p:nvSpPr>
        <p:spPr>
          <a:xfrm>
            <a:off x="6239436" y="1399325"/>
            <a:ext cx="2904565" cy="300082"/>
          </a:xfrm>
          <a:prstGeom prst="rect">
            <a:avLst/>
          </a:prstGeom>
          <a:noFill/>
        </p:spPr>
        <p:txBody>
          <a:bodyPr wrap="square">
            <a:spAutoFit/>
          </a:bodyPr>
          <a:lstStyle/>
          <a:p>
            <a:pPr defTabSz="685800" fontAlgn="auto">
              <a:spcBef>
                <a:spcPts val="0"/>
              </a:spcBef>
              <a:spcAft>
                <a:spcPts val="0"/>
              </a:spcAft>
              <a:defRPr/>
            </a:pPr>
            <a:r>
              <a:rPr kumimoji="0" lang="zh-TW" altLang="en-US" sz="1350" dirty="0">
                <a:solidFill>
                  <a:prstClr val="black"/>
                </a:solidFill>
                <a:latin typeface="Calibri" panose="020F0502020204030204"/>
              </a:rPr>
              <a:t>https://arxiv.org/abs/2305.19118</a:t>
            </a:r>
          </a:p>
        </p:txBody>
      </p:sp>
      <p:sp>
        <p:nvSpPr>
          <p:cNvPr id="15" name="矩形: 圓角 14">
            <a:extLst>
              <a:ext uri="{FF2B5EF4-FFF2-40B4-BE49-F238E27FC236}">
                <a16:creationId xmlns:a16="http://schemas.microsoft.com/office/drawing/2014/main" id="{E31796D6-44E2-5C9E-7718-3E605D88E026}"/>
              </a:ext>
            </a:extLst>
          </p:cNvPr>
          <p:cNvSpPr/>
          <p:nvPr/>
        </p:nvSpPr>
        <p:spPr>
          <a:xfrm>
            <a:off x="635472" y="3654829"/>
            <a:ext cx="7708429" cy="46227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zh-TW" altLang="en-US" sz="1350">
              <a:solidFill>
                <a:prstClr val="white"/>
              </a:solidFill>
              <a:latin typeface="Calibri" panose="020F0502020204030204"/>
              <a:ea typeface="新細明體" panose="02020500000000000000" pitchFamily="18" charset="-120"/>
            </a:endParaRPr>
          </a:p>
        </p:txBody>
      </p:sp>
      <p:sp>
        <p:nvSpPr>
          <p:cNvPr id="16" name="矩形: 圓角 15">
            <a:extLst>
              <a:ext uri="{FF2B5EF4-FFF2-40B4-BE49-F238E27FC236}">
                <a16:creationId xmlns:a16="http://schemas.microsoft.com/office/drawing/2014/main" id="{E3CA2F2C-0D57-F2D2-D195-A8FF8F42F006}"/>
              </a:ext>
            </a:extLst>
          </p:cNvPr>
          <p:cNvSpPr/>
          <p:nvPr/>
        </p:nvSpPr>
        <p:spPr>
          <a:xfrm>
            <a:off x="635472" y="3186954"/>
            <a:ext cx="7715250" cy="394669"/>
          </a:xfrm>
          <a:prstGeom prst="roundRect">
            <a:avLst/>
          </a:prstGeom>
          <a:noFill/>
          <a:ln w="38100">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zh-TW" altLang="en-US" sz="1350">
              <a:solidFill>
                <a:prstClr val="white"/>
              </a:solidFill>
              <a:latin typeface="Calibri" panose="020F0502020204030204"/>
              <a:ea typeface="新細明體" panose="02020500000000000000" pitchFamily="18" charset="-120"/>
            </a:endParaRPr>
          </a:p>
        </p:txBody>
      </p:sp>
      <p:sp>
        <p:nvSpPr>
          <p:cNvPr id="17" name="文字方塊 16">
            <a:extLst>
              <a:ext uri="{FF2B5EF4-FFF2-40B4-BE49-F238E27FC236}">
                <a16:creationId xmlns:a16="http://schemas.microsoft.com/office/drawing/2014/main" id="{F7CFF959-21E0-4760-6141-9CF411DE9E8A}"/>
              </a:ext>
            </a:extLst>
          </p:cNvPr>
          <p:cNvSpPr txBox="1"/>
          <p:nvPr/>
        </p:nvSpPr>
        <p:spPr>
          <a:xfrm>
            <a:off x="628528" y="4117106"/>
            <a:ext cx="3630706"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為反對而反對</a:t>
            </a:r>
          </a:p>
        </p:txBody>
      </p:sp>
      <p:sp>
        <p:nvSpPr>
          <p:cNvPr id="19" name="文字方塊 18">
            <a:extLst>
              <a:ext uri="{FF2B5EF4-FFF2-40B4-BE49-F238E27FC236}">
                <a16:creationId xmlns:a16="http://schemas.microsoft.com/office/drawing/2014/main" id="{303176A1-2E23-7F75-79CF-9A6944B89E18}"/>
              </a:ext>
            </a:extLst>
          </p:cNvPr>
          <p:cNvSpPr txBox="1"/>
          <p:nvPr/>
        </p:nvSpPr>
        <p:spPr>
          <a:xfrm>
            <a:off x="379855" y="1109721"/>
            <a:ext cx="3649420" cy="507831"/>
          </a:xfrm>
          <a:prstGeom prst="rect">
            <a:avLst/>
          </a:prstGeom>
          <a:noFill/>
        </p:spPr>
        <p:txBody>
          <a:bodyPr wrap="square">
            <a:spAutoFit/>
          </a:bodyPr>
          <a:lstStyle/>
          <a:p>
            <a:pPr defTabSz="685800" fontAlgn="auto">
              <a:spcBef>
                <a:spcPts val="0"/>
              </a:spcBef>
              <a:spcAft>
                <a:spcPts val="0"/>
              </a:spcAft>
              <a:defRPr/>
            </a:pPr>
            <a:r>
              <a:rPr kumimoji="0" lang="zh-TW" altLang="en-US" sz="2700" b="1" dirty="0">
                <a:solidFill>
                  <a:prstClr val="black"/>
                </a:solidFill>
                <a:latin typeface="微軟正黑體" panose="020B0604030504040204" pitchFamily="34" charset="-120"/>
                <a:ea typeface="微軟正黑體" panose="020B0604030504040204" pitchFamily="34" charset="-120"/>
              </a:rPr>
              <a:t>討論會不會停不下來？</a:t>
            </a:r>
            <a:endParaRPr kumimoji="0" lang="zh-TW" altLang="en-US" sz="2700" b="1" dirty="0">
              <a:solidFill>
                <a:prstClr val="black"/>
              </a:solidFill>
              <a:latin typeface="Calibri" panose="020F0502020204030204"/>
            </a:endParaRPr>
          </a:p>
        </p:txBody>
      </p:sp>
      <p:sp>
        <p:nvSpPr>
          <p:cNvPr id="20" name="文字方塊 19">
            <a:extLst>
              <a:ext uri="{FF2B5EF4-FFF2-40B4-BE49-F238E27FC236}">
                <a16:creationId xmlns:a16="http://schemas.microsoft.com/office/drawing/2014/main" id="{55476918-A87E-B168-8871-591516EA69FD}"/>
              </a:ext>
            </a:extLst>
          </p:cNvPr>
          <p:cNvSpPr txBox="1"/>
          <p:nvPr/>
        </p:nvSpPr>
        <p:spPr>
          <a:xfrm>
            <a:off x="6239435" y="4502436"/>
            <a:ext cx="2755913" cy="300082"/>
          </a:xfrm>
          <a:prstGeom prst="rect">
            <a:avLst/>
          </a:prstGeom>
          <a:noFill/>
        </p:spPr>
        <p:txBody>
          <a:bodyPr wrap="square">
            <a:spAutoFit/>
          </a:bodyPr>
          <a:lstStyle/>
          <a:p>
            <a:pPr defTabSz="685800" fontAlgn="auto">
              <a:spcBef>
                <a:spcPts val="0"/>
              </a:spcBef>
              <a:spcAft>
                <a:spcPts val="0"/>
              </a:spcAft>
              <a:defRPr/>
            </a:pPr>
            <a:r>
              <a:rPr kumimoji="0" lang="zh-TW" altLang="en-US" sz="1350" dirty="0">
                <a:solidFill>
                  <a:prstClr val="black"/>
                </a:solidFill>
                <a:latin typeface="Calibri" panose="020F0502020204030204"/>
              </a:rPr>
              <a:t>https://arxiv.org/abs/2305.14325</a:t>
            </a:r>
          </a:p>
        </p:txBody>
      </p:sp>
      <p:cxnSp>
        <p:nvCxnSpPr>
          <p:cNvPr id="22" name="直線接點 21">
            <a:extLst>
              <a:ext uri="{FF2B5EF4-FFF2-40B4-BE49-F238E27FC236}">
                <a16:creationId xmlns:a16="http://schemas.microsoft.com/office/drawing/2014/main" id="{704754D1-C290-7E8C-03C1-3FE9FA911473}"/>
              </a:ext>
            </a:extLst>
          </p:cNvPr>
          <p:cNvCxnSpPr/>
          <p:nvPr/>
        </p:nvCxnSpPr>
        <p:spPr>
          <a:xfrm>
            <a:off x="1883228" y="5766707"/>
            <a:ext cx="395151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9191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animBg="1"/>
      <p:bldP spid="17" grpId="0"/>
      <p:bldP spid="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E6F065-E10E-A998-D331-96DCDB3CD99E}"/>
              </a:ext>
            </a:extLst>
          </p:cNvPr>
          <p:cNvSpPr>
            <a:spLocks noGrp="1"/>
          </p:cNvSpPr>
          <p:nvPr>
            <p:ph type="title"/>
          </p:nvPr>
        </p:nvSpPr>
        <p:spPr/>
        <p:txBody>
          <a:bodyPr/>
          <a:lstStyle/>
          <a:p>
            <a:endParaRPr lang="zh-TW" altLang="en-US"/>
          </a:p>
        </p:txBody>
      </p:sp>
      <p:sp>
        <p:nvSpPr>
          <p:cNvPr id="5" name="文字方塊 4">
            <a:extLst>
              <a:ext uri="{FF2B5EF4-FFF2-40B4-BE49-F238E27FC236}">
                <a16:creationId xmlns:a16="http://schemas.microsoft.com/office/drawing/2014/main" id="{62F460C8-327F-EBC2-45CA-AAF35BC0E115}"/>
              </a:ext>
            </a:extLst>
          </p:cNvPr>
          <p:cNvSpPr txBox="1"/>
          <p:nvPr/>
        </p:nvSpPr>
        <p:spPr>
          <a:xfrm>
            <a:off x="628650" y="4954350"/>
            <a:ext cx="7984998" cy="738664"/>
          </a:xfrm>
          <a:prstGeom prst="rect">
            <a:avLst/>
          </a:prstGeom>
          <a:noFill/>
        </p:spPr>
        <p:txBody>
          <a:bodyPr wrap="square">
            <a:spAutoFit/>
          </a:bodyPr>
          <a:lstStyle/>
          <a:p>
            <a:pPr defTabSz="685800" fontAlgn="auto">
              <a:spcBef>
                <a:spcPts val="0"/>
              </a:spcBef>
              <a:spcAft>
                <a:spcPts val="0"/>
              </a:spcAft>
              <a:defRPr/>
            </a:pPr>
            <a:r>
              <a:rPr kumimoji="0" lang="zh-TW" altLang="en-US" sz="2100" dirty="0">
                <a:solidFill>
                  <a:prstClr val="black"/>
                </a:solidFill>
                <a:latin typeface="微軟正黑體" panose="020B0604030504040204" pitchFamily="34" charset="-120"/>
                <a:ea typeface="微軟正黑體" panose="020B0604030504040204" pitchFamily="34" charset="-120"/>
              </a:rPr>
              <a:t>未來不需要打造全能的模型，語言模型可以專業分工，不同團隊可以專注於打造專業領域的語言模型</a:t>
            </a:r>
          </a:p>
        </p:txBody>
      </p:sp>
      <p:sp>
        <p:nvSpPr>
          <p:cNvPr id="9" name="文字方塊 8">
            <a:extLst>
              <a:ext uri="{FF2B5EF4-FFF2-40B4-BE49-F238E27FC236}">
                <a16:creationId xmlns:a16="http://schemas.microsoft.com/office/drawing/2014/main" id="{8C57626B-93F8-F404-196D-DF7E1933B9B3}"/>
              </a:ext>
            </a:extLst>
          </p:cNvPr>
          <p:cNvSpPr txBox="1"/>
          <p:nvPr/>
        </p:nvSpPr>
        <p:spPr>
          <a:xfrm>
            <a:off x="1155002" y="4450028"/>
            <a:ext cx="2678049" cy="300082"/>
          </a:xfrm>
          <a:prstGeom prst="rect">
            <a:avLst/>
          </a:prstGeom>
          <a:noFill/>
        </p:spPr>
        <p:txBody>
          <a:bodyPr wrap="square">
            <a:spAutoFit/>
          </a:bodyPr>
          <a:lstStyle/>
          <a:p>
            <a:pPr defTabSz="685800" fontAlgn="auto">
              <a:spcBef>
                <a:spcPts val="0"/>
              </a:spcBef>
              <a:spcAft>
                <a:spcPts val="0"/>
              </a:spcAft>
              <a:defRPr/>
            </a:pPr>
            <a:r>
              <a:rPr kumimoji="0" lang="en-US" altLang="zh-TW" sz="1350" dirty="0">
                <a:solidFill>
                  <a:prstClr val="black"/>
                </a:solidFill>
                <a:latin typeface="Calibri" panose="020F0502020204030204"/>
              </a:rPr>
              <a:t>https://arxiv.org/abs/2308.00352</a:t>
            </a:r>
            <a:endParaRPr kumimoji="0" lang="zh-TW" altLang="en-US" sz="1350" dirty="0">
              <a:solidFill>
                <a:prstClr val="black"/>
              </a:solidFill>
              <a:latin typeface="Calibri" panose="020F0502020204030204"/>
            </a:endParaRPr>
          </a:p>
        </p:txBody>
      </p:sp>
      <p:pic>
        <p:nvPicPr>
          <p:cNvPr id="13" name="圖片 12">
            <a:extLst>
              <a:ext uri="{FF2B5EF4-FFF2-40B4-BE49-F238E27FC236}">
                <a16:creationId xmlns:a16="http://schemas.microsoft.com/office/drawing/2014/main" id="{1B4496DB-EE1C-146B-1783-854F57C96FCA}"/>
              </a:ext>
            </a:extLst>
          </p:cNvPr>
          <p:cNvPicPr>
            <a:picLocks noChangeAspect="1"/>
          </p:cNvPicPr>
          <p:nvPr/>
        </p:nvPicPr>
        <p:blipFill>
          <a:blip r:embed="rId3"/>
          <a:stretch>
            <a:fillRect/>
          </a:stretch>
        </p:blipFill>
        <p:spPr>
          <a:xfrm>
            <a:off x="416053" y="1681068"/>
            <a:ext cx="4155947" cy="2362013"/>
          </a:xfrm>
          <a:prstGeom prst="rect">
            <a:avLst/>
          </a:prstGeom>
        </p:spPr>
      </p:pic>
      <p:sp>
        <p:nvSpPr>
          <p:cNvPr id="4" name="文字方塊 3">
            <a:extLst>
              <a:ext uri="{FF2B5EF4-FFF2-40B4-BE49-F238E27FC236}">
                <a16:creationId xmlns:a16="http://schemas.microsoft.com/office/drawing/2014/main" id="{7E324013-A94C-BE51-83C0-64D86B08748B}"/>
              </a:ext>
            </a:extLst>
          </p:cNvPr>
          <p:cNvSpPr txBox="1"/>
          <p:nvPr/>
        </p:nvSpPr>
        <p:spPr>
          <a:xfrm>
            <a:off x="4368893" y="4425190"/>
            <a:ext cx="4572000" cy="300082"/>
          </a:xfrm>
          <a:prstGeom prst="rect">
            <a:avLst/>
          </a:prstGeom>
          <a:noFill/>
        </p:spPr>
        <p:txBody>
          <a:bodyPr wrap="square">
            <a:spAutoFit/>
          </a:bodyPr>
          <a:lstStyle/>
          <a:p>
            <a:pPr algn="ctr" defTabSz="685800" fontAlgn="auto">
              <a:spcBef>
                <a:spcPts val="0"/>
              </a:spcBef>
              <a:spcAft>
                <a:spcPts val="0"/>
              </a:spcAft>
              <a:defRPr/>
            </a:pPr>
            <a:r>
              <a:rPr kumimoji="0" lang="zh-TW" altLang="en-US" sz="1350" dirty="0">
                <a:solidFill>
                  <a:prstClr val="black"/>
                </a:solidFill>
                <a:latin typeface="Calibri" panose="020F0502020204030204"/>
              </a:rPr>
              <a:t>https://github.com/OpenBMB/ChatDev</a:t>
            </a:r>
          </a:p>
        </p:txBody>
      </p:sp>
      <p:sp>
        <p:nvSpPr>
          <p:cNvPr id="6" name="文字方塊 5">
            <a:extLst>
              <a:ext uri="{FF2B5EF4-FFF2-40B4-BE49-F238E27FC236}">
                <a16:creationId xmlns:a16="http://schemas.microsoft.com/office/drawing/2014/main" id="{D52CE9F4-E992-1EED-5A7D-0A488B269E9B}"/>
              </a:ext>
            </a:extLst>
          </p:cNvPr>
          <p:cNvSpPr txBox="1"/>
          <p:nvPr/>
        </p:nvSpPr>
        <p:spPr>
          <a:xfrm>
            <a:off x="1155002" y="4103329"/>
            <a:ext cx="2678049" cy="415498"/>
          </a:xfrm>
          <a:prstGeom prst="rect">
            <a:avLst/>
          </a:prstGeom>
          <a:noFill/>
        </p:spPr>
        <p:txBody>
          <a:bodyPr wrap="square">
            <a:spAutoFit/>
          </a:bodyPr>
          <a:lstStyle/>
          <a:p>
            <a:pPr algn="ctr" defTabSz="685800" fontAlgn="auto">
              <a:spcBef>
                <a:spcPts val="0"/>
              </a:spcBef>
              <a:spcAft>
                <a:spcPts val="0"/>
              </a:spcAft>
              <a:defRPr/>
            </a:pPr>
            <a:r>
              <a:rPr kumimoji="0" lang="en-US" altLang="zh-TW" sz="2100" dirty="0" err="1">
                <a:solidFill>
                  <a:prstClr val="black"/>
                </a:solidFill>
                <a:latin typeface="Calibri" panose="020F0502020204030204"/>
              </a:rPr>
              <a:t>MetaGPT</a:t>
            </a:r>
            <a:endParaRPr kumimoji="0" lang="zh-TW" altLang="en-US" sz="2100" dirty="0">
              <a:solidFill>
                <a:prstClr val="black"/>
              </a:solidFill>
              <a:latin typeface="Calibri" panose="020F0502020204030204"/>
            </a:endParaRPr>
          </a:p>
        </p:txBody>
      </p:sp>
      <p:pic>
        <p:nvPicPr>
          <p:cNvPr id="8" name="圖片 7" descr="一張含有 螢幕擷取畫面, 文字, 電腦遊戲, 卡通 的圖片&#10;&#10;自動產生的描述">
            <a:extLst>
              <a:ext uri="{FF2B5EF4-FFF2-40B4-BE49-F238E27FC236}">
                <a16:creationId xmlns:a16="http://schemas.microsoft.com/office/drawing/2014/main" id="{972E3921-E4A4-EDE0-A12B-350096EC5D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1967" y="936103"/>
            <a:ext cx="3483416" cy="3106978"/>
          </a:xfrm>
          <a:prstGeom prst="rect">
            <a:avLst/>
          </a:prstGeom>
        </p:spPr>
      </p:pic>
      <p:sp>
        <p:nvSpPr>
          <p:cNvPr id="10" name="文字方塊 9">
            <a:extLst>
              <a:ext uri="{FF2B5EF4-FFF2-40B4-BE49-F238E27FC236}">
                <a16:creationId xmlns:a16="http://schemas.microsoft.com/office/drawing/2014/main" id="{EBB7D79C-092D-ECE6-CE22-CB6B6656A57C}"/>
              </a:ext>
            </a:extLst>
          </p:cNvPr>
          <p:cNvSpPr txBox="1"/>
          <p:nvPr/>
        </p:nvSpPr>
        <p:spPr>
          <a:xfrm>
            <a:off x="5310950" y="4103329"/>
            <a:ext cx="2678049" cy="415498"/>
          </a:xfrm>
          <a:prstGeom prst="rect">
            <a:avLst/>
          </a:prstGeom>
          <a:noFill/>
        </p:spPr>
        <p:txBody>
          <a:bodyPr wrap="square">
            <a:spAutoFit/>
          </a:bodyPr>
          <a:lstStyle/>
          <a:p>
            <a:pPr algn="ctr" defTabSz="685800" fontAlgn="auto">
              <a:spcBef>
                <a:spcPts val="0"/>
              </a:spcBef>
              <a:spcAft>
                <a:spcPts val="0"/>
              </a:spcAft>
              <a:defRPr/>
            </a:pPr>
            <a:r>
              <a:rPr kumimoji="0" lang="en-US" altLang="zh-TW" sz="2100" dirty="0" err="1">
                <a:solidFill>
                  <a:prstClr val="black"/>
                </a:solidFill>
                <a:latin typeface="Calibri" panose="020F0502020204030204"/>
              </a:rPr>
              <a:t>ChatDev</a:t>
            </a:r>
            <a:endParaRPr kumimoji="0" lang="zh-TW" altLang="en-US" sz="2100" dirty="0">
              <a:solidFill>
                <a:prstClr val="black"/>
              </a:solidFill>
              <a:latin typeface="Calibri" panose="020F0502020204030204"/>
            </a:endParaRPr>
          </a:p>
        </p:txBody>
      </p:sp>
    </p:spTree>
    <p:extLst>
      <p:ext uri="{BB962C8B-B14F-4D97-AF65-F5344CB8AC3E}">
        <p14:creationId xmlns:p14="http://schemas.microsoft.com/office/powerpoint/2010/main" val="1572553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B2D82FA-9066-35B3-EEDD-DB5DAF77DC88}"/>
              </a:ext>
            </a:extLst>
          </p:cNvPr>
          <p:cNvSpPr>
            <a:spLocks noGrp="1"/>
          </p:cNvSpPr>
          <p:nvPr>
            <p:ph type="title"/>
          </p:nvPr>
        </p:nvSpPr>
        <p:spPr/>
        <p:txBody>
          <a:bodyPr/>
          <a:lstStyle/>
          <a:p>
            <a:r>
              <a:rPr lang="en-US" altLang="zh-TW"/>
              <a:t>Fine-tuning</a:t>
            </a:r>
            <a:r>
              <a:rPr lang="zh-TW" altLang="en-US"/>
              <a:t>實驗</a:t>
            </a:r>
            <a:r>
              <a:rPr lang="en-US" altLang="zh-TW"/>
              <a:t>.</a:t>
            </a:r>
            <a:endParaRPr lang="zh-TW" altLang="en-US"/>
          </a:p>
        </p:txBody>
      </p:sp>
      <p:sp>
        <p:nvSpPr>
          <p:cNvPr id="5" name="內容版面配置區 4">
            <a:extLst>
              <a:ext uri="{FF2B5EF4-FFF2-40B4-BE49-F238E27FC236}">
                <a16:creationId xmlns:a16="http://schemas.microsoft.com/office/drawing/2014/main" id="{294002ED-608E-307B-E20D-101D66DDC445}"/>
              </a:ext>
            </a:extLst>
          </p:cNvPr>
          <p:cNvSpPr>
            <a:spLocks noGrp="1"/>
          </p:cNvSpPr>
          <p:nvPr>
            <p:ph idx="1"/>
          </p:nvPr>
        </p:nvSpPr>
        <p:spPr/>
        <p:txBody>
          <a:bodyPr/>
          <a:lstStyle/>
          <a:p>
            <a:r>
              <a:rPr lang="en-US" altLang="zh-TW" b="1" i="0">
                <a:solidFill>
                  <a:srgbClr val="0F0F0F"/>
                </a:solidFill>
                <a:effectLst/>
                <a:latin typeface="Roboto" panose="02000000000000000000" pitchFamily="2" charset="0"/>
                <a:hlinkClick r:id="rId2"/>
              </a:rPr>
              <a:t>https://huggingface.co/learn/nlp-course/chapter3/3?fw=pt</a:t>
            </a:r>
            <a:endParaRPr lang="en-US" altLang="zh-TW" b="1" i="0">
              <a:solidFill>
                <a:srgbClr val="0F0F0F"/>
              </a:solidFill>
              <a:effectLst/>
              <a:latin typeface="Roboto" panose="02000000000000000000" pitchFamily="2" charset="0"/>
            </a:endParaRPr>
          </a:p>
          <a:p>
            <a:endParaRPr lang="en-US" altLang="zh-TW">
              <a:solidFill>
                <a:srgbClr val="0F0F0F"/>
              </a:solidFill>
              <a:effectLst/>
              <a:latin typeface="Roboto" panose="02000000000000000000" pitchFamily="2" charset="0"/>
            </a:endParaRPr>
          </a:p>
          <a:p>
            <a:endParaRPr lang="en-US" altLang="zh-TW">
              <a:solidFill>
                <a:srgbClr val="0F0F0F"/>
              </a:solidFill>
              <a:effectLst/>
              <a:latin typeface="Roboto" panose="02000000000000000000" pitchFamily="2" charset="0"/>
            </a:endParaRPr>
          </a:p>
          <a:p>
            <a:endParaRPr lang="en-US" altLang="zh-TW"/>
          </a:p>
          <a:p>
            <a:r>
              <a:rPr lang="en-US" altLang="zh-TW"/>
              <a:t> </a:t>
            </a:r>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endParaRPr lang="en-US" altLang="zh-TW"/>
          </a:p>
          <a:p>
            <a:r>
              <a:rPr lang="en-US" altLang="zh-TW"/>
              <a:t>Code:</a:t>
            </a:r>
          </a:p>
          <a:p>
            <a:r>
              <a:rPr lang="en-US" altLang="zh-TW" sz="1000"/>
              <a:t>https://github.com/huggingface/transformers/tree/main/notebooks</a:t>
            </a:r>
            <a:endParaRPr lang="zh-TW" altLang="en-US" sz="1000"/>
          </a:p>
        </p:txBody>
      </p:sp>
      <p:pic>
        <p:nvPicPr>
          <p:cNvPr id="3" name="圖片 2">
            <a:extLst>
              <a:ext uri="{FF2B5EF4-FFF2-40B4-BE49-F238E27FC236}">
                <a16:creationId xmlns:a16="http://schemas.microsoft.com/office/drawing/2014/main" id="{3BC79C75-9AF3-5EC7-66C6-F97AB1B88093}"/>
              </a:ext>
            </a:extLst>
          </p:cNvPr>
          <p:cNvPicPr>
            <a:picLocks noChangeAspect="1"/>
          </p:cNvPicPr>
          <p:nvPr/>
        </p:nvPicPr>
        <p:blipFill>
          <a:blip r:embed="rId3"/>
          <a:stretch>
            <a:fillRect/>
          </a:stretch>
        </p:blipFill>
        <p:spPr>
          <a:xfrm>
            <a:off x="4211960" y="61402"/>
            <a:ext cx="4511280" cy="995823"/>
          </a:xfrm>
          <a:prstGeom prst="rect">
            <a:avLst/>
          </a:prstGeom>
        </p:spPr>
      </p:pic>
      <p:sp>
        <p:nvSpPr>
          <p:cNvPr id="8" name="AutoShape 1" descr="Open in Colab">
            <a:extLst>
              <a:ext uri="{FF2B5EF4-FFF2-40B4-BE49-F238E27FC236}">
                <a16:creationId xmlns:a16="http://schemas.microsoft.com/office/drawing/2014/main" id="{CF152BA8-DFF9-12CA-D5F2-5CF52DFDB0A9}"/>
              </a:ext>
            </a:extLst>
          </p:cNvPr>
          <p:cNvSpPr>
            <a:spLocks noChangeAspect="1" noChangeArrowheads="1"/>
          </p:cNvSpPr>
          <p:nvPr/>
        </p:nvSpPr>
        <p:spPr bwMode="auto">
          <a:xfrm>
            <a:off x="181546" y="30689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Rectangle 2">
            <a:extLst>
              <a:ext uri="{FF2B5EF4-FFF2-40B4-BE49-F238E27FC236}">
                <a16:creationId xmlns:a16="http://schemas.microsoft.com/office/drawing/2014/main" id="{F4365ED3-D235-DDF0-A015-1E964AD05EA1}"/>
              </a:ext>
            </a:extLst>
          </p:cNvPr>
          <p:cNvSpPr>
            <a:spLocks noChangeArrowheads="1"/>
          </p:cNvSpPr>
          <p:nvPr/>
        </p:nvSpPr>
        <p:spPr bwMode="auto">
          <a:xfrm>
            <a:off x="181546" y="306898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TW" altLang="zh-TW" sz="1800" b="0" i="0" u="none" strike="noStrike" cap="none" normalizeH="0" baseline="0">
                <a:ln>
                  <a:noFill/>
                </a:ln>
                <a:solidFill>
                  <a:schemeClr val="tx1"/>
                </a:solidFill>
                <a:effectLst/>
                <a:latin typeface="Arial" panose="020B0604020202020204" pitchFamily="34" charset="0"/>
              </a:rPr>
            </a:br>
            <a:endParaRPr kumimoji="0" lang="zh-TW" altLang="zh-TW" sz="1800" b="0" i="0" u="none" strike="noStrike" cap="none" normalizeH="0" baseline="0">
              <a:ln>
                <a:noFill/>
              </a:ln>
              <a:solidFill>
                <a:schemeClr val="tx1"/>
              </a:solidFill>
              <a:effectLst/>
              <a:latin typeface="Arial" panose="020B0604020202020204" pitchFamily="34" charset="0"/>
            </a:endParaRPr>
          </a:p>
        </p:txBody>
      </p:sp>
      <p:pic>
        <p:nvPicPr>
          <p:cNvPr id="14" name="圖片 13">
            <a:extLst>
              <a:ext uri="{FF2B5EF4-FFF2-40B4-BE49-F238E27FC236}">
                <a16:creationId xmlns:a16="http://schemas.microsoft.com/office/drawing/2014/main" id="{91CD8F8A-6FFD-9AA3-FB67-7A4B59E0A67D}"/>
              </a:ext>
            </a:extLst>
          </p:cNvPr>
          <p:cNvPicPr>
            <a:picLocks noChangeAspect="1"/>
          </p:cNvPicPr>
          <p:nvPr/>
        </p:nvPicPr>
        <p:blipFill>
          <a:blip r:embed="rId4"/>
          <a:stretch>
            <a:fillRect/>
          </a:stretch>
        </p:blipFill>
        <p:spPr>
          <a:xfrm>
            <a:off x="683568" y="1685358"/>
            <a:ext cx="7272808" cy="4056273"/>
          </a:xfrm>
          <a:prstGeom prst="rect">
            <a:avLst/>
          </a:prstGeom>
        </p:spPr>
      </p:pic>
    </p:spTree>
    <p:extLst>
      <p:ext uri="{BB962C8B-B14F-4D97-AF65-F5344CB8AC3E}">
        <p14:creationId xmlns:p14="http://schemas.microsoft.com/office/powerpoint/2010/main" val="105628671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3492599B-D505-5EBD-69C1-EFECACB4FDE0}"/>
              </a:ext>
            </a:extLst>
          </p:cNvPr>
          <p:cNvSpPr>
            <a:spLocks noGrp="1"/>
          </p:cNvSpPr>
          <p:nvPr>
            <p:ph type="title"/>
          </p:nvPr>
        </p:nvSpPr>
        <p:spPr/>
        <p:txBody>
          <a:bodyPr/>
          <a:lstStyle/>
          <a:p>
            <a:r>
              <a:rPr lang="en-US" altLang="zh-TW"/>
              <a:t>LLM</a:t>
            </a:r>
            <a:r>
              <a:rPr lang="zh-TW" altLang="en-US"/>
              <a:t>的佈署</a:t>
            </a:r>
            <a:r>
              <a:rPr lang="en-US" altLang="zh-TW"/>
              <a:t>(</a:t>
            </a:r>
            <a:r>
              <a:rPr lang="zh-TW" altLang="en-US"/>
              <a:t>配置</a:t>
            </a:r>
            <a:r>
              <a:rPr lang="en-US" altLang="zh-TW"/>
              <a:t>)</a:t>
            </a:r>
            <a:endParaRPr lang="zh-TW" altLang="en-US"/>
          </a:p>
        </p:txBody>
      </p:sp>
      <p:sp>
        <p:nvSpPr>
          <p:cNvPr id="5" name="文字版面配置區 4">
            <a:extLst>
              <a:ext uri="{FF2B5EF4-FFF2-40B4-BE49-F238E27FC236}">
                <a16:creationId xmlns:a16="http://schemas.microsoft.com/office/drawing/2014/main" id="{DDB7F176-75D2-05C0-04F7-38D312E1AAD4}"/>
              </a:ext>
            </a:extLst>
          </p:cNvPr>
          <p:cNvSpPr>
            <a:spLocks noGrp="1"/>
          </p:cNvSpPr>
          <p:nvPr>
            <p:ph type="body" idx="1"/>
          </p:nvPr>
        </p:nvSpPr>
        <p:spPr/>
        <p:txBody>
          <a:bodyPr/>
          <a:lstStyle/>
          <a:p>
            <a:r>
              <a:rPr lang="zh-TW" altLang="en-US" sz="2400">
                <a:solidFill>
                  <a:srgbClr val="C00000"/>
                </a:solidFill>
                <a:effectLst/>
              </a:rPr>
              <a:t>保持效果且減少儲存大小</a:t>
            </a:r>
            <a:endParaRPr lang="zh-TW" altLang="en-US"/>
          </a:p>
        </p:txBody>
      </p:sp>
    </p:spTree>
    <p:extLst>
      <p:ext uri="{BB962C8B-B14F-4D97-AF65-F5344CB8AC3E}">
        <p14:creationId xmlns:p14="http://schemas.microsoft.com/office/powerpoint/2010/main" val="19144204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3122BE-B38A-5B54-1E39-732CB21FFCED}"/>
              </a:ext>
            </a:extLst>
          </p:cNvPr>
          <p:cNvSpPr>
            <a:spLocks noGrp="1"/>
          </p:cNvSpPr>
          <p:nvPr>
            <p:ph type="title"/>
          </p:nvPr>
        </p:nvSpPr>
        <p:spPr/>
        <p:txBody>
          <a:bodyPr/>
          <a:lstStyle/>
          <a:p>
            <a:r>
              <a:rPr lang="zh-TW" altLang="en-US"/>
              <a:t>模型部署</a:t>
            </a:r>
            <a:r>
              <a:rPr lang="en-US" altLang="zh-TW"/>
              <a:t>=&gt;  </a:t>
            </a:r>
            <a:r>
              <a:rPr lang="zh-TW" altLang="en-US"/>
              <a:t>模型壓縮的原理與方法</a:t>
            </a:r>
          </a:p>
        </p:txBody>
      </p:sp>
      <p:sp>
        <p:nvSpPr>
          <p:cNvPr id="3" name="內容版面配置區 2">
            <a:extLst>
              <a:ext uri="{FF2B5EF4-FFF2-40B4-BE49-F238E27FC236}">
                <a16:creationId xmlns:a16="http://schemas.microsoft.com/office/drawing/2014/main" id="{3DCBE59F-8982-A510-CCCE-7D76B58B7837}"/>
              </a:ext>
            </a:extLst>
          </p:cNvPr>
          <p:cNvSpPr>
            <a:spLocks noGrp="1"/>
          </p:cNvSpPr>
          <p:nvPr>
            <p:ph idx="1"/>
          </p:nvPr>
        </p:nvSpPr>
        <p:spPr/>
        <p:txBody>
          <a:bodyPr/>
          <a:lstStyle/>
          <a:p>
            <a:r>
              <a:rPr lang="zh-TW" altLang="en-US" sz="1400">
                <a:solidFill>
                  <a:schemeClr val="tx2">
                    <a:lumMod val="65000"/>
                    <a:lumOff val="35000"/>
                  </a:schemeClr>
                </a:solidFill>
                <a:effectLst/>
              </a:rPr>
              <a:t>大型語言模型的 </a:t>
            </a:r>
            <a:r>
              <a:rPr lang="zh-TW" altLang="en-US" sz="1400">
                <a:solidFill>
                  <a:srgbClr val="002060"/>
                </a:solidFill>
                <a:effectLst/>
              </a:rPr>
              <a:t>部署並不容易</a:t>
            </a:r>
            <a:r>
              <a:rPr lang="zh-TW" altLang="en-US" sz="1400">
                <a:solidFill>
                  <a:schemeClr val="tx2">
                    <a:lumMod val="65000"/>
                    <a:lumOff val="35000"/>
                  </a:schemeClr>
                </a:solidFill>
                <a:effectLst/>
              </a:rPr>
              <a:t>，隨著模型規模的增長，儲存和計算需求也相對提高。例如：以</a:t>
            </a:r>
            <a:r>
              <a:rPr lang="en-US" altLang="zh-TW" sz="1400">
                <a:solidFill>
                  <a:schemeClr val="tx2">
                    <a:lumMod val="65000"/>
                    <a:lumOff val="35000"/>
                  </a:schemeClr>
                </a:solidFill>
                <a:effectLst/>
              </a:rPr>
              <a:t>GPT-175</a:t>
            </a:r>
            <a:r>
              <a:rPr lang="zh-TW" altLang="en-US" sz="1400">
                <a:solidFill>
                  <a:schemeClr val="tx2">
                    <a:lumMod val="65000"/>
                    <a:lumOff val="35000"/>
                  </a:schemeClr>
                </a:solidFill>
                <a:effectLst/>
              </a:rPr>
              <a:t>模型需要約</a:t>
            </a:r>
            <a:r>
              <a:rPr lang="en-US" altLang="zh-TW" sz="1400">
                <a:solidFill>
                  <a:schemeClr val="tx2">
                    <a:lumMod val="65000"/>
                    <a:lumOff val="35000"/>
                  </a:schemeClr>
                </a:solidFill>
                <a:effectLst/>
              </a:rPr>
              <a:t>350GB</a:t>
            </a:r>
            <a:r>
              <a:rPr lang="zh-TW" altLang="en-US" sz="1400">
                <a:solidFill>
                  <a:schemeClr val="tx2">
                    <a:lumMod val="65000"/>
                    <a:lumOff val="35000"/>
                  </a:schemeClr>
                </a:solidFill>
                <a:effectLst/>
              </a:rPr>
              <a:t>的儲存空間（</a:t>
            </a:r>
            <a:r>
              <a:rPr lang="en-US" altLang="zh-TW" sz="1400">
                <a:solidFill>
                  <a:schemeClr val="tx2">
                    <a:lumMod val="65000"/>
                    <a:lumOff val="35000"/>
                  </a:schemeClr>
                </a:solidFill>
                <a:effectLst/>
              </a:rPr>
              <a:t>Floot16 precision</a:t>
            </a:r>
            <a:r>
              <a:rPr lang="zh-TW" altLang="en-US" sz="1400">
                <a:solidFill>
                  <a:schemeClr val="tx2">
                    <a:lumMod val="65000"/>
                    <a:lumOff val="35000"/>
                  </a:schemeClr>
                </a:solidFill>
                <a:effectLst/>
              </a:rPr>
              <a:t>），並且在推理和運算時，也需要同等大小的記憶體。若要有效運行模型，至少需要五個</a:t>
            </a:r>
            <a:r>
              <a:rPr lang="en-US" altLang="zh-TW" sz="1400">
                <a:solidFill>
                  <a:schemeClr val="tx2">
                    <a:lumMod val="65000"/>
                    <a:lumOff val="35000"/>
                  </a:schemeClr>
                </a:solidFill>
                <a:effectLst/>
              </a:rPr>
              <a:t>A100</a:t>
            </a:r>
            <a:r>
              <a:rPr lang="zh-TW" altLang="en-US" sz="1400">
                <a:solidFill>
                  <a:schemeClr val="tx2">
                    <a:lumMod val="65000"/>
                    <a:lumOff val="35000"/>
                  </a:schemeClr>
                </a:solidFill>
                <a:effectLst/>
              </a:rPr>
              <a:t>級別的</a:t>
            </a:r>
            <a:r>
              <a:rPr lang="en-US" altLang="zh-TW" sz="1400">
                <a:solidFill>
                  <a:schemeClr val="tx2">
                    <a:lumMod val="65000"/>
                    <a:lumOff val="35000"/>
                  </a:schemeClr>
                </a:solidFill>
                <a:effectLst/>
              </a:rPr>
              <a:t>GPU</a:t>
            </a:r>
            <a:r>
              <a:rPr lang="zh-TW" altLang="en-US" sz="1400">
                <a:solidFill>
                  <a:schemeClr val="tx2">
                    <a:lumMod val="65000"/>
                    <a:lumOff val="35000"/>
                  </a:schemeClr>
                </a:solidFill>
                <a:effectLst/>
              </a:rPr>
              <a:t>，其中每個</a:t>
            </a:r>
            <a:r>
              <a:rPr lang="en-US" altLang="zh-TW" sz="1400">
                <a:solidFill>
                  <a:schemeClr val="tx2">
                    <a:lumMod val="65000"/>
                    <a:lumOff val="35000"/>
                  </a:schemeClr>
                </a:solidFill>
                <a:effectLst/>
              </a:rPr>
              <a:t>GPU</a:t>
            </a:r>
            <a:r>
              <a:rPr lang="zh-TW" altLang="en-US" sz="1400">
                <a:solidFill>
                  <a:schemeClr val="tx2">
                    <a:lumMod val="65000"/>
                    <a:lumOff val="35000"/>
                  </a:schemeClr>
                </a:solidFill>
                <a:effectLst/>
              </a:rPr>
              <a:t>具有</a:t>
            </a:r>
            <a:r>
              <a:rPr lang="en-US" altLang="zh-TW" sz="1400">
                <a:solidFill>
                  <a:schemeClr val="tx2">
                    <a:lumMod val="65000"/>
                    <a:lumOff val="35000"/>
                  </a:schemeClr>
                </a:solidFill>
                <a:effectLst/>
              </a:rPr>
              <a:t>80GB</a:t>
            </a:r>
            <a:r>
              <a:rPr lang="zh-TW" altLang="en-US" sz="1400">
                <a:solidFill>
                  <a:schemeClr val="tx2">
                    <a:lumMod val="65000"/>
                    <a:lumOff val="35000"/>
                  </a:schemeClr>
                </a:solidFill>
                <a:effectLst/>
              </a:rPr>
              <a:t>的記憶體。顯示大型語言模型在部署時，面臨參數量大、速度慢且計算複雜度高等挑戰。此外，若需要在移動端或邊緣設備上進行多模型部署，更是增加了複雜度。因此，模型壓縮成為了解決這些問題的有效途徑。</a:t>
            </a:r>
          </a:p>
          <a:p>
            <a:endParaRPr lang="zh-TW" altLang="en-US" sz="1400">
              <a:solidFill>
                <a:schemeClr val="tx2">
                  <a:lumMod val="65000"/>
                  <a:lumOff val="35000"/>
                </a:schemeClr>
              </a:solidFill>
              <a:effectLst/>
            </a:endParaRPr>
          </a:p>
          <a:p>
            <a:r>
              <a:rPr lang="zh-TW" altLang="en-US" sz="1400">
                <a:solidFill>
                  <a:schemeClr val="tx2">
                    <a:lumMod val="65000"/>
                    <a:lumOff val="35000"/>
                  </a:schemeClr>
                </a:solidFill>
                <a:effectLst/>
              </a:rPr>
              <a:t>模型壓縮的精神：</a:t>
            </a:r>
            <a:r>
              <a:rPr lang="zh-TW" altLang="en-US" sz="1400">
                <a:solidFill>
                  <a:srgbClr val="C00000"/>
                </a:solidFill>
                <a:effectLst/>
              </a:rPr>
              <a:t>保持效果且減少儲存大小 </a:t>
            </a:r>
            <a:r>
              <a:rPr lang="zh-TW" altLang="en-US" sz="1400">
                <a:solidFill>
                  <a:schemeClr val="tx2">
                    <a:lumMod val="65000"/>
                    <a:lumOff val="35000"/>
                  </a:schemeClr>
                </a:solidFill>
                <a:effectLst/>
              </a:rPr>
              <a:t>，我們需了解</a:t>
            </a:r>
            <a:r>
              <a:rPr lang="zh-TW" altLang="en-US" sz="1400">
                <a:solidFill>
                  <a:srgbClr val="7030A0"/>
                </a:solidFill>
                <a:effectLst/>
              </a:rPr>
              <a:t>模型所需的儲存空間</a:t>
            </a:r>
            <a:r>
              <a:rPr lang="zh-TW" altLang="en-US" sz="1400">
                <a:solidFill>
                  <a:schemeClr val="tx2">
                    <a:lumMod val="65000"/>
                    <a:lumOff val="35000"/>
                  </a:schemeClr>
                </a:solidFill>
                <a:effectLst/>
              </a:rPr>
              <a:t>，預估方法有兩種，</a:t>
            </a:r>
            <a:endParaRPr lang="en-US" altLang="zh-TW" sz="1400">
              <a:solidFill>
                <a:schemeClr val="tx2">
                  <a:lumMod val="65000"/>
                  <a:lumOff val="35000"/>
                </a:schemeClr>
              </a:solidFill>
              <a:effectLst/>
            </a:endParaRPr>
          </a:p>
          <a:p>
            <a:pPr marL="285750" indent="-285750">
              <a:buFont typeface="Arial" panose="020B0604020202020204" pitchFamily="34" charset="0"/>
              <a:buChar char="•"/>
            </a:pPr>
            <a:r>
              <a:rPr lang="zh-TW" altLang="en-US" sz="1400">
                <a:solidFill>
                  <a:schemeClr val="tx2">
                    <a:lumMod val="65000"/>
                    <a:lumOff val="35000"/>
                  </a:schemeClr>
                </a:solidFill>
                <a:effectLst/>
              </a:rPr>
              <a:t>第一是利用簡易的公式估算，如每</a:t>
            </a:r>
            <a:r>
              <a:rPr lang="en-US" altLang="zh-TW" sz="1400">
                <a:solidFill>
                  <a:schemeClr val="tx2">
                    <a:lumMod val="65000"/>
                    <a:lumOff val="35000"/>
                  </a:schemeClr>
                </a:solidFill>
                <a:effectLst/>
              </a:rPr>
              <a:t>X Billion</a:t>
            </a:r>
            <a:r>
              <a:rPr lang="zh-TW" altLang="en-US" sz="1400">
                <a:solidFill>
                  <a:schemeClr val="tx2">
                    <a:lumMod val="65000"/>
                    <a:lumOff val="35000"/>
                  </a:schemeClr>
                </a:solidFill>
                <a:effectLst/>
              </a:rPr>
              <a:t>個參數大小的模型（</a:t>
            </a:r>
            <a:r>
              <a:rPr lang="en-US" altLang="zh-TW" sz="1400">
                <a:solidFill>
                  <a:schemeClr val="tx2">
                    <a:lumMod val="65000"/>
                    <a:lumOff val="35000"/>
                  </a:schemeClr>
                </a:solidFill>
                <a:effectLst/>
              </a:rPr>
              <a:t>Floot16 precision</a:t>
            </a:r>
            <a:r>
              <a:rPr lang="zh-TW" altLang="en-US" sz="1400">
                <a:solidFill>
                  <a:schemeClr val="tx2">
                    <a:lumMod val="65000"/>
                    <a:lumOff val="35000"/>
                  </a:schemeClr>
                </a:solidFill>
                <a:effectLst/>
              </a:rPr>
              <a:t>），約需要</a:t>
            </a:r>
            <a:r>
              <a:rPr lang="en-US" altLang="zh-TW" sz="1400">
                <a:solidFill>
                  <a:schemeClr val="tx2">
                    <a:lumMod val="65000"/>
                    <a:lumOff val="35000"/>
                  </a:schemeClr>
                </a:solidFill>
                <a:effectLst/>
              </a:rPr>
              <a:t>2*X GB</a:t>
            </a:r>
            <a:r>
              <a:rPr lang="zh-TW" altLang="en-US" sz="1400">
                <a:solidFill>
                  <a:schemeClr val="tx2">
                    <a:lumMod val="65000"/>
                    <a:lumOff val="35000"/>
                  </a:schemeClr>
                </a:solidFill>
                <a:effectLst/>
              </a:rPr>
              <a:t>的記憶體；</a:t>
            </a:r>
            <a:endParaRPr lang="en-US" altLang="zh-TW" sz="1400">
              <a:solidFill>
                <a:schemeClr val="tx2">
                  <a:lumMod val="65000"/>
                  <a:lumOff val="35000"/>
                </a:schemeClr>
              </a:solidFill>
              <a:effectLst/>
            </a:endParaRPr>
          </a:p>
          <a:p>
            <a:pPr marL="285750" indent="-285750">
              <a:buFont typeface="Arial" panose="020B0604020202020204" pitchFamily="34" charset="0"/>
              <a:buChar char="•"/>
            </a:pPr>
            <a:r>
              <a:rPr lang="zh-TW" altLang="en-US" sz="1400">
                <a:solidFill>
                  <a:schemeClr val="tx2">
                    <a:lumMod val="65000"/>
                    <a:lumOff val="35000"/>
                  </a:schemeClr>
                </a:solidFill>
                <a:effectLst/>
              </a:rPr>
              <a:t>第二個方法則是透過 </a:t>
            </a:r>
            <a:r>
              <a:rPr lang="en-US" altLang="zh-TW" sz="1400">
                <a:solidFill>
                  <a:schemeClr val="tx2">
                    <a:lumMod val="65000"/>
                    <a:lumOff val="35000"/>
                  </a:schemeClr>
                </a:solidFill>
                <a:effectLst/>
              </a:rPr>
              <a:t>Hugging Face </a:t>
            </a:r>
            <a:r>
              <a:rPr lang="zh-TW" altLang="en-US" sz="1400">
                <a:solidFill>
                  <a:schemeClr val="tx2">
                    <a:lumMod val="65000"/>
                    <a:lumOff val="35000"/>
                  </a:schemeClr>
                </a:solidFill>
                <a:effectLst/>
              </a:rPr>
              <a:t>所提供的工具，預估運行特定大型語言模型所需的記憶體空間。</a:t>
            </a:r>
            <a:endParaRPr lang="en-US" altLang="zh-TW" sz="1400">
              <a:solidFill>
                <a:schemeClr val="tx2">
                  <a:lumMod val="65000"/>
                  <a:lumOff val="35000"/>
                </a:schemeClr>
              </a:solidFill>
              <a:effectLst/>
            </a:endParaRPr>
          </a:p>
          <a:p>
            <a:endParaRPr lang="en-US" altLang="zh-TW" sz="1400">
              <a:solidFill>
                <a:schemeClr val="tx2">
                  <a:lumMod val="65000"/>
                  <a:lumOff val="35000"/>
                </a:schemeClr>
              </a:solidFill>
              <a:effectLst/>
            </a:endParaRPr>
          </a:p>
          <a:p>
            <a:r>
              <a:rPr lang="zh-TW" altLang="en-US" sz="1400">
                <a:solidFill>
                  <a:schemeClr val="tx2">
                    <a:lumMod val="65000"/>
                    <a:lumOff val="35000"/>
                  </a:schemeClr>
                </a:solidFill>
                <a:effectLst/>
              </a:rPr>
              <a:t>如下圖所示，</a:t>
            </a:r>
            <a:r>
              <a:rPr lang="en-US" altLang="zh-TW" sz="1400">
                <a:solidFill>
                  <a:schemeClr val="tx2">
                    <a:lumMod val="65000"/>
                    <a:lumOff val="35000"/>
                  </a:schemeClr>
                </a:solidFill>
                <a:effectLst/>
              </a:rPr>
              <a:t>Llama2 </a:t>
            </a:r>
            <a:r>
              <a:rPr lang="zh-TW" altLang="en-US" sz="1400">
                <a:solidFill>
                  <a:schemeClr val="tx2">
                    <a:lumMod val="65000"/>
                    <a:lumOff val="35000"/>
                  </a:schemeClr>
                </a:solidFill>
                <a:effectLst/>
              </a:rPr>
              <a:t>為 </a:t>
            </a:r>
            <a:r>
              <a:rPr lang="en-US" altLang="zh-TW" sz="1400">
                <a:solidFill>
                  <a:schemeClr val="tx2">
                    <a:lumMod val="65000"/>
                    <a:lumOff val="35000"/>
                  </a:schemeClr>
                </a:solidFill>
                <a:effectLst/>
              </a:rPr>
              <a:t>70</a:t>
            </a:r>
            <a:r>
              <a:rPr lang="zh-TW" altLang="en-US" sz="1400">
                <a:solidFill>
                  <a:schemeClr val="tx2">
                    <a:lumMod val="65000"/>
                    <a:lumOff val="35000"/>
                  </a:schemeClr>
                </a:solidFill>
                <a:effectLst/>
              </a:rPr>
              <a:t>（</a:t>
            </a:r>
            <a:r>
              <a:rPr lang="en-US" altLang="zh-TW" sz="1400">
                <a:solidFill>
                  <a:schemeClr val="tx2">
                    <a:lumMod val="65000"/>
                    <a:lumOff val="35000"/>
                  </a:schemeClr>
                </a:solidFill>
                <a:effectLst/>
              </a:rPr>
              <a:t>Billion</a:t>
            </a:r>
            <a:r>
              <a:rPr lang="zh-TW" altLang="en-US" sz="1400">
                <a:solidFill>
                  <a:schemeClr val="tx2">
                    <a:lumMod val="65000"/>
                    <a:lumOff val="35000"/>
                  </a:schemeClr>
                </a:solidFill>
                <a:effectLst/>
              </a:rPr>
              <a:t>）大小的模型，若使用 </a:t>
            </a:r>
            <a:r>
              <a:rPr lang="en-US" altLang="zh-TW" sz="1400">
                <a:solidFill>
                  <a:schemeClr val="tx2">
                    <a:lumMod val="65000"/>
                    <a:lumOff val="35000"/>
                  </a:schemeClr>
                </a:solidFill>
                <a:effectLst/>
              </a:rPr>
              <a:t>Float16 </a:t>
            </a:r>
            <a:r>
              <a:rPr lang="zh-TW" altLang="en-US" sz="1400">
                <a:solidFill>
                  <a:schemeClr val="tx2">
                    <a:lumMod val="65000"/>
                    <a:lumOff val="35000"/>
                  </a:schemeClr>
                </a:solidFill>
                <a:effectLst/>
              </a:rPr>
              <a:t>精度，再選擇 </a:t>
            </a:r>
            <a:r>
              <a:rPr lang="en-US" altLang="zh-TW" sz="1400">
                <a:solidFill>
                  <a:schemeClr val="tx2">
                    <a:lumMod val="65000"/>
                    <a:lumOff val="35000"/>
                  </a:schemeClr>
                </a:solidFill>
                <a:effectLst/>
              </a:rPr>
              <a:t>A100 </a:t>
            </a:r>
            <a:r>
              <a:rPr lang="zh-TW" altLang="en-US" sz="1400">
                <a:solidFill>
                  <a:schemeClr val="tx2">
                    <a:lumMod val="65000"/>
                    <a:lumOff val="35000"/>
                  </a:schemeClr>
                </a:solidFill>
                <a:effectLst/>
              </a:rPr>
              <a:t>級別且 </a:t>
            </a:r>
            <a:r>
              <a:rPr lang="en-US" altLang="zh-TW" sz="1400">
                <a:solidFill>
                  <a:schemeClr val="tx2">
                    <a:lumMod val="65000"/>
                    <a:lumOff val="35000"/>
                  </a:schemeClr>
                </a:solidFill>
                <a:effectLst/>
              </a:rPr>
              <a:t>40GB </a:t>
            </a:r>
            <a:r>
              <a:rPr lang="zh-TW" altLang="en-US" sz="1400">
                <a:solidFill>
                  <a:schemeClr val="tx2">
                    <a:lumMod val="65000"/>
                    <a:lumOff val="35000"/>
                  </a:schemeClr>
                </a:solidFill>
                <a:effectLst/>
              </a:rPr>
              <a:t>記憶體 </a:t>
            </a:r>
            <a:r>
              <a:rPr lang="en-US" altLang="zh-TW" sz="1400">
                <a:solidFill>
                  <a:schemeClr val="tx2">
                    <a:lumMod val="65000"/>
                    <a:lumOff val="35000"/>
                  </a:schemeClr>
                </a:solidFill>
                <a:effectLst/>
              </a:rPr>
              <a:t>GPU</a:t>
            </a:r>
            <a:r>
              <a:rPr lang="zh-TW" altLang="en-US" sz="1400">
                <a:solidFill>
                  <a:schemeClr val="tx2">
                    <a:lumMod val="65000"/>
                    <a:lumOff val="35000"/>
                  </a:schemeClr>
                </a:solidFill>
                <a:effectLst/>
              </a:rPr>
              <a:t>，可以推算需約 </a:t>
            </a:r>
            <a:r>
              <a:rPr lang="en-US" altLang="zh-TW" sz="1400">
                <a:solidFill>
                  <a:schemeClr val="tx2">
                    <a:lumMod val="65000"/>
                    <a:lumOff val="35000"/>
                  </a:schemeClr>
                </a:solidFill>
                <a:effectLst/>
              </a:rPr>
              <a:t>4 </a:t>
            </a:r>
            <a:r>
              <a:rPr lang="zh-TW" altLang="en-US" sz="1400">
                <a:solidFill>
                  <a:schemeClr val="tx2">
                    <a:lumMod val="65000"/>
                    <a:lumOff val="35000"/>
                  </a:schemeClr>
                </a:solidFill>
                <a:effectLst/>
              </a:rPr>
              <a:t>個 </a:t>
            </a:r>
            <a:r>
              <a:rPr lang="en-US" altLang="zh-TW" sz="1400">
                <a:solidFill>
                  <a:schemeClr val="tx2">
                    <a:lumMod val="65000"/>
                    <a:lumOff val="35000"/>
                  </a:schemeClr>
                </a:solidFill>
                <a:effectLst/>
              </a:rPr>
              <a:t>GPU </a:t>
            </a:r>
            <a:r>
              <a:rPr lang="zh-TW" altLang="en-US" sz="1400">
                <a:solidFill>
                  <a:schemeClr val="tx2">
                    <a:lumMod val="65000"/>
                    <a:lumOff val="35000"/>
                  </a:schemeClr>
                </a:solidFill>
                <a:effectLst/>
              </a:rPr>
              <a:t>來進行模型推論，而這僅是部署後的應用，若需要訓練模型，會需要 </a:t>
            </a:r>
            <a:r>
              <a:rPr lang="en-US" altLang="zh-TW" sz="1400">
                <a:solidFill>
                  <a:schemeClr val="tx2">
                    <a:lumMod val="65000"/>
                    <a:lumOff val="35000"/>
                  </a:schemeClr>
                </a:solidFill>
                <a:effectLst/>
              </a:rPr>
              <a:t>13 </a:t>
            </a:r>
            <a:r>
              <a:rPr lang="zh-TW" altLang="en-US" sz="1400">
                <a:solidFill>
                  <a:schemeClr val="tx2">
                    <a:lumMod val="65000"/>
                    <a:lumOff val="35000"/>
                  </a:schemeClr>
                </a:solidFill>
                <a:effectLst/>
              </a:rPr>
              <a:t>個 </a:t>
            </a:r>
            <a:r>
              <a:rPr lang="en-US" altLang="zh-TW" sz="1400">
                <a:solidFill>
                  <a:schemeClr val="tx2">
                    <a:lumMod val="65000"/>
                    <a:lumOff val="35000"/>
                  </a:schemeClr>
                </a:solidFill>
                <a:effectLst/>
              </a:rPr>
              <a:t>GPU </a:t>
            </a:r>
            <a:r>
              <a:rPr lang="zh-TW" altLang="en-US" sz="1400">
                <a:solidFill>
                  <a:schemeClr val="tx2">
                    <a:lumMod val="65000"/>
                    <a:lumOff val="35000"/>
                  </a:schemeClr>
                </a:solidFill>
                <a:effectLst/>
              </a:rPr>
              <a:t>才能完成一次完整的訓練。</a:t>
            </a:r>
          </a:p>
        </p:txBody>
      </p:sp>
      <p:sp>
        <p:nvSpPr>
          <p:cNvPr id="5" name="文字方塊 4">
            <a:extLst>
              <a:ext uri="{FF2B5EF4-FFF2-40B4-BE49-F238E27FC236}">
                <a16:creationId xmlns:a16="http://schemas.microsoft.com/office/drawing/2014/main" id="{D91EDAE1-5156-BBF6-B9D6-7020A8F351D1}"/>
              </a:ext>
            </a:extLst>
          </p:cNvPr>
          <p:cNvSpPr txBox="1"/>
          <p:nvPr/>
        </p:nvSpPr>
        <p:spPr>
          <a:xfrm>
            <a:off x="6444208" y="-18060"/>
            <a:ext cx="2699792" cy="217011"/>
          </a:xfrm>
          <a:prstGeom prst="rect">
            <a:avLst/>
          </a:prstGeom>
          <a:noFill/>
        </p:spPr>
        <p:txBody>
          <a:bodyPr wrap="square">
            <a:spAutoFit/>
          </a:bodyPr>
          <a:lstStyle/>
          <a:p>
            <a:r>
              <a:rPr lang="en-US" altLang="zh-TW" sz="800"/>
              <a:t>https://edge.aif.tw/aicafe-1129-model-compression/</a:t>
            </a:r>
            <a:endParaRPr lang="zh-TW" altLang="en-US" sz="800"/>
          </a:p>
        </p:txBody>
      </p:sp>
      <p:pic>
        <p:nvPicPr>
          <p:cNvPr id="6" name="圖片 5">
            <a:extLst>
              <a:ext uri="{FF2B5EF4-FFF2-40B4-BE49-F238E27FC236}">
                <a16:creationId xmlns:a16="http://schemas.microsoft.com/office/drawing/2014/main" id="{519B2E64-8C67-C5AE-FEB8-2A5964CF04EE}"/>
              </a:ext>
            </a:extLst>
          </p:cNvPr>
          <p:cNvPicPr>
            <a:picLocks noChangeAspect="1"/>
          </p:cNvPicPr>
          <p:nvPr/>
        </p:nvPicPr>
        <p:blipFill>
          <a:blip r:embed="rId2"/>
          <a:stretch>
            <a:fillRect/>
          </a:stretch>
        </p:blipFill>
        <p:spPr>
          <a:xfrm>
            <a:off x="3851920" y="3955664"/>
            <a:ext cx="4824536" cy="2716214"/>
          </a:xfrm>
          <a:prstGeom prst="rect">
            <a:avLst/>
          </a:prstGeom>
        </p:spPr>
      </p:pic>
      <p:sp>
        <p:nvSpPr>
          <p:cNvPr id="8" name="文字方塊 7">
            <a:extLst>
              <a:ext uri="{FF2B5EF4-FFF2-40B4-BE49-F238E27FC236}">
                <a16:creationId xmlns:a16="http://schemas.microsoft.com/office/drawing/2014/main" id="{150774E8-BE3D-22CD-B467-46399B529F73}"/>
              </a:ext>
            </a:extLst>
          </p:cNvPr>
          <p:cNvSpPr txBox="1"/>
          <p:nvPr/>
        </p:nvSpPr>
        <p:spPr>
          <a:xfrm>
            <a:off x="467544" y="4149080"/>
            <a:ext cx="3312368" cy="2554545"/>
          </a:xfrm>
          <a:prstGeom prst="rect">
            <a:avLst/>
          </a:prstGeom>
          <a:noFill/>
        </p:spPr>
        <p:txBody>
          <a:bodyPr wrap="square">
            <a:spAutoFit/>
          </a:bodyPr>
          <a:lstStyle/>
          <a:p>
            <a:r>
              <a:rPr lang="en-US" altLang="zh-TW" sz="1000" b="1">
                <a:latin typeface="+mj-ea"/>
                <a:ea typeface="+mj-ea"/>
              </a:rPr>
              <a:t>1billion(</a:t>
            </a:r>
            <a:r>
              <a:rPr lang="zh-TW" altLang="en-US" sz="1000" b="1">
                <a:latin typeface="+mj-ea"/>
                <a:ea typeface="+mj-ea"/>
              </a:rPr>
              <a:t>十億</a:t>
            </a:r>
            <a:r>
              <a:rPr lang="en-US" altLang="zh-TW" sz="1000" b="1">
                <a:latin typeface="+mj-ea"/>
                <a:ea typeface="+mj-ea"/>
              </a:rPr>
              <a:t>)=10</a:t>
            </a:r>
            <a:r>
              <a:rPr lang="en-US" altLang="zh-TW" sz="1000" b="1" baseline="30000">
                <a:latin typeface="+mj-ea"/>
                <a:ea typeface="+mj-ea"/>
              </a:rPr>
              <a:t>9</a:t>
            </a:r>
          </a:p>
          <a:p>
            <a:r>
              <a:rPr lang="en-US" altLang="zh-TW" sz="1000">
                <a:solidFill>
                  <a:schemeClr val="tx2">
                    <a:lumMod val="65000"/>
                    <a:lumOff val="35000"/>
                  </a:schemeClr>
                </a:solidFill>
                <a:effectLst/>
                <a:latin typeface="+mj-ea"/>
                <a:ea typeface="+mj-ea"/>
              </a:rPr>
              <a:t> </a:t>
            </a:r>
            <a:endParaRPr lang="en-US" altLang="zh-TW" sz="1000" b="1">
              <a:solidFill>
                <a:schemeClr val="tx2">
                  <a:lumMod val="65000"/>
                  <a:lumOff val="35000"/>
                </a:schemeClr>
              </a:solidFill>
              <a:latin typeface="+mj-ea"/>
              <a:ea typeface="+mj-ea"/>
            </a:endParaRPr>
          </a:p>
          <a:p>
            <a:r>
              <a:rPr lang="en-US" altLang="zh-TW" sz="1000" b="1">
                <a:solidFill>
                  <a:schemeClr val="tx2">
                    <a:lumMod val="65000"/>
                    <a:lumOff val="35000"/>
                  </a:schemeClr>
                </a:solidFill>
                <a:latin typeface="+mj-ea"/>
                <a:ea typeface="+mj-ea"/>
              </a:rPr>
              <a:t>LLaMA2</a:t>
            </a:r>
            <a:r>
              <a:rPr lang="zh-TW" altLang="en-US" sz="1000" b="1">
                <a:solidFill>
                  <a:schemeClr val="tx2">
                    <a:lumMod val="65000"/>
                    <a:lumOff val="35000"/>
                  </a:schemeClr>
                </a:solidFill>
                <a:latin typeface="+mj-ea"/>
                <a:ea typeface="+mj-ea"/>
              </a:rPr>
              <a:t>模型有</a:t>
            </a:r>
            <a:r>
              <a:rPr lang="en-US" altLang="zh-TW" sz="1000" b="1">
                <a:solidFill>
                  <a:schemeClr val="tx2">
                    <a:lumMod val="65000"/>
                    <a:lumOff val="35000"/>
                  </a:schemeClr>
                </a:solidFill>
                <a:latin typeface="+mj-ea"/>
                <a:ea typeface="+mj-ea"/>
              </a:rPr>
              <a:t>70B</a:t>
            </a:r>
            <a:r>
              <a:rPr lang="zh-TW" altLang="en-US" sz="1000" b="1">
                <a:solidFill>
                  <a:schemeClr val="tx2">
                    <a:lumMod val="65000"/>
                    <a:lumOff val="35000"/>
                  </a:schemeClr>
                </a:solidFill>
                <a:latin typeface="+mj-ea"/>
                <a:ea typeface="+mj-ea"/>
              </a:rPr>
              <a:t>（十億）個參數，即</a:t>
            </a:r>
            <a:r>
              <a:rPr lang="en-US" altLang="zh-TW" sz="1000" b="1">
                <a:solidFill>
                  <a:schemeClr val="tx2">
                    <a:lumMod val="65000"/>
                    <a:lumOff val="35000"/>
                  </a:schemeClr>
                </a:solidFill>
                <a:latin typeface="+mj-ea"/>
                <a:ea typeface="+mj-ea"/>
              </a:rPr>
              <a:t>70 × 10^9</a:t>
            </a:r>
            <a:r>
              <a:rPr lang="zh-TW" altLang="en-US" sz="1000" b="1">
                <a:solidFill>
                  <a:schemeClr val="tx2">
                    <a:lumMod val="65000"/>
                    <a:lumOff val="35000"/>
                  </a:schemeClr>
                </a:solidFill>
                <a:latin typeface="+mj-ea"/>
                <a:ea typeface="+mj-ea"/>
              </a:rPr>
              <a:t>。</a:t>
            </a:r>
          </a:p>
          <a:p>
            <a:r>
              <a:rPr lang="zh-TW" altLang="en-US" sz="1000" b="1">
                <a:solidFill>
                  <a:schemeClr val="tx2">
                    <a:lumMod val="65000"/>
                    <a:lumOff val="35000"/>
                  </a:schemeClr>
                </a:solidFill>
                <a:latin typeface="+mj-ea"/>
                <a:ea typeface="+mj-ea"/>
              </a:rPr>
              <a:t>計算每個參數的位元組數：</a:t>
            </a:r>
          </a:p>
          <a:p>
            <a:r>
              <a:rPr lang="zh-TW" altLang="en-US" sz="1000" b="1">
                <a:solidFill>
                  <a:schemeClr val="tx2">
                    <a:lumMod val="65000"/>
                    <a:lumOff val="35000"/>
                  </a:schemeClr>
                </a:solidFill>
                <a:latin typeface="+mj-ea"/>
                <a:ea typeface="+mj-ea"/>
              </a:rPr>
              <a:t>使用</a:t>
            </a:r>
            <a:r>
              <a:rPr lang="en-US" altLang="zh-TW" sz="1000" b="1">
                <a:solidFill>
                  <a:schemeClr val="tx2">
                    <a:lumMod val="65000"/>
                    <a:lumOff val="35000"/>
                  </a:schemeClr>
                </a:solidFill>
                <a:latin typeface="+mj-ea"/>
                <a:ea typeface="+mj-ea"/>
              </a:rPr>
              <a:t>Float 16 bit </a:t>
            </a:r>
            <a:r>
              <a:rPr lang="zh-TW" altLang="en-US" sz="1000" b="1">
                <a:solidFill>
                  <a:schemeClr val="tx2">
                    <a:lumMod val="65000"/>
                    <a:lumOff val="35000"/>
                  </a:schemeClr>
                </a:solidFill>
                <a:latin typeface="+mj-ea"/>
                <a:ea typeface="+mj-ea"/>
              </a:rPr>
              <a:t>時，每個參數佔用 </a:t>
            </a:r>
            <a:r>
              <a:rPr lang="en-US" altLang="zh-TW" sz="1000" b="1">
                <a:solidFill>
                  <a:schemeClr val="tx2">
                    <a:lumMod val="65000"/>
                    <a:lumOff val="35000"/>
                  </a:schemeClr>
                </a:solidFill>
                <a:latin typeface="+mj-ea"/>
                <a:ea typeface="+mj-ea"/>
              </a:rPr>
              <a:t>2</a:t>
            </a:r>
            <a:r>
              <a:rPr lang="zh-TW" altLang="en-US" sz="1000" b="1">
                <a:solidFill>
                  <a:schemeClr val="tx2">
                    <a:lumMod val="65000"/>
                    <a:lumOff val="35000"/>
                  </a:schemeClr>
                </a:solidFill>
                <a:latin typeface="+mj-ea"/>
                <a:ea typeface="+mj-ea"/>
              </a:rPr>
              <a:t> </a:t>
            </a:r>
            <a:r>
              <a:rPr lang="en-US" altLang="zh-TW" sz="1000" b="1">
                <a:solidFill>
                  <a:schemeClr val="tx2">
                    <a:lumMod val="65000"/>
                    <a:lumOff val="35000"/>
                  </a:schemeClr>
                </a:solidFill>
                <a:latin typeface="+mj-ea"/>
                <a:ea typeface="+mj-ea"/>
              </a:rPr>
              <a:t>Byte</a:t>
            </a:r>
            <a:r>
              <a:rPr lang="zh-TW" altLang="en-US" sz="1000" b="1">
                <a:solidFill>
                  <a:schemeClr val="tx2">
                    <a:lumMod val="65000"/>
                    <a:lumOff val="35000"/>
                  </a:schemeClr>
                </a:solidFill>
                <a:latin typeface="+mj-ea"/>
                <a:ea typeface="+mj-ea"/>
              </a:rPr>
              <a:t>。</a:t>
            </a:r>
          </a:p>
          <a:p>
            <a:r>
              <a:rPr lang="zh-TW" altLang="en-US" sz="1000" b="1">
                <a:solidFill>
                  <a:schemeClr val="tx2">
                    <a:lumMod val="65000"/>
                    <a:lumOff val="35000"/>
                  </a:schemeClr>
                </a:solidFill>
                <a:latin typeface="+mj-ea"/>
                <a:ea typeface="+mj-ea"/>
              </a:rPr>
              <a:t>計算總位元組數：</a:t>
            </a:r>
          </a:p>
          <a:p>
            <a:r>
              <a:rPr lang="zh-TW" altLang="en-US" sz="1000" b="1">
                <a:solidFill>
                  <a:schemeClr val="tx2">
                    <a:lumMod val="65000"/>
                    <a:lumOff val="35000"/>
                  </a:schemeClr>
                </a:solidFill>
                <a:latin typeface="+mj-ea"/>
                <a:ea typeface="+mj-ea"/>
              </a:rPr>
              <a:t>總位元組數 </a:t>
            </a:r>
            <a:r>
              <a:rPr lang="en-US" altLang="zh-TW" sz="1000" b="1">
                <a:solidFill>
                  <a:schemeClr val="tx2">
                    <a:lumMod val="65000"/>
                    <a:lumOff val="35000"/>
                  </a:schemeClr>
                </a:solidFill>
                <a:latin typeface="+mj-ea"/>
                <a:ea typeface="+mj-ea"/>
              </a:rPr>
              <a:t>= 70 × 10^9 × 2 = 140 × 10^9 </a:t>
            </a:r>
            <a:r>
              <a:rPr lang="zh-TW" altLang="en-US" sz="1000" b="1">
                <a:solidFill>
                  <a:schemeClr val="tx2">
                    <a:lumMod val="65000"/>
                    <a:lumOff val="35000"/>
                  </a:schemeClr>
                </a:solidFill>
                <a:latin typeface="+mj-ea"/>
                <a:ea typeface="+mj-ea"/>
              </a:rPr>
              <a:t>位元組。</a:t>
            </a:r>
          </a:p>
          <a:p>
            <a:r>
              <a:rPr lang="zh-TW" altLang="en-US" sz="1000" b="1">
                <a:solidFill>
                  <a:schemeClr val="tx2">
                    <a:lumMod val="65000"/>
                    <a:lumOff val="35000"/>
                  </a:schemeClr>
                </a:solidFill>
                <a:latin typeface="+mj-ea"/>
                <a:ea typeface="+mj-ea"/>
              </a:rPr>
              <a:t>將位元組數轉換為</a:t>
            </a:r>
            <a:r>
              <a:rPr lang="en-US" altLang="zh-TW" sz="1000" b="1">
                <a:solidFill>
                  <a:schemeClr val="tx2">
                    <a:lumMod val="65000"/>
                    <a:lumOff val="35000"/>
                  </a:schemeClr>
                </a:solidFill>
                <a:latin typeface="+mj-ea"/>
                <a:ea typeface="+mj-ea"/>
              </a:rPr>
              <a:t>GB</a:t>
            </a:r>
            <a:r>
              <a:rPr lang="zh-TW" altLang="en-US" sz="1000" b="1">
                <a:solidFill>
                  <a:schemeClr val="tx2">
                    <a:lumMod val="65000"/>
                    <a:lumOff val="35000"/>
                  </a:schemeClr>
                </a:solidFill>
                <a:latin typeface="+mj-ea"/>
                <a:ea typeface="+mj-ea"/>
              </a:rPr>
              <a:t>：</a:t>
            </a:r>
          </a:p>
          <a:p>
            <a:r>
              <a:rPr lang="en-US" altLang="zh-TW" sz="1000" b="1">
                <a:solidFill>
                  <a:schemeClr val="tx2">
                    <a:lumMod val="65000"/>
                    <a:lumOff val="35000"/>
                  </a:schemeClr>
                </a:solidFill>
                <a:latin typeface="+mj-ea"/>
                <a:ea typeface="+mj-ea"/>
              </a:rPr>
              <a:t>1GB = 1,073,741,824</a:t>
            </a:r>
            <a:r>
              <a:rPr lang="zh-TW" altLang="en-US" sz="1000" b="1">
                <a:solidFill>
                  <a:schemeClr val="tx2">
                    <a:lumMod val="65000"/>
                    <a:lumOff val="35000"/>
                  </a:schemeClr>
                </a:solidFill>
                <a:latin typeface="+mj-ea"/>
                <a:ea typeface="+mj-ea"/>
              </a:rPr>
              <a:t>位元組（</a:t>
            </a:r>
            <a:r>
              <a:rPr lang="en-US" altLang="zh-TW" sz="1000" b="1">
                <a:solidFill>
                  <a:schemeClr val="tx2">
                    <a:lumMod val="65000"/>
                    <a:lumOff val="35000"/>
                  </a:schemeClr>
                </a:solidFill>
                <a:latin typeface="+mj-ea"/>
                <a:ea typeface="+mj-ea"/>
              </a:rPr>
              <a:t>2^30</a:t>
            </a:r>
            <a:r>
              <a:rPr lang="zh-TW" altLang="en-US" sz="1000" b="1">
                <a:solidFill>
                  <a:schemeClr val="tx2">
                    <a:lumMod val="65000"/>
                    <a:lumOff val="35000"/>
                  </a:schemeClr>
                </a:solidFill>
                <a:latin typeface="+mj-ea"/>
                <a:ea typeface="+mj-ea"/>
              </a:rPr>
              <a:t>）。</a:t>
            </a:r>
          </a:p>
          <a:p>
            <a:r>
              <a:rPr lang="zh-TW" altLang="en-US" sz="1000" b="1">
                <a:solidFill>
                  <a:schemeClr val="tx2">
                    <a:lumMod val="65000"/>
                    <a:lumOff val="35000"/>
                  </a:schemeClr>
                </a:solidFill>
                <a:latin typeface="+mj-ea"/>
                <a:ea typeface="+mj-ea"/>
              </a:rPr>
              <a:t>總大小 ≈ </a:t>
            </a:r>
            <a:r>
              <a:rPr lang="en-US" altLang="zh-TW" sz="1000" b="1">
                <a:solidFill>
                  <a:schemeClr val="tx2">
                    <a:lumMod val="65000"/>
                    <a:lumOff val="35000"/>
                  </a:schemeClr>
                </a:solidFill>
                <a:latin typeface="+mj-ea"/>
                <a:ea typeface="+mj-ea"/>
              </a:rPr>
              <a:t>140 × 10^9 ÷ 1,073,741,824 ≈ 129.56 GB</a:t>
            </a:r>
            <a:r>
              <a:rPr lang="zh-TW" altLang="en-US" sz="1000" b="1">
                <a:solidFill>
                  <a:schemeClr val="tx2">
                    <a:lumMod val="65000"/>
                    <a:lumOff val="35000"/>
                  </a:schemeClr>
                </a:solidFill>
                <a:latin typeface="+mj-ea"/>
                <a:ea typeface="+mj-ea"/>
              </a:rPr>
              <a:t>。</a:t>
            </a:r>
          </a:p>
          <a:p>
            <a:r>
              <a:rPr lang="zh-TW" altLang="en-US" sz="1000" b="1">
                <a:solidFill>
                  <a:schemeClr val="tx2">
                    <a:lumMod val="65000"/>
                    <a:lumOff val="35000"/>
                  </a:schemeClr>
                </a:solidFill>
                <a:latin typeface="+mj-ea"/>
                <a:ea typeface="+mj-ea"/>
              </a:rPr>
              <a:t>最終答案：</a:t>
            </a:r>
          </a:p>
          <a:p>
            <a:endParaRPr lang="zh-TW" altLang="en-US" sz="1000" b="1">
              <a:solidFill>
                <a:schemeClr val="tx2">
                  <a:lumMod val="65000"/>
                  <a:lumOff val="35000"/>
                </a:schemeClr>
              </a:solidFill>
              <a:latin typeface="+mj-ea"/>
              <a:ea typeface="+mj-ea"/>
            </a:endParaRPr>
          </a:p>
          <a:p>
            <a:r>
              <a:rPr lang="zh-TW" altLang="en-US" sz="1000" b="1">
                <a:solidFill>
                  <a:schemeClr val="tx2">
                    <a:lumMod val="65000"/>
                    <a:lumOff val="35000"/>
                  </a:schemeClr>
                </a:solidFill>
                <a:latin typeface="+mj-ea"/>
                <a:ea typeface="+mj-ea"/>
              </a:rPr>
              <a:t>使用</a:t>
            </a:r>
            <a:r>
              <a:rPr lang="en-US" altLang="zh-TW" sz="1000" b="1">
                <a:solidFill>
                  <a:schemeClr val="tx2">
                    <a:lumMod val="65000"/>
                    <a:lumOff val="35000"/>
                  </a:schemeClr>
                </a:solidFill>
                <a:latin typeface="+mj-ea"/>
                <a:ea typeface="+mj-ea"/>
              </a:rPr>
              <a:t>Float16</a:t>
            </a:r>
            <a:r>
              <a:rPr lang="zh-TW" altLang="en-US" sz="1000" b="1">
                <a:solidFill>
                  <a:schemeClr val="tx2">
                    <a:lumMod val="65000"/>
                    <a:lumOff val="35000"/>
                  </a:schemeClr>
                </a:solidFill>
                <a:latin typeface="+mj-ea"/>
                <a:ea typeface="+mj-ea"/>
              </a:rPr>
              <a:t>精度參數的</a:t>
            </a:r>
            <a:r>
              <a:rPr lang="en-US" altLang="zh-TW" sz="1000" b="1">
                <a:solidFill>
                  <a:schemeClr val="tx2">
                    <a:lumMod val="65000"/>
                    <a:lumOff val="35000"/>
                  </a:schemeClr>
                </a:solidFill>
                <a:latin typeface="+mj-ea"/>
                <a:ea typeface="+mj-ea"/>
              </a:rPr>
              <a:t>LLaMA2</a:t>
            </a:r>
            <a:r>
              <a:rPr lang="zh-TW" altLang="en-US" sz="1000" b="1">
                <a:solidFill>
                  <a:schemeClr val="tx2">
                    <a:lumMod val="65000"/>
                    <a:lumOff val="35000"/>
                  </a:schemeClr>
                </a:solidFill>
                <a:latin typeface="+mj-ea"/>
                <a:ea typeface="+mj-ea"/>
              </a:rPr>
              <a:t>模型大小約為</a:t>
            </a:r>
            <a:r>
              <a:rPr lang="en-US" altLang="zh-TW" sz="1000" b="1">
                <a:solidFill>
                  <a:schemeClr val="tx2">
                    <a:lumMod val="65000"/>
                    <a:lumOff val="35000"/>
                  </a:schemeClr>
                </a:solidFill>
                <a:latin typeface="+mj-ea"/>
                <a:ea typeface="+mj-ea"/>
              </a:rPr>
              <a:t>129.56 GB</a:t>
            </a:r>
            <a:r>
              <a:rPr lang="zh-TW" altLang="en-US" sz="1000" b="1">
                <a:solidFill>
                  <a:schemeClr val="tx2">
                    <a:lumMod val="65000"/>
                    <a:lumOff val="35000"/>
                  </a:schemeClr>
                </a:solidFill>
                <a:latin typeface="+mj-ea"/>
                <a:ea typeface="+mj-ea"/>
              </a:rPr>
              <a:t>。</a:t>
            </a:r>
            <a:endParaRPr lang="en-US" altLang="zh-TW" sz="1000" b="1">
              <a:latin typeface="+mj-ea"/>
              <a:ea typeface="+mj-ea"/>
            </a:endParaRPr>
          </a:p>
          <a:p>
            <a:endParaRPr lang="en-US" altLang="zh-TW" sz="1000" b="1">
              <a:latin typeface="+mj-ea"/>
              <a:ea typeface="+mj-ea"/>
            </a:endParaRPr>
          </a:p>
          <a:p>
            <a:endParaRPr lang="en-US" altLang="zh-TW" sz="1000" b="1">
              <a:latin typeface="+mj-ea"/>
              <a:ea typeface="+mj-ea"/>
            </a:endParaRPr>
          </a:p>
          <a:p>
            <a:endParaRPr lang="zh-TW" altLang="en-US" sz="1000" b="1">
              <a:latin typeface="+mj-ea"/>
              <a:ea typeface="+mj-ea"/>
            </a:endParaRPr>
          </a:p>
        </p:txBody>
      </p:sp>
    </p:spTree>
    <p:extLst>
      <p:ext uri="{BB962C8B-B14F-4D97-AF65-F5344CB8AC3E}">
        <p14:creationId xmlns:p14="http://schemas.microsoft.com/office/powerpoint/2010/main" val="3990483950"/>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9E669F-8945-EB78-7419-7A33BE164863}"/>
              </a:ext>
            </a:extLst>
          </p:cNvPr>
          <p:cNvSpPr>
            <a:spLocks noGrp="1"/>
          </p:cNvSpPr>
          <p:nvPr>
            <p:ph type="title"/>
          </p:nvPr>
        </p:nvSpPr>
        <p:spPr/>
        <p:txBody>
          <a:bodyPr/>
          <a:lstStyle/>
          <a:p>
            <a:r>
              <a:rPr lang="zh-TW" altLang="en-US"/>
              <a:t>三種常見的模型壓縮作法</a:t>
            </a:r>
          </a:p>
        </p:txBody>
      </p:sp>
      <p:sp>
        <p:nvSpPr>
          <p:cNvPr id="3" name="內容版面配置區 2">
            <a:extLst>
              <a:ext uri="{FF2B5EF4-FFF2-40B4-BE49-F238E27FC236}">
                <a16:creationId xmlns:a16="http://schemas.microsoft.com/office/drawing/2014/main" id="{196B13BB-8093-28E5-6E02-191A9CDD906C}"/>
              </a:ext>
            </a:extLst>
          </p:cNvPr>
          <p:cNvSpPr>
            <a:spLocks noGrp="1"/>
          </p:cNvSpPr>
          <p:nvPr>
            <p:ph idx="1"/>
          </p:nvPr>
        </p:nvSpPr>
        <p:spPr>
          <a:xfrm>
            <a:off x="181546" y="1052736"/>
            <a:ext cx="8854950" cy="5760640"/>
          </a:xfrm>
        </p:spPr>
        <p:txBody>
          <a:bodyPr/>
          <a:lstStyle/>
          <a:p>
            <a:r>
              <a:rPr lang="zh-TW" altLang="en-US" sz="1200">
                <a:solidFill>
                  <a:srgbClr val="303A3E"/>
                </a:solidFill>
                <a:effectLst/>
                <a:latin typeface="Noto Serif" panose="02020600060500020200" pitchFamily="18" charset="0"/>
              </a:rPr>
              <a:t>剪枝法（</a:t>
            </a:r>
            <a:r>
              <a:rPr lang="en-US" altLang="zh-TW" sz="1200">
                <a:solidFill>
                  <a:srgbClr val="303A3E"/>
                </a:solidFill>
                <a:effectLst/>
                <a:latin typeface="Noto Serif" panose="02020600060500020200" pitchFamily="18" charset="0"/>
              </a:rPr>
              <a:t>Parameter Pruning</a:t>
            </a:r>
            <a:r>
              <a:rPr lang="zh-TW" altLang="en-US" sz="1200">
                <a:solidFill>
                  <a:srgbClr val="303A3E"/>
                </a:solidFill>
                <a:effectLst/>
                <a:latin typeface="Noto Serif" panose="02020600060500020200" pitchFamily="18" charset="0"/>
              </a:rPr>
              <a:t>）</a:t>
            </a:r>
          </a:p>
          <a:p>
            <a:r>
              <a:rPr lang="zh-TW" altLang="en-US" sz="1200" b="0">
                <a:solidFill>
                  <a:srgbClr val="303A3E"/>
                </a:solidFill>
                <a:effectLst/>
                <a:latin typeface="Noto Serif" panose="02020600060500020200" pitchFamily="18" charset="0"/>
              </a:rPr>
              <a:t>此方法能有效減少模型的大小和複雜度，同時保持或僅微幅降低模型的效能。作法是識別並移除神經網路中不必要或重要性較低的參數。透過突觸剪枝，可以將神經網路中權重較不重要的部分設為零。關鍵在於判斷哪些權重是「不重要的」。一些神經元的連結會被刪除，簡化網路結構。雖然可能會導致網路效能略有下降，但透過後續的重新訓練，可以恢復或甚至提升模型的效能。另一種剪枝方法是神經元剪枝，這涉及移除神經元，而不僅是單個權重的剪枝。此方法是將神經網路中某些神經元將被完全去除，相當於在權重矩陣中將對應的某一行和某一列設為零。</a:t>
            </a:r>
            <a:endParaRPr lang="en-US" altLang="zh-TW" sz="1200" b="0">
              <a:solidFill>
                <a:srgbClr val="303A3E"/>
              </a:solidFill>
              <a:effectLst/>
              <a:latin typeface="Noto Serif" panose="02020600060500020200" pitchFamily="18" charset="0"/>
            </a:endParaRPr>
          </a:p>
          <a:p>
            <a:endParaRPr lang="en-US" altLang="zh-TW" sz="1200" b="0">
              <a:solidFill>
                <a:srgbClr val="303A3E"/>
              </a:solidFill>
              <a:effectLst/>
              <a:latin typeface="Noto Serif" panose="02020600060500020200" pitchFamily="18" charset="0"/>
            </a:endParaRPr>
          </a:p>
          <a:p>
            <a:endParaRPr lang="en-US" altLang="zh-TW" sz="1200" b="0">
              <a:solidFill>
                <a:srgbClr val="303A3E"/>
              </a:solidFill>
              <a:effectLst/>
              <a:latin typeface="Noto Serif" panose="02020600060500020200" pitchFamily="18" charset="0"/>
            </a:endParaRPr>
          </a:p>
          <a:p>
            <a:endParaRPr lang="en-US" altLang="zh-TW" sz="1200" b="0">
              <a:solidFill>
                <a:srgbClr val="303A3E"/>
              </a:solidFill>
              <a:effectLst/>
              <a:latin typeface="Noto Serif" panose="02020600060500020200" pitchFamily="18" charset="0"/>
            </a:endParaRPr>
          </a:p>
          <a:p>
            <a:endParaRPr lang="en-US" altLang="zh-TW" sz="1400">
              <a:solidFill>
                <a:schemeClr val="tx2">
                  <a:lumMod val="65000"/>
                  <a:lumOff val="35000"/>
                </a:schemeClr>
              </a:solidFill>
              <a:effectLst/>
            </a:endParaRPr>
          </a:p>
          <a:p>
            <a:endParaRPr lang="en-US" altLang="zh-TW" sz="1400">
              <a:solidFill>
                <a:schemeClr val="tx2">
                  <a:lumMod val="65000"/>
                  <a:lumOff val="35000"/>
                </a:schemeClr>
              </a:solidFill>
              <a:effectLst/>
            </a:endParaRPr>
          </a:p>
          <a:p>
            <a:endParaRPr lang="en-US" altLang="zh-TW" sz="1400">
              <a:solidFill>
                <a:schemeClr val="tx2">
                  <a:lumMod val="65000"/>
                  <a:lumOff val="35000"/>
                </a:schemeClr>
              </a:solidFill>
              <a:effectLst/>
            </a:endParaRPr>
          </a:p>
          <a:p>
            <a:endParaRPr lang="en-US" altLang="zh-TW" sz="1400">
              <a:solidFill>
                <a:schemeClr val="tx2">
                  <a:lumMod val="65000"/>
                  <a:lumOff val="35000"/>
                </a:schemeClr>
              </a:solidFill>
              <a:effectLst/>
            </a:endParaRPr>
          </a:p>
          <a:p>
            <a:endParaRPr lang="en-US" altLang="zh-TW" sz="1400">
              <a:solidFill>
                <a:schemeClr val="tx2">
                  <a:lumMod val="65000"/>
                  <a:lumOff val="35000"/>
                </a:schemeClr>
              </a:solidFill>
              <a:effectLst/>
            </a:endParaRPr>
          </a:p>
          <a:p>
            <a:pPr algn="l" fontAlgn="base">
              <a:buNone/>
            </a:pPr>
            <a:r>
              <a:rPr lang="zh-TW" altLang="en-US" sz="1200" b="1" i="0">
                <a:solidFill>
                  <a:srgbClr val="0A0B0C"/>
                </a:solidFill>
                <a:effectLst/>
                <a:latin typeface="inherit"/>
              </a:rPr>
              <a:t>量化法（</a:t>
            </a:r>
            <a:r>
              <a:rPr lang="en-US" altLang="zh-TW" sz="1200" b="1" i="0">
                <a:solidFill>
                  <a:srgbClr val="0A0B0C"/>
                </a:solidFill>
                <a:effectLst/>
                <a:latin typeface="inherit"/>
              </a:rPr>
              <a:t>Quantization</a:t>
            </a:r>
            <a:r>
              <a:rPr lang="zh-TW" altLang="en-US" sz="1200" b="1" i="0">
                <a:solidFill>
                  <a:srgbClr val="0A0B0C"/>
                </a:solidFill>
                <a:effectLst/>
                <a:latin typeface="inherit"/>
              </a:rPr>
              <a:t>）</a:t>
            </a:r>
            <a:endParaRPr lang="zh-TW" altLang="en-US" sz="1200" b="0" i="0">
              <a:solidFill>
                <a:srgbClr val="303A3E"/>
              </a:solidFill>
              <a:effectLst/>
              <a:latin typeface="Noto Serif" panose="02020600060500020200" pitchFamily="18" charset="0"/>
            </a:endParaRPr>
          </a:p>
          <a:p>
            <a:pPr algn="l" fontAlgn="base"/>
            <a:r>
              <a:rPr lang="zh-TW" altLang="en-US" sz="1200" b="0" i="0">
                <a:solidFill>
                  <a:srgbClr val="7030A0"/>
                </a:solidFill>
                <a:effectLst/>
                <a:latin typeface="Noto Serif" panose="02020600060500020200" pitchFamily="18" charset="0"/>
              </a:rPr>
              <a:t>量化法是將表示模型參數的浮點數，轉換為整數或其他離散形式</a:t>
            </a:r>
            <a:r>
              <a:rPr lang="zh-TW" altLang="en-US" sz="1200" b="0" i="0">
                <a:solidFill>
                  <a:srgbClr val="303A3E"/>
                </a:solidFill>
                <a:effectLst/>
                <a:latin typeface="Noto Serif" panose="02020600060500020200" pitchFamily="18" charset="0"/>
              </a:rPr>
              <a:t>，以達成減低儲存空間的目標，意味著儲存單一權重所需的空間大幅減少，降低模型大小或複雜性。此方法將權重的數值，從大集合映射到較小集合的過程，目標是在轉換過程中將資訊量損失降到最低。雖然會導致一定程度的精度損失，但其重點在於盡可能在精度減小的情況下實現模型壓縮。業界的趨勢已經朝向使用更低位數的模型進行推理，主流的作法是使用</a:t>
            </a:r>
            <a:r>
              <a:rPr lang="en-US" altLang="zh-TW" sz="1200" b="0" i="0">
                <a:solidFill>
                  <a:srgbClr val="303A3E"/>
                </a:solidFill>
                <a:effectLst/>
                <a:latin typeface="Noto Serif" panose="02020600060500020200" pitchFamily="18" charset="0"/>
              </a:rPr>
              <a:t>8</a:t>
            </a:r>
            <a:r>
              <a:rPr lang="zh-TW" altLang="en-US" sz="1200" b="0" i="0">
                <a:solidFill>
                  <a:srgbClr val="303A3E"/>
                </a:solidFill>
                <a:effectLst/>
                <a:latin typeface="Noto Serif" panose="02020600060500020200" pitchFamily="18" charset="0"/>
              </a:rPr>
              <a:t>位整數（</a:t>
            </a:r>
            <a:r>
              <a:rPr lang="en-US" altLang="zh-TW" sz="1200" b="0" i="0">
                <a:solidFill>
                  <a:srgbClr val="303A3E"/>
                </a:solidFill>
                <a:effectLst/>
                <a:latin typeface="Noto Serif" panose="02020600060500020200" pitchFamily="18" charset="0"/>
              </a:rPr>
              <a:t>Int8</a:t>
            </a:r>
            <a:r>
              <a:rPr lang="zh-TW" altLang="en-US" sz="1200" b="0" i="0">
                <a:solidFill>
                  <a:srgbClr val="303A3E"/>
                </a:solidFill>
                <a:effectLst/>
                <a:latin typeface="Noto Serif" panose="02020600060500020200" pitchFamily="18" charset="0"/>
              </a:rPr>
              <a:t>）參數模型。此外，也有研究探索到</a:t>
            </a:r>
            <a:r>
              <a:rPr lang="en-US" altLang="zh-TW" sz="1200" b="0" i="0">
                <a:solidFill>
                  <a:srgbClr val="303A3E"/>
                </a:solidFill>
                <a:effectLst/>
                <a:latin typeface="Noto Serif" panose="02020600060500020200" pitchFamily="18" charset="0"/>
              </a:rPr>
              <a:t>4</a:t>
            </a:r>
            <a:r>
              <a:rPr lang="zh-TW" altLang="en-US" sz="1200" b="0" i="0">
                <a:solidFill>
                  <a:srgbClr val="303A3E"/>
                </a:solidFill>
                <a:effectLst/>
                <a:latin typeface="Noto Serif" panose="02020600060500020200" pitchFamily="18" charset="0"/>
              </a:rPr>
              <a:t>位（</a:t>
            </a:r>
            <a:r>
              <a:rPr lang="en-US" altLang="zh-TW" sz="1200" b="0" i="0">
                <a:solidFill>
                  <a:srgbClr val="303A3E"/>
                </a:solidFill>
                <a:effectLst/>
                <a:latin typeface="Noto Serif" panose="02020600060500020200" pitchFamily="18" charset="0"/>
              </a:rPr>
              <a:t>4-bits</a:t>
            </a:r>
            <a:r>
              <a:rPr lang="zh-TW" altLang="en-US" sz="1200" b="0" i="0">
                <a:solidFill>
                  <a:srgbClr val="303A3E"/>
                </a:solidFill>
                <a:effectLst/>
                <a:latin typeface="Noto Serif" panose="02020600060500020200" pitchFamily="18" charset="0"/>
              </a:rPr>
              <a:t>）、</a:t>
            </a:r>
            <a:r>
              <a:rPr lang="en-US" altLang="zh-TW" sz="1200" b="0" i="0">
                <a:solidFill>
                  <a:srgbClr val="303A3E"/>
                </a:solidFill>
                <a:effectLst/>
                <a:latin typeface="Noto Serif" panose="02020600060500020200" pitchFamily="18" charset="0"/>
              </a:rPr>
              <a:t>3</a:t>
            </a:r>
            <a:r>
              <a:rPr lang="zh-TW" altLang="en-US" sz="1200" b="0" i="0">
                <a:solidFill>
                  <a:srgbClr val="303A3E"/>
                </a:solidFill>
                <a:effectLst/>
                <a:latin typeface="Noto Serif" panose="02020600060500020200" pitchFamily="18" charset="0"/>
              </a:rPr>
              <a:t>位（</a:t>
            </a:r>
            <a:r>
              <a:rPr lang="en-US" altLang="zh-TW" sz="1200" b="0" i="0">
                <a:solidFill>
                  <a:srgbClr val="303A3E"/>
                </a:solidFill>
                <a:effectLst/>
                <a:latin typeface="Noto Serif" panose="02020600060500020200" pitchFamily="18" charset="0"/>
              </a:rPr>
              <a:t>3-bits</a:t>
            </a:r>
            <a:r>
              <a:rPr lang="zh-TW" altLang="en-US" sz="1200" b="0" i="0">
                <a:solidFill>
                  <a:srgbClr val="303A3E"/>
                </a:solidFill>
                <a:effectLst/>
                <a:latin typeface="Noto Serif" panose="02020600060500020200" pitchFamily="18" charset="0"/>
              </a:rPr>
              <a:t>）、</a:t>
            </a:r>
            <a:r>
              <a:rPr lang="en-US" altLang="zh-TW" sz="1200" b="0" i="0">
                <a:solidFill>
                  <a:srgbClr val="303A3E"/>
                </a:solidFill>
                <a:effectLst/>
                <a:latin typeface="Noto Serif" panose="02020600060500020200" pitchFamily="18" charset="0"/>
              </a:rPr>
              <a:t>2</a:t>
            </a:r>
            <a:r>
              <a:rPr lang="zh-TW" altLang="en-US" sz="1200" b="0" i="0">
                <a:solidFill>
                  <a:srgbClr val="303A3E"/>
                </a:solidFill>
                <a:effectLst/>
                <a:latin typeface="Noto Serif" panose="02020600060500020200" pitchFamily="18" charset="0"/>
              </a:rPr>
              <a:t>位（</a:t>
            </a:r>
            <a:r>
              <a:rPr lang="en-US" altLang="zh-TW" sz="1200" b="0" i="0">
                <a:solidFill>
                  <a:srgbClr val="303A3E"/>
                </a:solidFill>
                <a:effectLst/>
                <a:latin typeface="Noto Serif" panose="02020600060500020200" pitchFamily="18" charset="0"/>
              </a:rPr>
              <a:t>2-bits</a:t>
            </a:r>
            <a:r>
              <a:rPr lang="zh-TW" altLang="en-US" sz="1200" b="0" i="0">
                <a:solidFill>
                  <a:srgbClr val="303A3E"/>
                </a:solidFill>
                <a:effectLst/>
                <a:latin typeface="Noto Serif" panose="02020600060500020200" pitchFamily="18" charset="0"/>
              </a:rPr>
              <a:t>）甚至</a:t>
            </a:r>
            <a:r>
              <a:rPr lang="en-US" altLang="zh-TW" sz="1200" b="0" i="0">
                <a:solidFill>
                  <a:srgbClr val="303A3E"/>
                </a:solidFill>
                <a:effectLst/>
                <a:latin typeface="Noto Serif" panose="02020600060500020200" pitchFamily="18" charset="0"/>
              </a:rPr>
              <a:t>1</a:t>
            </a:r>
            <a:r>
              <a:rPr lang="zh-TW" altLang="en-US" sz="1200" b="0" i="0">
                <a:solidFill>
                  <a:srgbClr val="303A3E"/>
                </a:solidFill>
                <a:effectLst/>
                <a:latin typeface="Noto Serif" panose="02020600060500020200" pitchFamily="18" charset="0"/>
              </a:rPr>
              <a:t>位（</a:t>
            </a:r>
            <a:r>
              <a:rPr lang="en-US" altLang="zh-TW" sz="1200" b="0" i="0">
                <a:solidFill>
                  <a:srgbClr val="303A3E"/>
                </a:solidFill>
                <a:effectLst/>
                <a:latin typeface="Noto Serif" panose="02020600060500020200" pitchFamily="18" charset="0"/>
              </a:rPr>
              <a:t>1-bits</a:t>
            </a:r>
            <a:r>
              <a:rPr lang="zh-TW" altLang="en-US" sz="1200" b="0" i="0">
                <a:solidFill>
                  <a:srgbClr val="303A3E"/>
                </a:solidFill>
                <a:effectLst/>
                <a:latin typeface="Noto Serif" panose="02020600060500020200" pitchFamily="18" charset="0"/>
              </a:rPr>
              <a:t>）的量化方法。這些更低位數的量化方法，對於資源有限的設備上進行模型部署和運算，提供了更大的靈活性。</a:t>
            </a:r>
            <a:endParaRPr lang="en-US" altLang="zh-TW" sz="1200" b="0" i="0">
              <a:solidFill>
                <a:srgbClr val="303A3E"/>
              </a:solidFill>
              <a:effectLst/>
              <a:latin typeface="Noto Serif" panose="02020600060500020200" pitchFamily="18" charset="0"/>
            </a:endParaRPr>
          </a:p>
          <a:p>
            <a:pPr algn="l" fontAlgn="base"/>
            <a:endParaRPr lang="en-US" altLang="zh-TW" sz="1200" b="0">
              <a:solidFill>
                <a:srgbClr val="303A3E"/>
              </a:solidFill>
              <a:effectLst/>
              <a:latin typeface="Noto Serif" panose="02020600060500020200" pitchFamily="18" charset="0"/>
            </a:endParaRPr>
          </a:p>
          <a:p>
            <a:pPr algn="l" fontAlgn="base"/>
            <a:r>
              <a:rPr lang="zh-TW" altLang="en-US" sz="1200" i="0">
                <a:solidFill>
                  <a:srgbClr val="303A3E"/>
                </a:solidFill>
                <a:effectLst/>
                <a:latin typeface="Noto Serif" panose="02020600060500020200" pitchFamily="18" charset="0"/>
              </a:rPr>
              <a:t>知識蒸餾（</a:t>
            </a:r>
            <a:r>
              <a:rPr lang="en-US" altLang="zh-TW" sz="1200" i="0">
                <a:solidFill>
                  <a:srgbClr val="303A3E"/>
                </a:solidFill>
                <a:effectLst/>
                <a:latin typeface="Noto Serif" panose="02020600060500020200" pitchFamily="18" charset="0"/>
              </a:rPr>
              <a:t>Knowledge Distillation</a:t>
            </a:r>
            <a:r>
              <a:rPr lang="zh-TW" altLang="en-US" sz="1200" i="0">
                <a:solidFill>
                  <a:srgbClr val="303A3E"/>
                </a:solidFill>
                <a:effectLst/>
                <a:latin typeface="Noto Serif" panose="02020600060500020200" pitchFamily="18" charset="0"/>
              </a:rPr>
              <a:t>）</a:t>
            </a:r>
          </a:p>
          <a:p>
            <a:pPr algn="l" fontAlgn="base"/>
            <a:r>
              <a:rPr lang="zh-TW" altLang="en-US" sz="1200" b="0" i="0">
                <a:solidFill>
                  <a:srgbClr val="303A3E"/>
                </a:solidFill>
                <a:effectLst/>
                <a:latin typeface="Noto Serif" panose="02020600060500020200" pitchFamily="18" charset="0"/>
              </a:rPr>
              <a:t>知識蒸餾是一種重要的模型優化技術，它使得我們能夠從一個大型且複雜的「老師模型」轉移知識到一個更小、更高效的「學生模型」中。這一技術的關鍵在於</a:t>
            </a:r>
            <a:r>
              <a:rPr lang="zh-TW" altLang="en-US" sz="1200" i="0">
                <a:solidFill>
                  <a:srgbClr val="C00000"/>
                </a:solidFill>
                <a:effectLst/>
                <a:latin typeface="Noto Serif" panose="02020600060500020200" pitchFamily="18" charset="0"/>
              </a:rPr>
              <a:t>從老師模型提取的所謂「暗知識」（</a:t>
            </a:r>
            <a:r>
              <a:rPr lang="en-US" altLang="zh-TW" sz="1200" i="0">
                <a:solidFill>
                  <a:srgbClr val="C00000"/>
                </a:solidFill>
                <a:effectLst/>
                <a:latin typeface="Noto Serif" panose="02020600060500020200" pitchFamily="18" charset="0"/>
              </a:rPr>
              <a:t>Dark Knowledge</a:t>
            </a:r>
            <a:r>
              <a:rPr lang="zh-TW" altLang="en-US" sz="1200" i="0">
                <a:solidFill>
                  <a:srgbClr val="C00000"/>
                </a:solidFill>
                <a:effectLst/>
                <a:latin typeface="Noto Serif" panose="02020600060500020200" pitchFamily="18" charset="0"/>
              </a:rPr>
              <a:t>），</a:t>
            </a:r>
            <a:r>
              <a:rPr lang="zh-TW" altLang="en-US" sz="1200" b="0" i="0">
                <a:solidFill>
                  <a:srgbClr val="303A3E"/>
                </a:solidFill>
                <a:effectLst/>
                <a:latin typeface="Noto Serif" panose="02020600060500020200" pitchFamily="18" charset="0"/>
              </a:rPr>
              <a:t>這包括了模型的預測概率分佈以及其他不容易直接觀察到的模型行為特徵。透過知識蒸餾，學生模型在保持體積輕巧的同時，能夠學習到老師模型的核心能力和決策模式。</a:t>
            </a:r>
          </a:p>
          <a:p>
            <a:pPr algn="l" fontAlgn="base"/>
            <a:r>
              <a:rPr lang="en-US" altLang="zh-TW" sz="1200" b="0" i="0">
                <a:solidFill>
                  <a:srgbClr val="303A3E"/>
                </a:solidFill>
                <a:effectLst/>
                <a:latin typeface="Noto Serif" panose="02020600060500020200" pitchFamily="18" charset="0"/>
              </a:rPr>
              <a:t>Google </a:t>
            </a:r>
            <a:r>
              <a:rPr lang="zh-TW" altLang="en-US" sz="1200" b="0" i="0">
                <a:solidFill>
                  <a:srgbClr val="303A3E"/>
                </a:solidFill>
                <a:effectLst/>
                <a:latin typeface="Noto Serif" panose="02020600060500020200" pitchFamily="18" charset="0"/>
              </a:rPr>
              <a:t>在 </a:t>
            </a:r>
            <a:r>
              <a:rPr lang="en-US" altLang="zh-TW" sz="1200" b="0" i="0">
                <a:solidFill>
                  <a:srgbClr val="303A3E"/>
                </a:solidFill>
                <a:effectLst/>
                <a:latin typeface="Noto Serif" panose="02020600060500020200" pitchFamily="18" charset="0"/>
              </a:rPr>
              <a:t>2023 </a:t>
            </a:r>
            <a:r>
              <a:rPr lang="zh-TW" altLang="en-US" sz="1200" b="0" i="0">
                <a:solidFill>
                  <a:srgbClr val="303A3E"/>
                </a:solidFill>
                <a:effectLst/>
                <a:latin typeface="Noto Serif" panose="02020600060500020200" pitchFamily="18" charset="0"/>
              </a:rPr>
              <a:t>年提出的「逐步蒸餾法」是知識蒸餾領域的一個重要進展。此方法可以在使用更少的訓練數據的情況下，訓練出專門針對特定任務的小型模型。這對於資源有限的應用環境來說是一個極大優勢，因為它降低了模型訓練和部署的成本，同時保持模型效果。</a:t>
            </a:r>
          </a:p>
          <a:p>
            <a:endParaRPr lang="zh-TW" altLang="en-US" sz="1400">
              <a:solidFill>
                <a:schemeClr val="tx2">
                  <a:lumMod val="65000"/>
                  <a:lumOff val="35000"/>
                </a:schemeClr>
              </a:solidFill>
              <a:effectLst/>
            </a:endParaRPr>
          </a:p>
        </p:txBody>
      </p:sp>
      <p:pic>
        <p:nvPicPr>
          <p:cNvPr id="1026" name="Picture 2">
            <a:extLst>
              <a:ext uri="{FF2B5EF4-FFF2-40B4-BE49-F238E27FC236}">
                <a16:creationId xmlns:a16="http://schemas.microsoft.com/office/drawing/2014/main" id="{091D236F-FC54-B066-E19D-B3793BA8A09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2132856"/>
            <a:ext cx="2987824" cy="168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550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E1373-E3EF-1B9D-73EA-7EBB461FE1E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26CBF5E-48F1-6D61-365B-8CE0EFB98719}"/>
              </a:ext>
            </a:extLst>
          </p:cNvPr>
          <p:cNvSpPr>
            <a:spLocks noGrp="1"/>
          </p:cNvSpPr>
          <p:nvPr>
            <p:ph type="title"/>
          </p:nvPr>
        </p:nvSpPr>
        <p:spPr/>
        <p:txBody>
          <a:bodyPr/>
          <a:lstStyle/>
          <a:p>
            <a:endParaRPr lang="zh-TW" altLang="en-US" dirty="0"/>
          </a:p>
        </p:txBody>
      </p:sp>
      <p:pic>
        <p:nvPicPr>
          <p:cNvPr id="6" name="Picture 2" descr="Image">
            <a:extLst>
              <a:ext uri="{FF2B5EF4-FFF2-40B4-BE49-F238E27FC236}">
                <a16:creationId xmlns:a16="http://schemas.microsoft.com/office/drawing/2014/main" id="{7BAB56BB-0131-CEB8-18A2-0F45D016E4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64245" y="1569676"/>
            <a:ext cx="1101035" cy="110103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 name="直線單箭頭接點 6">
            <a:extLst>
              <a:ext uri="{FF2B5EF4-FFF2-40B4-BE49-F238E27FC236}">
                <a16:creationId xmlns:a16="http://schemas.microsoft.com/office/drawing/2014/main" id="{20277FDC-835B-0D97-6154-070EBDFEB121}"/>
              </a:ext>
            </a:extLst>
          </p:cNvPr>
          <p:cNvCxnSpPr/>
          <p:nvPr/>
        </p:nvCxnSpPr>
        <p:spPr>
          <a:xfrm>
            <a:off x="2548094" y="2120192"/>
            <a:ext cx="6591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830A6AB8-8715-C128-78F8-85D885BDFE21}"/>
              </a:ext>
            </a:extLst>
          </p:cNvPr>
          <p:cNvCxnSpPr/>
          <p:nvPr/>
        </p:nvCxnSpPr>
        <p:spPr>
          <a:xfrm>
            <a:off x="4491194" y="2120192"/>
            <a:ext cx="6591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F502520-7A90-7B72-7E54-A6C46B620DBD}"/>
              </a:ext>
            </a:extLst>
          </p:cNvPr>
          <p:cNvSpPr txBox="1"/>
          <p:nvPr/>
        </p:nvSpPr>
        <p:spPr>
          <a:xfrm>
            <a:off x="1722211" y="1947068"/>
            <a:ext cx="768927" cy="369332"/>
          </a:xfrm>
          <a:prstGeom prst="rect">
            <a:avLst/>
          </a:prstGeom>
          <a:noFill/>
        </p:spPr>
        <p:txBody>
          <a:bodyPr wrap="square" rtlCol="0">
            <a:spAutoFit/>
          </a:bodyPr>
          <a:lstStyle/>
          <a:p>
            <a:pPr algn="ctr"/>
            <a:r>
              <a:rPr lang="zh-TW" altLang="en-US" sz="1800" dirty="0">
                <a:latin typeface="微軟正黑體" panose="020B0604030504040204" pitchFamily="34" charset="-120"/>
                <a:ea typeface="微軟正黑體" panose="020B0604030504040204" pitchFamily="34" charset="-120"/>
              </a:rPr>
              <a:t>問題</a:t>
            </a:r>
          </a:p>
        </p:txBody>
      </p:sp>
      <p:sp>
        <p:nvSpPr>
          <p:cNvPr id="10" name="文字方塊 9">
            <a:extLst>
              <a:ext uri="{FF2B5EF4-FFF2-40B4-BE49-F238E27FC236}">
                <a16:creationId xmlns:a16="http://schemas.microsoft.com/office/drawing/2014/main" id="{A7A72B8E-1A65-BD1E-C01F-6A56F76C3EAE}"/>
              </a:ext>
            </a:extLst>
          </p:cNvPr>
          <p:cNvSpPr txBox="1"/>
          <p:nvPr/>
        </p:nvSpPr>
        <p:spPr>
          <a:xfrm>
            <a:off x="5211559" y="1947068"/>
            <a:ext cx="3303791" cy="369332"/>
          </a:xfrm>
          <a:prstGeom prst="rect">
            <a:avLst/>
          </a:prstGeom>
          <a:noFill/>
        </p:spPr>
        <p:txBody>
          <a:bodyPr wrap="square" rtlCol="0">
            <a:spAutoFit/>
          </a:bodyPr>
          <a:lstStyle/>
          <a:p>
            <a:r>
              <a:rPr lang="zh-TW" altLang="en-US" sz="1800" dirty="0">
                <a:latin typeface="微軟正黑體" panose="020B0604030504040204" pitchFamily="34" charset="-120"/>
                <a:ea typeface="微軟正黑體" panose="020B0604030504040204" pitchFamily="34" charset="-120"/>
              </a:rPr>
              <a:t>已經 </a:t>
            </a:r>
            <a:r>
              <a:rPr lang="en-US" altLang="zh-TW" sz="1800" dirty="0">
                <a:latin typeface="微軟正黑體" panose="020B0604030504040204" pitchFamily="34" charset="-120"/>
                <a:ea typeface="微軟正黑體" panose="020B0604030504040204" pitchFamily="34" charset="-120"/>
              </a:rPr>
              <a:t>Alignment </a:t>
            </a:r>
            <a:r>
              <a:rPr lang="zh-TW" altLang="en-US" sz="1800" dirty="0">
                <a:latin typeface="微軟正黑體" panose="020B0604030504040204" pitchFamily="34" charset="-120"/>
                <a:ea typeface="微軟正黑體" panose="020B0604030504040204" pitchFamily="34" charset="-120"/>
              </a:rPr>
              <a:t>的模型的答案</a:t>
            </a:r>
          </a:p>
        </p:txBody>
      </p:sp>
      <p:cxnSp>
        <p:nvCxnSpPr>
          <p:cNvPr id="16" name="直線單箭頭接點 15">
            <a:extLst>
              <a:ext uri="{FF2B5EF4-FFF2-40B4-BE49-F238E27FC236}">
                <a16:creationId xmlns:a16="http://schemas.microsoft.com/office/drawing/2014/main" id="{E15C4DB6-58F6-E276-41FF-E2661757A605}"/>
              </a:ext>
            </a:extLst>
          </p:cNvPr>
          <p:cNvCxnSpPr/>
          <p:nvPr/>
        </p:nvCxnSpPr>
        <p:spPr>
          <a:xfrm>
            <a:off x="2548094" y="3313943"/>
            <a:ext cx="6591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060D951-A0DD-DB69-7318-185CF1D8A496}"/>
              </a:ext>
            </a:extLst>
          </p:cNvPr>
          <p:cNvCxnSpPr/>
          <p:nvPr/>
        </p:nvCxnSpPr>
        <p:spPr>
          <a:xfrm>
            <a:off x="4491194" y="3313943"/>
            <a:ext cx="6591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2B0B2FC9-7B0F-0C26-DE0B-105E6F159C0A}"/>
              </a:ext>
            </a:extLst>
          </p:cNvPr>
          <p:cNvSpPr txBox="1"/>
          <p:nvPr/>
        </p:nvSpPr>
        <p:spPr>
          <a:xfrm>
            <a:off x="1722211" y="3140818"/>
            <a:ext cx="768927" cy="369332"/>
          </a:xfrm>
          <a:prstGeom prst="rect">
            <a:avLst/>
          </a:prstGeom>
          <a:noFill/>
        </p:spPr>
        <p:txBody>
          <a:bodyPr wrap="square" rtlCol="0">
            <a:spAutoFit/>
          </a:bodyPr>
          <a:lstStyle/>
          <a:p>
            <a:pPr algn="ctr"/>
            <a:r>
              <a:rPr lang="zh-TW" altLang="en-US" sz="1800" dirty="0">
                <a:latin typeface="微軟正黑體" panose="020B0604030504040204" pitchFamily="34" charset="-120"/>
                <a:ea typeface="微軟正黑體" panose="020B0604030504040204" pitchFamily="34" charset="-120"/>
              </a:rPr>
              <a:t>問題</a:t>
            </a:r>
          </a:p>
        </p:txBody>
      </p:sp>
      <p:sp>
        <p:nvSpPr>
          <p:cNvPr id="19" name="文字方塊 18">
            <a:extLst>
              <a:ext uri="{FF2B5EF4-FFF2-40B4-BE49-F238E27FC236}">
                <a16:creationId xmlns:a16="http://schemas.microsoft.com/office/drawing/2014/main" id="{B8A45E24-808F-68BE-6A93-293E01EEEDD4}"/>
              </a:ext>
            </a:extLst>
          </p:cNvPr>
          <p:cNvSpPr txBox="1"/>
          <p:nvPr/>
        </p:nvSpPr>
        <p:spPr>
          <a:xfrm>
            <a:off x="5211559" y="3140818"/>
            <a:ext cx="3303791" cy="369332"/>
          </a:xfrm>
          <a:prstGeom prst="rect">
            <a:avLst/>
          </a:prstGeom>
          <a:noFill/>
        </p:spPr>
        <p:txBody>
          <a:bodyPr wrap="square" rtlCol="0">
            <a:spAutoFit/>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
        <p:nvSpPr>
          <p:cNvPr id="20" name="矩形: 圓角 19">
            <a:extLst>
              <a:ext uri="{FF2B5EF4-FFF2-40B4-BE49-F238E27FC236}">
                <a16:creationId xmlns:a16="http://schemas.microsoft.com/office/drawing/2014/main" id="{94007B32-6250-5E1E-CD2B-02E0263D7DAE}"/>
              </a:ext>
            </a:extLst>
          </p:cNvPr>
          <p:cNvSpPr/>
          <p:nvPr/>
        </p:nvSpPr>
        <p:spPr>
          <a:xfrm>
            <a:off x="3264245" y="2844906"/>
            <a:ext cx="1101035" cy="994169"/>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100" dirty="0">
                <a:solidFill>
                  <a:schemeClr val="tx1"/>
                </a:solidFill>
                <a:latin typeface="微軟正黑體" panose="020B0604030504040204" pitchFamily="34" charset="-120"/>
                <a:ea typeface="微軟正黑體" panose="020B0604030504040204" pitchFamily="34" charset="-120"/>
              </a:rPr>
              <a:t>自己的</a:t>
            </a:r>
            <a:endParaRPr lang="en-US" altLang="zh-TW" sz="2100" dirty="0">
              <a:solidFill>
                <a:schemeClr val="tx1"/>
              </a:solidFill>
              <a:latin typeface="微軟正黑體" panose="020B0604030504040204" pitchFamily="34" charset="-120"/>
              <a:ea typeface="微軟正黑體" panose="020B0604030504040204" pitchFamily="34" charset="-120"/>
            </a:endParaRPr>
          </a:p>
          <a:p>
            <a:pPr algn="ctr"/>
            <a:r>
              <a:rPr lang="en-US" altLang="zh-TW" sz="2100" dirty="0">
                <a:solidFill>
                  <a:schemeClr val="tx1"/>
                </a:solidFill>
                <a:latin typeface="微軟正黑體" panose="020B0604030504040204" pitchFamily="34" charset="-120"/>
                <a:ea typeface="微軟正黑體" panose="020B0604030504040204" pitchFamily="34" charset="-120"/>
              </a:rPr>
              <a:t>LLM</a:t>
            </a:r>
            <a:endParaRPr lang="zh-TW" altLang="en-US" sz="2100" dirty="0">
              <a:solidFill>
                <a:schemeClr val="tx1"/>
              </a:solidFill>
              <a:latin typeface="微軟正黑體" panose="020B0604030504040204" pitchFamily="34" charset="-120"/>
              <a:ea typeface="微軟正黑體" panose="020B0604030504040204" pitchFamily="34" charset="-120"/>
            </a:endParaRPr>
          </a:p>
        </p:txBody>
      </p:sp>
      <p:cxnSp>
        <p:nvCxnSpPr>
          <p:cNvPr id="21" name="直線單箭頭接點 20">
            <a:extLst>
              <a:ext uri="{FF2B5EF4-FFF2-40B4-BE49-F238E27FC236}">
                <a16:creationId xmlns:a16="http://schemas.microsoft.com/office/drawing/2014/main" id="{B4150D4D-E3A1-EA59-07E3-B33D91999F83}"/>
              </a:ext>
            </a:extLst>
          </p:cNvPr>
          <p:cNvCxnSpPr>
            <a:cxnSpLocks/>
          </p:cNvCxnSpPr>
          <p:nvPr/>
        </p:nvCxnSpPr>
        <p:spPr>
          <a:xfrm flipV="1">
            <a:off x="7511071" y="2298052"/>
            <a:ext cx="0" cy="1022501"/>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0625577-B674-9A50-2A8B-372B7A0847B7}"/>
              </a:ext>
            </a:extLst>
          </p:cNvPr>
          <p:cNvCxnSpPr>
            <a:cxnSpLocks/>
          </p:cNvCxnSpPr>
          <p:nvPr/>
        </p:nvCxnSpPr>
        <p:spPr>
          <a:xfrm flipH="1">
            <a:off x="6005657" y="3320552"/>
            <a:ext cx="1505414"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內容版面配置區 3">
            <a:extLst>
              <a:ext uri="{FF2B5EF4-FFF2-40B4-BE49-F238E27FC236}">
                <a16:creationId xmlns:a16="http://schemas.microsoft.com/office/drawing/2014/main" id="{B1F76E40-EB8A-3999-1BDF-909C5264AF5E}"/>
              </a:ext>
            </a:extLst>
          </p:cNvPr>
          <p:cNvGraphicFramePr>
            <a:graphicFrameLocks noGrp="1"/>
          </p:cNvGraphicFramePr>
          <p:nvPr>
            <p:ph idx="1"/>
          </p:nvPr>
        </p:nvGraphicFramePr>
        <p:xfrm>
          <a:off x="407620" y="4053683"/>
          <a:ext cx="6455836" cy="1714500"/>
        </p:xfrm>
        <a:graphic>
          <a:graphicData uri="http://schemas.openxmlformats.org/drawingml/2006/table">
            <a:tbl>
              <a:tblPr firstRow="1" bandRow="1">
                <a:tableStyleId>{5C22544A-7EE6-4342-B048-85BDC9FD1C3A}</a:tableStyleId>
              </a:tblPr>
              <a:tblGrid>
                <a:gridCol w="834722">
                  <a:extLst>
                    <a:ext uri="{9D8B030D-6E8A-4147-A177-3AD203B41FA5}">
                      <a16:colId xmlns:a16="http://schemas.microsoft.com/office/drawing/2014/main" val="3555077859"/>
                    </a:ext>
                  </a:extLst>
                </a:gridCol>
                <a:gridCol w="2416609">
                  <a:extLst>
                    <a:ext uri="{9D8B030D-6E8A-4147-A177-3AD203B41FA5}">
                      <a16:colId xmlns:a16="http://schemas.microsoft.com/office/drawing/2014/main" val="1124069260"/>
                    </a:ext>
                  </a:extLst>
                </a:gridCol>
                <a:gridCol w="1343025">
                  <a:extLst>
                    <a:ext uri="{9D8B030D-6E8A-4147-A177-3AD203B41FA5}">
                      <a16:colId xmlns:a16="http://schemas.microsoft.com/office/drawing/2014/main" val="4076363570"/>
                    </a:ext>
                  </a:extLst>
                </a:gridCol>
                <a:gridCol w="905759">
                  <a:extLst>
                    <a:ext uri="{9D8B030D-6E8A-4147-A177-3AD203B41FA5}">
                      <a16:colId xmlns:a16="http://schemas.microsoft.com/office/drawing/2014/main" val="1930774045"/>
                    </a:ext>
                  </a:extLst>
                </a:gridCol>
                <a:gridCol w="955721">
                  <a:extLst>
                    <a:ext uri="{9D8B030D-6E8A-4147-A177-3AD203B41FA5}">
                      <a16:colId xmlns:a16="http://schemas.microsoft.com/office/drawing/2014/main" val="582972015"/>
                    </a:ext>
                  </a:extLst>
                </a:gridCol>
              </a:tblGrid>
              <a:tr h="342900">
                <a:tc>
                  <a:txBody>
                    <a:bodyPr/>
                    <a:lstStyle/>
                    <a:p>
                      <a:endParaRPr lang="zh-TW" altLang="en-US" sz="1800"/>
                    </a:p>
                  </a:txBody>
                  <a:tcPr marL="68580" marR="68580" marT="34290" marB="34290"/>
                </a:tc>
                <a:tc>
                  <a:txBody>
                    <a:bodyPr/>
                    <a:lstStyle/>
                    <a:p>
                      <a:r>
                        <a:rPr lang="en-US" altLang="zh-TW" sz="1800" dirty="0"/>
                        <a:t>Student</a:t>
                      </a:r>
                      <a:endParaRPr lang="zh-TW" altLang="en-US" sz="1800" dirty="0"/>
                    </a:p>
                  </a:txBody>
                  <a:tcPr marL="68580" marR="68580" marT="34290" marB="34290"/>
                </a:tc>
                <a:tc>
                  <a:txBody>
                    <a:bodyPr/>
                    <a:lstStyle/>
                    <a:p>
                      <a:r>
                        <a:rPr lang="en-US" altLang="zh-TW" sz="1800" dirty="0"/>
                        <a:t>Teacher</a:t>
                      </a:r>
                      <a:endParaRPr lang="zh-TW" altLang="en-US" sz="1800" dirty="0"/>
                    </a:p>
                  </a:txBody>
                  <a:tcPr marL="68580" marR="68580" marT="34290" marB="34290"/>
                </a:tc>
                <a:tc>
                  <a:txBody>
                    <a:bodyPr/>
                    <a:lstStyle/>
                    <a:p>
                      <a:r>
                        <a:rPr lang="en-US" altLang="zh-TW" sz="1800" dirty="0"/>
                        <a:t>Data</a:t>
                      </a:r>
                      <a:endParaRPr lang="zh-TW" altLang="en-US" sz="1800" dirty="0"/>
                    </a:p>
                  </a:txBody>
                  <a:tcPr marL="68580" marR="68580" marT="34290" marB="34290"/>
                </a:tc>
                <a:tc>
                  <a:txBody>
                    <a:bodyPr/>
                    <a:lstStyle/>
                    <a:p>
                      <a:r>
                        <a:rPr lang="en-US" altLang="zh-TW" sz="1800" dirty="0"/>
                        <a:t>Cost</a:t>
                      </a:r>
                      <a:endParaRPr lang="zh-TW" altLang="en-US" sz="1800" dirty="0"/>
                    </a:p>
                  </a:txBody>
                  <a:tcPr marL="68580" marR="68580" marT="34290" marB="34290"/>
                </a:tc>
                <a:extLst>
                  <a:ext uri="{0D108BD9-81ED-4DB2-BD59-A6C34878D82A}">
                    <a16:rowId xmlns:a16="http://schemas.microsoft.com/office/drawing/2014/main" val="2474622301"/>
                  </a:ext>
                </a:extLst>
              </a:tr>
              <a:tr h="342900">
                <a:tc>
                  <a:txBody>
                    <a:bodyPr/>
                    <a:lstStyle/>
                    <a:p>
                      <a:r>
                        <a:rPr lang="en-US" altLang="zh-TW" sz="1800" dirty="0"/>
                        <a:t>Alpaca</a:t>
                      </a:r>
                      <a:endParaRPr lang="zh-TW" altLang="en-US" sz="1800" dirty="0"/>
                    </a:p>
                  </a:txBody>
                  <a:tcPr marL="68580" marR="68580" marT="34290" marB="34290"/>
                </a:tc>
                <a:tc>
                  <a:txBody>
                    <a:bodyPr/>
                    <a:lstStyle/>
                    <a:p>
                      <a:r>
                        <a:rPr lang="en-US" altLang="zh-TW" sz="1800" dirty="0"/>
                        <a:t>LLaMA1-7B-base</a:t>
                      </a:r>
                      <a:endParaRPr lang="zh-TW" altLang="en-US" sz="1800" dirty="0"/>
                    </a:p>
                  </a:txBody>
                  <a:tcPr marL="68580" marR="68580" marT="34290" marB="34290"/>
                </a:tc>
                <a:tc>
                  <a:txBody>
                    <a:bodyPr/>
                    <a:lstStyle/>
                    <a:p>
                      <a:r>
                        <a:rPr lang="en-US" altLang="zh-TW" sz="1800" dirty="0"/>
                        <a:t>ChatGPT</a:t>
                      </a:r>
                      <a:r>
                        <a:rPr lang="zh-TW" altLang="en-US" sz="1800" dirty="0"/>
                        <a:t> </a:t>
                      </a:r>
                    </a:p>
                  </a:txBody>
                  <a:tcPr marL="68580" marR="68580" marT="34290" marB="34290"/>
                </a:tc>
                <a:tc>
                  <a:txBody>
                    <a:bodyPr/>
                    <a:lstStyle/>
                    <a:p>
                      <a:r>
                        <a:rPr lang="en-US" altLang="zh-TW" sz="1800" dirty="0"/>
                        <a:t>52k</a:t>
                      </a:r>
                      <a:endParaRPr lang="zh-TW" altLang="en-US" sz="1800" dirty="0"/>
                    </a:p>
                  </a:txBody>
                  <a:tcPr marL="68580" marR="68580" marT="34290" marB="34290"/>
                </a:tc>
                <a:tc>
                  <a:txBody>
                    <a:bodyPr/>
                    <a:lstStyle/>
                    <a:p>
                      <a:r>
                        <a:rPr lang="en-US" altLang="zh-TW" sz="1800" dirty="0"/>
                        <a:t>$100</a:t>
                      </a:r>
                      <a:endParaRPr lang="zh-TW" altLang="en-US" sz="1800" dirty="0"/>
                    </a:p>
                  </a:txBody>
                  <a:tcPr marL="68580" marR="68580" marT="34290" marB="34290"/>
                </a:tc>
                <a:extLst>
                  <a:ext uri="{0D108BD9-81ED-4DB2-BD59-A6C34878D82A}">
                    <a16:rowId xmlns:a16="http://schemas.microsoft.com/office/drawing/2014/main" val="1299314549"/>
                  </a:ext>
                </a:extLst>
              </a:tr>
              <a:tr h="342900">
                <a:tc>
                  <a:txBody>
                    <a:bodyPr/>
                    <a:lstStyle/>
                    <a:p>
                      <a:r>
                        <a:rPr lang="en-US" altLang="zh-TW" sz="1800" dirty="0"/>
                        <a:t>Vicuna</a:t>
                      </a:r>
                      <a:endParaRPr lang="zh-TW" altLang="en-US" sz="18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t>LLaMA1-7B-base</a:t>
                      </a:r>
                      <a:endParaRPr lang="zh-TW" altLang="en-US" sz="1800" dirty="0"/>
                    </a:p>
                  </a:txBody>
                  <a:tcPr marL="68580" marR="68580" marT="34290" marB="34290"/>
                </a:tc>
                <a:tc>
                  <a:txBody>
                    <a:bodyPr/>
                    <a:lstStyle/>
                    <a:p>
                      <a:r>
                        <a:rPr lang="en-US" altLang="zh-TW" sz="1800" dirty="0"/>
                        <a:t>ChatGPT</a:t>
                      </a:r>
                      <a:endParaRPr lang="zh-TW" altLang="en-US" sz="1800" dirty="0"/>
                    </a:p>
                  </a:txBody>
                  <a:tcPr marL="68580" marR="68580" marT="34290" marB="34290"/>
                </a:tc>
                <a:tc>
                  <a:txBody>
                    <a:bodyPr/>
                    <a:lstStyle/>
                    <a:p>
                      <a:r>
                        <a:rPr lang="en-US" altLang="zh-TW" sz="1800" dirty="0"/>
                        <a:t>70k</a:t>
                      </a:r>
                      <a:endParaRPr lang="zh-TW" altLang="en-US" sz="1800" dirty="0"/>
                    </a:p>
                  </a:txBody>
                  <a:tcPr marL="68580" marR="68580" marT="34290" marB="34290"/>
                </a:tc>
                <a:tc>
                  <a:txBody>
                    <a:bodyPr/>
                    <a:lstStyle/>
                    <a:p>
                      <a:r>
                        <a:rPr lang="en-US" altLang="zh-TW" sz="1800" dirty="0"/>
                        <a:t>$140</a:t>
                      </a:r>
                      <a:endParaRPr lang="zh-TW" altLang="en-US" sz="1800" dirty="0"/>
                    </a:p>
                  </a:txBody>
                  <a:tcPr marL="68580" marR="68580" marT="34290" marB="34290"/>
                </a:tc>
                <a:extLst>
                  <a:ext uri="{0D108BD9-81ED-4DB2-BD59-A6C34878D82A}">
                    <a16:rowId xmlns:a16="http://schemas.microsoft.com/office/drawing/2014/main" val="1488887304"/>
                  </a:ext>
                </a:extLst>
              </a:tr>
              <a:tr h="342900">
                <a:tc>
                  <a:txBody>
                    <a:bodyPr/>
                    <a:lstStyle/>
                    <a:p>
                      <a:r>
                        <a:rPr lang="en-US" altLang="zh-TW" sz="1800" dirty="0"/>
                        <a:t>Sky-T1</a:t>
                      </a:r>
                      <a:endParaRPr lang="zh-TW" altLang="en-US" sz="18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kern="1200" dirty="0">
                          <a:solidFill>
                            <a:schemeClr val="dk1"/>
                          </a:solidFill>
                          <a:effectLst/>
                          <a:latin typeface="+mn-lt"/>
                          <a:ea typeface="+mn-ea"/>
                          <a:cs typeface="+mn-cs"/>
                        </a:rPr>
                        <a:t>Qwen2.5-32B-Instruct</a:t>
                      </a:r>
                      <a:endParaRPr lang="zh-TW" altLang="en-US" sz="1800" b="0" i="0" kern="1200" dirty="0">
                        <a:solidFill>
                          <a:schemeClr val="dk1"/>
                        </a:solidFill>
                        <a:effectLst/>
                        <a:latin typeface="+mn-lt"/>
                        <a:ea typeface="+mn-ea"/>
                        <a:cs typeface="+mn-cs"/>
                      </a:endParaRPr>
                    </a:p>
                  </a:txBody>
                  <a:tcPr marL="68580" marR="68580" marT="34290" marB="34290"/>
                </a:tc>
                <a:tc>
                  <a:txBody>
                    <a:bodyPr/>
                    <a:lstStyle/>
                    <a:p>
                      <a:r>
                        <a:rPr lang="en-US" altLang="zh-TW" sz="1800" dirty="0" err="1"/>
                        <a:t>QwQ</a:t>
                      </a:r>
                      <a:endParaRPr lang="zh-TW" altLang="en-US" sz="1800" dirty="0"/>
                    </a:p>
                  </a:txBody>
                  <a:tcPr marL="68580" marR="68580" marT="34290" marB="34290"/>
                </a:tc>
                <a:tc>
                  <a:txBody>
                    <a:bodyPr/>
                    <a:lstStyle/>
                    <a:p>
                      <a:r>
                        <a:rPr lang="en-US" altLang="zh-TW" sz="1800" dirty="0"/>
                        <a:t>17k</a:t>
                      </a:r>
                      <a:endParaRPr lang="zh-TW" altLang="en-US" sz="1800" dirty="0"/>
                    </a:p>
                  </a:txBody>
                  <a:tcPr marL="68580" marR="68580" marT="34290" marB="34290"/>
                </a:tc>
                <a:tc>
                  <a:txBody>
                    <a:bodyPr/>
                    <a:lstStyle/>
                    <a:p>
                      <a:r>
                        <a:rPr lang="en-US" altLang="zh-TW" sz="1800" dirty="0"/>
                        <a:t>$450</a:t>
                      </a:r>
                      <a:endParaRPr lang="zh-TW" altLang="en-US" sz="1800" dirty="0"/>
                    </a:p>
                  </a:txBody>
                  <a:tcPr marL="68580" marR="68580" marT="34290" marB="34290"/>
                </a:tc>
                <a:extLst>
                  <a:ext uri="{0D108BD9-81ED-4DB2-BD59-A6C34878D82A}">
                    <a16:rowId xmlns:a16="http://schemas.microsoft.com/office/drawing/2014/main" val="799337656"/>
                  </a:ext>
                </a:extLst>
              </a:tr>
              <a:tr h="342900">
                <a:tc>
                  <a:txBody>
                    <a:bodyPr/>
                    <a:lstStyle/>
                    <a:p>
                      <a:r>
                        <a:rPr lang="en-US" altLang="zh-TW" sz="1800" dirty="0"/>
                        <a:t>S1</a:t>
                      </a:r>
                      <a:endParaRPr lang="zh-TW" altLang="en-US" sz="18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0" i="0" kern="1200" dirty="0">
                          <a:solidFill>
                            <a:schemeClr val="dk1"/>
                          </a:solidFill>
                          <a:effectLst/>
                          <a:latin typeface="+mn-lt"/>
                          <a:ea typeface="+mn-ea"/>
                          <a:cs typeface="+mn-cs"/>
                        </a:rPr>
                        <a:t>Qwen2.5-32B-Instruct</a:t>
                      </a:r>
                      <a:endParaRPr lang="zh-TW" altLang="en-US" sz="2400" dirty="0"/>
                    </a:p>
                  </a:txBody>
                  <a:tcPr marL="68580" marR="68580" marT="34290" marB="34290"/>
                </a:tc>
                <a:tc>
                  <a:txBody>
                    <a:bodyPr/>
                    <a:lstStyle/>
                    <a:p>
                      <a:r>
                        <a:rPr lang="en-US" altLang="zh-TW" sz="1800" dirty="0"/>
                        <a:t>Gemini</a:t>
                      </a:r>
                      <a:endParaRPr lang="zh-TW" altLang="en-US" sz="1800" dirty="0"/>
                    </a:p>
                  </a:txBody>
                  <a:tcPr marL="68580" marR="68580" marT="34290" marB="34290"/>
                </a:tc>
                <a:tc>
                  <a:txBody>
                    <a:bodyPr/>
                    <a:lstStyle/>
                    <a:p>
                      <a:r>
                        <a:rPr lang="en-US" altLang="zh-TW" sz="1800" dirty="0"/>
                        <a:t>1k</a:t>
                      </a:r>
                      <a:endParaRPr lang="zh-TW" altLang="en-US" sz="1800" dirty="0"/>
                    </a:p>
                  </a:txBody>
                  <a:tcPr marL="68580" marR="68580" marT="34290" marB="34290"/>
                </a:tc>
                <a:tc>
                  <a:txBody>
                    <a:bodyPr/>
                    <a:lstStyle/>
                    <a:p>
                      <a:r>
                        <a:rPr lang="en-US" altLang="zh-TW" sz="1800" dirty="0"/>
                        <a:t>&lt;$50</a:t>
                      </a:r>
                      <a:endParaRPr lang="zh-TW" altLang="en-US" sz="1800" dirty="0"/>
                    </a:p>
                  </a:txBody>
                  <a:tcPr marL="68580" marR="68580" marT="34290" marB="34290"/>
                </a:tc>
                <a:extLst>
                  <a:ext uri="{0D108BD9-81ED-4DB2-BD59-A6C34878D82A}">
                    <a16:rowId xmlns:a16="http://schemas.microsoft.com/office/drawing/2014/main" val="3121338154"/>
                  </a:ext>
                </a:extLst>
              </a:tr>
            </a:tbl>
          </a:graphicData>
        </a:graphic>
      </p:graphicFrame>
      <p:sp>
        <p:nvSpPr>
          <p:cNvPr id="29" name="文字方塊 28">
            <a:extLst>
              <a:ext uri="{FF2B5EF4-FFF2-40B4-BE49-F238E27FC236}">
                <a16:creationId xmlns:a16="http://schemas.microsoft.com/office/drawing/2014/main" id="{6D43E8E7-C881-3D4A-92D7-A917E12CA38A}"/>
              </a:ext>
            </a:extLst>
          </p:cNvPr>
          <p:cNvSpPr txBox="1"/>
          <p:nvPr/>
        </p:nvSpPr>
        <p:spPr>
          <a:xfrm>
            <a:off x="212813" y="955152"/>
            <a:ext cx="4909704" cy="461665"/>
          </a:xfrm>
          <a:prstGeom prst="rect">
            <a:avLst/>
          </a:prstGeom>
          <a:noFill/>
        </p:spPr>
        <p:txBody>
          <a:bodyPr wrap="square">
            <a:spAutoFit/>
          </a:bodyPr>
          <a:lstStyle/>
          <a:p>
            <a:r>
              <a:rPr lang="en-US" altLang="zh-TW" b="1" u="sng" dirty="0"/>
              <a:t>Knowledge Distillation </a:t>
            </a:r>
            <a:endParaRPr lang="zh-TW" altLang="en-US" b="1" u="sng" dirty="0"/>
          </a:p>
        </p:txBody>
      </p:sp>
      <p:sp>
        <p:nvSpPr>
          <p:cNvPr id="30" name="文字方塊 29">
            <a:extLst>
              <a:ext uri="{FF2B5EF4-FFF2-40B4-BE49-F238E27FC236}">
                <a16:creationId xmlns:a16="http://schemas.microsoft.com/office/drawing/2014/main" id="{8C961DFB-B5D5-7B82-A73C-683CF91013D6}"/>
              </a:ext>
            </a:extLst>
          </p:cNvPr>
          <p:cNvSpPr txBox="1"/>
          <p:nvPr/>
        </p:nvSpPr>
        <p:spPr>
          <a:xfrm>
            <a:off x="152782" y="2474503"/>
            <a:ext cx="1620982" cy="415498"/>
          </a:xfrm>
          <a:prstGeom prst="rect">
            <a:avLst/>
          </a:prstGeom>
          <a:noFill/>
        </p:spPr>
        <p:txBody>
          <a:bodyPr wrap="square" rtlCol="0">
            <a:spAutoFit/>
          </a:bodyPr>
          <a:lstStyle/>
          <a:p>
            <a:r>
              <a:rPr lang="zh-TW" altLang="en-US" sz="2100" dirty="0">
                <a:solidFill>
                  <a:srgbClr val="FF0000"/>
                </a:solidFill>
                <a:latin typeface="微軟正黑體" panose="020B0604030504040204" pitchFamily="34" charset="-120"/>
                <a:ea typeface="微軟正黑體" panose="020B0604030504040204" pitchFamily="34" charset="-120"/>
              </a:rPr>
              <a:t>輸入哪裡來？</a:t>
            </a:r>
          </a:p>
        </p:txBody>
      </p:sp>
      <p:cxnSp>
        <p:nvCxnSpPr>
          <p:cNvPr id="32" name="直線單箭頭接點 31">
            <a:extLst>
              <a:ext uri="{FF2B5EF4-FFF2-40B4-BE49-F238E27FC236}">
                <a16:creationId xmlns:a16="http://schemas.microsoft.com/office/drawing/2014/main" id="{2CFB87C5-2974-CA0E-EA30-971B1E2EF14B}"/>
              </a:ext>
            </a:extLst>
          </p:cNvPr>
          <p:cNvCxnSpPr>
            <a:cxnSpLocks/>
          </p:cNvCxnSpPr>
          <p:nvPr/>
        </p:nvCxnSpPr>
        <p:spPr>
          <a:xfrm flipV="1">
            <a:off x="1825316" y="2276999"/>
            <a:ext cx="203228" cy="247083"/>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4" name="直線單箭頭接點 33">
            <a:extLst>
              <a:ext uri="{FF2B5EF4-FFF2-40B4-BE49-F238E27FC236}">
                <a16:creationId xmlns:a16="http://schemas.microsoft.com/office/drawing/2014/main" id="{789BDCD7-07B1-5289-A390-4D119044D379}"/>
              </a:ext>
            </a:extLst>
          </p:cNvPr>
          <p:cNvCxnSpPr>
            <a:cxnSpLocks/>
          </p:cNvCxnSpPr>
          <p:nvPr/>
        </p:nvCxnSpPr>
        <p:spPr>
          <a:xfrm>
            <a:off x="1825316" y="2825873"/>
            <a:ext cx="203228" cy="247083"/>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3C7FE5D9-30E6-443D-F860-77BEF09F93D6}"/>
              </a:ext>
            </a:extLst>
          </p:cNvPr>
          <p:cNvSpPr txBox="1"/>
          <p:nvPr/>
        </p:nvSpPr>
        <p:spPr>
          <a:xfrm>
            <a:off x="7303252" y="4599309"/>
            <a:ext cx="1840748" cy="646331"/>
          </a:xfrm>
          <a:prstGeom prst="rect">
            <a:avLst/>
          </a:prstGeom>
          <a:noFill/>
        </p:spPr>
        <p:txBody>
          <a:bodyPr wrap="square" rtlCol="0">
            <a:spAutoFit/>
          </a:bodyPr>
          <a:lstStyle/>
          <a:p>
            <a:r>
              <a:rPr lang="zh-TW" altLang="en-US" sz="1800" dirty="0">
                <a:latin typeface="微軟正黑體" panose="020B0604030504040204" pitchFamily="34" charset="-120"/>
                <a:ea typeface="微軟正黑體" panose="020B0604030504040204" pitchFamily="34" charset="-120"/>
              </a:rPr>
              <a:t>不包含生資料、清理資料的成本</a:t>
            </a:r>
          </a:p>
        </p:txBody>
      </p:sp>
      <p:sp>
        <p:nvSpPr>
          <p:cNvPr id="36" name="右大括弧 35">
            <a:extLst>
              <a:ext uri="{FF2B5EF4-FFF2-40B4-BE49-F238E27FC236}">
                <a16:creationId xmlns:a16="http://schemas.microsoft.com/office/drawing/2014/main" id="{02E583B2-5478-DB57-41A5-557BA14591F1}"/>
              </a:ext>
            </a:extLst>
          </p:cNvPr>
          <p:cNvSpPr/>
          <p:nvPr/>
        </p:nvSpPr>
        <p:spPr>
          <a:xfrm>
            <a:off x="6962038" y="4053683"/>
            <a:ext cx="242630" cy="1673224"/>
          </a:xfrm>
          <a:prstGeom prst="rightBrace">
            <a:avLst>
              <a:gd name="adj1" fmla="val 402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sz="1800"/>
          </a:p>
        </p:txBody>
      </p:sp>
    </p:spTree>
    <p:extLst>
      <p:ext uri="{BB962C8B-B14F-4D97-AF65-F5344CB8AC3E}">
        <p14:creationId xmlns:p14="http://schemas.microsoft.com/office/powerpoint/2010/main" val="14904353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C4D07-4033-DD13-5937-B401312648B0}"/>
            </a:ext>
          </a:extLst>
        </p:cNvPr>
        <p:cNvGrpSpPr/>
        <p:nvPr/>
      </p:nvGrpSpPr>
      <p:grpSpPr>
        <a:xfrm>
          <a:off x="0" y="0"/>
          <a:ext cx="0" cy="0"/>
          <a:chOff x="0" y="0"/>
          <a:chExt cx="0" cy="0"/>
        </a:xfrm>
      </p:grpSpPr>
      <p:grpSp>
        <p:nvGrpSpPr>
          <p:cNvPr id="45" name="群組 44">
            <a:extLst>
              <a:ext uri="{FF2B5EF4-FFF2-40B4-BE49-F238E27FC236}">
                <a16:creationId xmlns:a16="http://schemas.microsoft.com/office/drawing/2014/main" id="{3DABAB1C-AAF6-D130-6104-C7B124FBB416}"/>
              </a:ext>
            </a:extLst>
          </p:cNvPr>
          <p:cNvGrpSpPr/>
          <p:nvPr/>
        </p:nvGrpSpPr>
        <p:grpSpPr>
          <a:xfrm>
            <a:off x="6833226" y="3319231"/>
            <a:ext cx="1405669" cy="417867"/>
            <a:chOff x="2458382" y="6307365"/>
            <a:chExt cx="1874225" cy="557156"/>
          </a:xfrm>
        </p:grpSpPr>
        <p:sp>
          <p:nvSpPr>
            <p:cNvPr id="40" name="矩形: 圓角 39">
              <a:extLst>
                <a:ext uri="{FF2B5EF4-FFF2-40B4-BE49-F238E27FC236}">
                  <a16:creationId xmlns:a16="http://schemas.microsoft.com/office/drawing/2014/main" id="{810597ED-3585-F7BF-B24F-626AD5545C75}"/>
                </a:ext>
              </a:extLst>
            </p:cNvPr>
            <p:cNvSpPr/>
            <p:nvPr/>
          </p:nvSpPr>
          <p:spPr>
            <a:xfrm>
              <a:off x="2724600" y="6389671"/>
              <a:ext cx="1608007" cy="357655"/>
            </a:xfrm>
            <a:prstGeom prst="roundRect">
              <a:avLst/>
            </a:prstGeom>
            <a:pattFill prst="wdUpDiag">
              <a:fgClr>
                <a:schemeClr val="accent2">
                  <a:lumMod val="60000"/>
                  <a:lumOff val="40000"/>
                </a:schemeClr>
              </a:fgClr>
              <a:bgClr>
                <a:schemeClr val="bg1"/>
              </a:bgClr>
            </a:patt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41" name="矩形 40">
              <a:extLst>
                <a:ext uri="{FF2B5EF4-FFF2-40B4-BE49-F238E27FC236}">
                  <a16:creationId xmlns:a16="http://schemas.microsoft.com/office/drawing/2014/main" id="{2EA889BC-4B4E-8ABE-0DD2-1943BE63BE8E}"/>
                </a:ext>
              </a:extLst>
            </p:cNvPr>
            <p:cNvSpPr/>
            <p:nvPr/>
          </p:nvSpPr>
          <p:spPr>
            <a:xfrm>
              <a:off x="2458382" y="6307365"/>
              <a:ext cx="1234238" cy="557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grpSp>
      <p:sp>
        <p:nvSpPr>
          <p:cNvPr id="2" name="標題 1">
            <a:extLst>
              <a:ext uri="{FF2B5EF4-FFF2-40B4-BE49-F238E27FC236}">
                <a16:creationId xmlns:a16="http://schemas.microsoft.com/office/drawing/2014/main" id="{A6B64E27-52AB-32E2-819D-105EC9619785}"/>
              </a:ext>
            </a:extLst>
          </p:cNvPr>
          <p:cNvSpPr>
            <a:spLocks noGrp="1"/>
          </p:cNvSpPr>
          <p:nvPr>
            <p:ph type="title"/>
          </p:nvPr>
        </p:nvSpPr>
        <p:spPr/>
        <p:txBody>
          <a:bodyPr/>
          <a:lstStyle/>
          <a:p>
            <a:r>
              <a:rPr lang="en-US" altLang="zh-TW" dirty="0"/>
              <a:t>Knowledge Distillation </a:t>
            </a:r>
            <a:endParaRPr lang="zh-TW" altLang="en-US" dirty="0"/>
          </a:p>
        </p:txBody>
      </p:sp>
      <p:sp>
        <p:nvSpPr>
          <p:cNvPr id="6" name="文字方塊 5">
            <a:extLst>
              <a:ext uri="{FF2B5EF4-FFF2-40B4-BE49-F238E27FC236}">
                <a16:creationId xmlns:a16="http://schemas.microsoft.com/office/drawing/2014/main" id="{0DAE022A-C5A7-B49E-F724-FEE45F726943}"/>
              </a:ext>
            </a:extLst>
          </p:cNvPr>
          <p:cNvSpPr txBox="1"/>
          <p:nvPr/>
        </p:nvSpPr>
        <p:spPr>
          <a:xfrm>
            <a:off x="4829389" y="1631112"/>
            <a:ext cx="2704586" cy="300082"/>
          </a:xfrm>
          <a:prstGeom prst="rect">
            <a:avLst/>
          </a:prstGeom>
          <a:noFill/>
        </p:spPr>
        <p:txBody>
          <a:bodyPr wrap="square">
            <a:spAutoFit/>
          </a:bodyPr>
          <a:lstStyle/>
          <a:p>
            <a:pPr defTabSz="685800" fontAlgn="auto">
              <a:spcBef>
                <a:spcPts val="0"/>
              </a:spcBef>
              <a:spcAft>
                <a:spcPts val="0"/>
              </a:spcAft>
              <a:defRPr/>
            </a:pPr>
            <a:r>
              <a:rPr kumimoji="0" lang="zh-TW" altLang="en-US" sz="1350" dirty="0">
                <a:solidFill>
                  <a:prstClr val="black"/>
                </a:solidFill>
                <a:latin typeface="Aptos" panose="02110004020202020204"/>
              </a:rPr>
              <a:t>https://arxiv.org/abs/2409.00096</a:t>
            </a:r>
          </a:p>
        </p:txBody>
      </p:sp>
      <p:sp>
        <p:nvSpPr>
          <p:cNvPr id="7" name="文字方塊 6">
            <a:extLst>
              <a:ext uri="{FF2B5EF4-FFF2-40B4-BE49-F238E27FC236}">
                <a16:creationId xmlns:a16="http://schemas.microsoft.com/office/drawing/2014/main" id="{E879B04C-0DEB-0AC5-1296-CB0E175860DF}"/>
              </a:ext>
            </a:extLst>
          </p:cNvPr>
          <p:cNvSpPr txBox="1"/>
          <p:nvPr/>
        </p:nvSpPr>
        <p:spPr>
          <a:xfrm>
            <a:off x="4847080" y="1396956"/>
            <a:ext cx="2596574" cy="297517"/>
          </a:xfrm>
          <a:prstGeom prst="rect">
            <a:avLst/>
          </a:prstGeom>
          <a:noFill/>
        </p:spPr>
        <p:txBody>
          <a:bodyPr wrap="square">
            <a:spAutoFit/>
          </a:bodyPr>
          <a:lstStyle/>
          <a:p>
            <a:pPr defTabSz="685800" fontAlgn="auto">
              <a:lnSpc>
                <a:spcPts val="1574"/>
              </a:lnSpc>
              <a:spcBef>
                <a:spcPts val="0"/>
              </a:spcBef>
              <a:spcAft>
                <a:spcPts val="675"/>
              </a:spcAft>
              <a:defRPr/>
            </a:pPr>
            <a:r>
              <a:rPr kumimoji="0" lang="en-US" altLang="zh-TW" sz="1350" b="1" dirty="0">
                <a:solidFill>
                  <a:srgbClr val="000000"/>
                </a:solidFill>
                <a:latin typeface="Lucida Grande"/>
              </a:rPr>
              <a:t>Non-instructional Fine-tuning</a:t>
            </a:r>
          </a:p>
        </p:txBody>
      </p:sp>
      <p:sp>
        <p:nvSpPr>
          <p:cNvPr id="8" name="文字方塊 7">
            <a:extLst>
              <a:ext uri="{FF2B5EF4-FFF2-40B4-BE49-F238E27FC236}">
                <a16:creationId xmlns:a16="http://schemas.microsoft.com/office/drawing/2014/main" id="{1B1B9D4A-F926-A257-AF20-4A680D04A5BA}"/>
              </a:ext>
            </a:extLst>
          </p:cNvPr>
          <p:cNvSpPr txBox="1"/>
          <p:nvPr/>
        </p:nvSpPr>
        <p:spPr>
          <a:xfrm>
            <a:off x="7697804" y="980541"/>
            <a:ext cx="1195824" cy="300082"/>
          </a:xfrm>
          <a:prstGeom prst="rect">
            <a:avLst/>
          </a:prstGeom>
          <a:noFill/>
        </p:spPr>
        <p:txBody>
          <a:bodyPr wrap="square">
            <a:spAutoFit/>
          </a:bodyPr>
          <a:lstStyle/>
          <a:p>
            <a:pPr defTabSz="685800" fontAlgn="auto">
              <a:spcBef>
                <a:spcPts val="0"/>
              </a:spcBef>
              <a:spcAft>
                <a:spcPts val="0"/>
              </a:spcAft>
              <a:defRPr/>
            </a:pPr>
            <a:r>
              <a:rPr kumimoji="0" lang="zh-TW" altLang="en-US" sz="1350" dirty="0">
                <a:solidFill>
                  <a:prstClr val="black"/>
                </a:solidFill>
                <a:latin typeface="Aptos" panose="02110004020202020204"/>
              </a:rPr>
              <a:t>Juncheng Xie</a:t>
            </a:r>
          </a:p>
        </p:txBody>
      </p:sp>
      <p:pic>
        <p:nvPicPr>
          <p:cNvPr id="9" name="Picture 2" descr="未提供相片說明。">
            <a:extLst>
              <a:ext uri="{FF2B5EF4-FFF2-40B4-BE49-F238E27FC236}">
                <a16:creationId xmlns:a16="http://schemas.microsoft.com/office/drawing/2014/main" id="{02B3069D-8A71-6D07-51D5-8471575564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5493" y="1288361"/>
            <a:ext cx="988541" cy="9885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extLst>
              <a:ext uri="{FF2B5EF4-FFF2-40B4-BE49-F238E27FC236}">
                <a16:creationId xmlns:a16="http://schemas.microsoft.com/office/drawing/2014/main" id="{5430A001-3A2B-BD87-0BD6-620911AD28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2182" y="2971777"/>
            <a:ext cx="1101035" cy="110103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0" name="直線單箭頭接點 9">
            <a:extLst>
              <a:ext uri="{FF2B5EF4-FFF2-40B4-BE49-F238E27FC236}">
                <a16:creationId xmlns:a16="http://schemas.microsoft.com/office/drawing/2014/main" id="{97807D86-A9F4-E8B0-445F-84ABFFC0D5CA}"/>
              </a:ext>
            </a:extLst>
          </p:cNvPr>
          <p:cNvCxnSpPr/>
          <p:nvPr/>
        </p:nvCxnSpPr>
        <p:spPr>
          <a:xfrm>
            <a:off x="4996031" y="3522293"/>
            <a:ext cx="6591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25B3731-9761-CB84-6A81-A484EE126764}"/>
              </a:ext>
            </a:extLst>
          </p:cNvPr>
          <p:cNvCxnSpPr/>
          <p:nvPr/>
        </p:nvCxnSpPr>
        <p:spPr>
          <a:xfrm>
            <a:off x="6939131" y="3522293"/>
            <a:ext cx="6591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5294BEFD-E432-E86D-57E8-BC1C586CCBB8}"/>
              </a:ext>
            </a:extLst>
          </p:cNvPr>
          <p:cNvSpPr txBox="1"/>
          <p:nvPr/>
        </p:nvSpPr>
        <p:spPr>
          <a:xfrm>
            <a:off x="3914896" y="3318806"/>
            <a:ext cx="1101035" cy="369332"/>
          </a:xfrm>
          <a:prstGeom prst="rect">
            <a:avLst/>
          </a:prstGeom>
          <a:noFill/>
        </p:spPr>
        <p:txBody>
          <a:bodyPr wrap="square" rtlCol="0">
            <a:spAutoFit/>
          </a:bodyPr>
          <a:lstStyle/>
          <a:p>
            <a:pPr algn="ctr"/>
            <a:r>
              <a:rPr lang="zh-TW" altLang="en-US" sz="1800" dirty="0">
                <a:latin typeface="微軟正黑體" panose="020B0604030504040204" pitchFamily="34" charset="-120"/>
                <a:ea typeface="微軟正黑體" panose="020B0604030504040204" pitchFamily="34" charset="-120"/>
              </a:rPr>
              <a:t>前半句</a:t>
            </a:r>
          </a:p>
        </p:txBody>
      </p:sp>
      <p:cxnSp>
        <p:nvCxnSpPr>
          <p:cNvPr id="14" name="直線單箭頭接點 13">
            <a:extLst>
              <a:ext uri="{FF2B5EF4-FFF2-40B4-BE49-F238E27FC236}">
                <a16:creationId xmlns:a16="http://schemas.microsoft.com/office/drawing/2014/main" id="{43134FA4-0B63-3202-4CB4-90645EA4BCA2}"/>
              </a:ext>
            </a:extLst>
          </p:cNvPr>
          <p:cNvCxnSpPr/>
          <p:nvPr/>
        </p:nvCxnSpPr>
        <p:spPr>
          <a:xfrm>
            <a:off x="4996031" y="4716044"/>
            <a:ext cx="6591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EFF2F6A3-350A-78F4-29EE-895E0F03FAAC}"/>
              </a:ext>
            </a:extLst>
          </p:cNvPr>
          <p:cNvCxnSpPr/>
          <p:nvPr/>
        </p:nvCxnSpPr>
        <p:spPr>
          <a:xfrm>
            <a:off x="6939131" y="4716044"/>
            <a:ext cx="6591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09599DF1-79E4-66BA-45E7-2AEA0A3C1A52}"/>
              </a:ext>
            </a:extLst>
          </p:cNvPr>
          <p:cNvSpPr txBox="1"/>
          <p:nvPr/>
        </p:nvSpPr>
        <p:spPr>
          <a:xfrm>
            <a:off x="3991751" y="4549529"/>
            <a:ext cx="947324" cy="369332"/>
          </a:xfrm>
          <a:prstGeom prst="rect">
            <a:avLst/>
          </a:prstGeom>
          <a:noFill/>
        </p:spPr>
        <p:txBody>
          <a:bodyPr wrap="square" rtlCol="0">
            <a:spAutoFit/>
          </a:bodyPr>
          <a:lstStyle/>
          <a:p>
            <a:pPr algn="ctr"/>
            <a:r>
              <a:rPr lang="zh-TW" altLang="en-US" sz="1800" dirty="0">
                <a:latin typeface="微軟正黑體" panose="020B0604030504040204" pitchFamily="34" charset="-120"/>
                <a:ea typeface="微軟正黑體" panose="020B0604030504040204" pitchFamily="34" charset="-120"/>
              </a:rPr>
              <a:t>前半句</a:t>
            </a:r>
          </a:p>
        </p:txBody>
      </p:sp>
      <p:sp>
        <p:nvSpPr>
          <p:cNvPr id="17" name="文字方塊 16">
            <a:extLst>
              <a:ext uri="{FF2B5EF4-FFF2-40B4-BE49-F238E27FC236}">
                <a16:creationId xmlns:a16="http://schemas.microsoft.com/office/drawing/2014/main" id="{E3B4DE46-042F-D193-D178-A42A049AAAB2}"/>
              </a:ext>
            </a:extLst>
          </p:cNvPr>
          <p:cNvSpPr txBox="1"/>
          <p:nvPr/>
        </p:nvSpPr>
        <p:spPr>
          <a:xfrm>
            <a:off x="7615170" y="4561362"/>
            <a:ext cx="900180" cy="369332"/>
          </a:xfrm>
          <a:prstGeom prst="rect">
            <a:avLst/>
          </a:prstGeom>
          <a:noFill/>
        </p:spPr>
        <p:txBody>
          <a:bodyPr wrap="square" rtlCol="0">
            <a:spAutoFit/>
          </a:bodyPr>
          <a:lstStyle/>
          <a:p>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
        <p:nvSpPr>
          <p:cNvPr id="18" name="矩形: 圓角 17">
            <a:extLst>
              <a:ext uri="{FF2B5EF4-FFF2-40B4-BE49-F238E27FC236}">
                <a16:creationId xmlns:a16="http://schemas.microsoft.com/office/drawing/2014/main" id="{BB2C1E42-B7BD-218C-15B8-FC7B2045E7D8}"/>
              </a:ext>
            </a:extLst>
          </p:cNvPr>
          <p:cNvSpPr/>
          <p:nvPr/>
        </p:nvSpPr>
        <p:spPr>
          <a:xfrm>
            <a:off x="5712182" y="4247007"/>
            <a:ext cx="1101035" cy="994169"/>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100" dirty="0">
                <a:solidFill>
                  <a:schemeClr val="tx1"/>
                </a:solidFill>
                <a:latin typeface="微軟正黑體" panose="020B0604030504040204" pitchFamily="34" charset="-120"/>
                <a:ea typeface="微軟正黑體" panose="020B0604030504040204" pitchFamily="34" charset="-120"/>
              </a:rPr>
              <a:t>自己的</a:t>
            </a:r>
            <a:endParaRPr lang="en-US" altLang="zh-TW" sz="2100" dirty="0">
              <a:solidFill>
                <a:schemeClr val="tx1"/>
              </a:solidFill>
              <a:latin typeface="微軟正黑體" panose="020B0604030504040204" pitchFamily="34" charset="-120"/>
              <a:ea typeface="微軟正黑體" panose="020B0604030504040204" pitchFamily="34" charset="-120"/>
            </a:endParaRPr>
          </a:p>
          <a:p>
            <a:pPr algn="ctr"/>
            <a:r>
              <a:rPr lang="en-US" altLang="zh-TW" sz="2100" dirty="0">
                <a:solidFill>
                  <a:schemeClr val="tx1"/>
                </a:solidFill>
                <a:latin typeface="微軟正黑體" panose="020B0604030504040204" pitchFamily="34" charset="-120"/>
                <a:ea typeface="微軟正黑體" panose="020B0604030504040204" pitchFamily="34" charset="-120"/>
              </a:rPr>
              <a:t>LLM</a:t>
            </a:r>
            <a:endParaRPr lang="zh-TW" altLang="en-US" sz="2100" dirty="0">
              <a:solidFill>
                <a:schemeClr val="tx1"/>
              </a:solidFill>
              <a:latin typeface="微軟正黑體" panose="020B0604030504040204" pitchFamily="34" charset="-120"/>
              <a:ea typeface="微軟正黑體" panose="020B0604030504040204" pitchFamily="34" charset="-120"/>
            </a:endParaRPr>
          </a:p>
        </p:txBody>
      </p:sp>
      <p:cxnSp>
        <p:nvCxnSpPr>
          <p:cNvPr id="19" name="直線單箭頭接點 18">
            <a:extLst>
              <a:ext uri="{FF2B5EF4-FFF2-40B4-BE49-F238E27FC236}">
                <a16:creationId xmlns:a16="http://schemas.microsoft.com/office/drawing/2014/main" id="{74C0992B-40EB-5D78-E840-D2CECBC893FD}"/>
              </a:ext>
            </a:extLst>
          </p:cNvPr>
          <p:cNvCxnSpPr>
            <a:cxnSpLocks/>
          </p:cNvCxnSpPr>
          <p:nvPr/>
        </p:nvCxnSpPr>
        <p:spPr>
          <a:xfrm flipV="1">
            <a:off x="7980116" y="3705415"/>
            <a:ext cx="0" cy="782046"/>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4">
            <a:extLst>
              <a:ext uri="{FF2B5EF4-FFF2-40B4-BE49-F238E27FC236}">
                <a16:creationId xmlns:a16="http://schemas.microsoft.com/office/drawing/2014/main" id="{9E939FD6-7D1C-8F48-2C55-16ADBC742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642" y="2445473"/>
            <a:ext cx="1052607" cy="1052607"/>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圓角 25">
            <a:extLst>
              <a:ext uri="{FF2B5EF4-FFF2-40B4-BE49-F238E27FC236}">
                <a16:creationId xmlns:a16="http://schemas.microsoft.com/office/drawing/2014/main" id="{DFA5A8BF-241E-4453-3D51-0D17B3F98CF7}"/>
              </a:ext>
            </a:extLst>
          </p:cNvPr>
          <p:cNvSpPr/>
          <p:nvPr/>
        </p:nvSpPr>
        <p:spPr>
          <a:xfrm>
            <a:off x="2708890" y="3948424"/>
            <a:ext cx="1206005" cy="26824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
        <p:nvSpPr>
          <p:cNvPr id="27" name="文字方塊 26">
            <a:extLst>
              <a:ext uri="{FF2B5EF4-FFF2-40B4-BE49-F238E27FC236}">
                <a16:creationId xmlns:a16="http://schemas.microsoft.com/office/drawing/2014/main" id="{B7A68385-F0BD-A243-90AF-8BAE14FCF254}"/>
              </a:ext>
            </a:extLst>
          </p:cNvPr>
          <p:cNvSpPr txBox="1"/>
          <p:nvPr/>
        </p:nvSpPr>
        <p:spPr>
          <a:xfrm>
            <a:off x="902270" y="4169387"/>
            <a:ext cx="1493985" cy="369332"/>
          </a:xfrm>
          <a:prstGeom prst="rect">
            <a:avLst/>
          </a:prstGeom>
          <a:noFill/>
        </p:spPr>
        <p:txBody>
          <a:bodyPr wrap="square" rtlCol="0">
            <a:spAutoFit/>
          </a:bodyPr>
          <a:lstStyle/>
          <a:p>
            <a:pPr algn="ctr"/>
            <a:r>
              <a:rPr lang="zh-TW" altLang="en-US" sz="1800" dirty="0">
                <a:latin typeface="微軟正黑體" panose="020B0604030504040204" pitchFamily="34" charset="-120"/>
                <a:ea typeface="微軟正黑體" panose="020B0604030504040204" pitchFamily="34" charset="-120"/>
              </a:rPr>
              <a:t>隨便一句話</a:t>
            </a:r>
          </a:p>
        </p:txBody>
      </p:sp>
      <p:cxnSp>
        <p:nvCxnSpPr>
          <p:cNvPr id="28" name="直線單箭頭接點 27">
            <a:extLst>
              <a:ext uri="{FF2B5EF4-FFF2-40B4-BE49-F238E27FC236}">
                <a16:creationId xmlns:a16="http://schemas.microsoft.com/office/drawing/2014/main" id="{6392F8F9-483A-B868-1D4D-BAEACFF51C5D}"/>
              </a:ext>
            </a:extLst>
          </p:cNvPr>
          <p:cNvCxnSpPr>
            <a:cxnSpLocks/>
          </p:cNvCxnSpPr>
          <p:nvPr/>
        </p:nvCxnSpPr>
        <p:spPr>
          <a:xfrm>
            <a:off x="1651755" y="3557470"/>
            <a:ext cx="0" cy="51534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50D1773-8C4F-AE2A-185E-581FCFF5B388}"/>
              </a:ext>
            </a:extLst>
          </p:cNvPr>
          <p:cNvCxnSpPr>
            <a:cxnSpLocks/>
            <a:endCxn id="26" idx="1"/>
          </p:cNvCxnSpPr>
          <p:nvPr/>
        </p:nvCxnSpPr>
        <p:spPr>
          <a:xfrm>
            <a:off x="1651755" y="4072811"/>
            <a:ext cx="105713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4AF1AA8B-867B-307F-7B73-3F510298B0D2}"/>
              </a:ext>
            </a:extLst>
          </p:cNvPr>
          <p:cNvCxnSpPr>
            <a:cxnSpLocks/>
          </p:cNvCxnSpPr>
          <p:nvPr/>
        </p:nvCxnSpPr>
        <p:spPr>
          <a:xfrm>
            <a:off x="3031360" y="3471644"/>
            <a:ext cx="9603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41DB0324-A150-DFF6-F276-B13ECB5B3E2D}"/>
              </a:ext>
            </a:extLst>
          </p:cNvPr>
          <p:cNvCxnSpPr>
            <a:cxnSpLocks/>
          </p:cNvCxnSpPr>
          <p:nvPr/>
        </p:nvCxnSpPr>
        <p:spPr>
          <a:xfrm>
            <a:off x="3031360" y="4734487"/>
            <a:ext cx="9603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5A0EE35-5335-22F7-76E7-F5B2F6655389}"/>
              </a:ext>
            </a:extLst>
          </p:cNvPr>
          <p:cNvCxnSpPr>
            <a:cxnSpLocks/>
          </p:cNvCxnSpPr>
          <p:nvPr/>
        </p:nvCxnSpPr>
        <p:spPr>
          <a:xfrm>
            <a:off x="3005369" y="4216666"/>
            <a:ext cx="0" cy="541592"/>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A8B8850B-67F3-3051-CF89-E71C3E31CE0B}"/>
              </a:ext>
            </a:extLst>
          </p:cNvPr>
          <p:cNvCxnSpPr>
            <a:cxnSpLocks/>
          </p:cNvCxnSpPr>
          <p:nvPr/>
        </p:nvCxnSpPr>
        <p:spPr>
          <a:xfrm>
            <a:off x="3005369" y="3471643"/>
            <a:ext cx="0" cy="49457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02AA1CB-084F-28B6-BAF3-A55AD44C0DD0}"/>
              </a:ext>
            </a:extLst>
          </p:cNvPr>
          <p:cNvSpPr/>
          <p:nvPr/>
        </p:nvSpPr>
        <p:spPr>
          <a:xfrm>
            <a:off x="3301850" y="3924645"/>
            <a:ext cx="925679" cy="4178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a:p>
        </p:txBody>
      </p:sp>
    </p:spTree>
    <p:extLst>
      <p:ext uri="{BB962C8B-B14F-4D97-AF65-F5344CB8AC3E}">
        <p14:creationId xmlns:p14="http://schemas.microsoft.com/office/powerpoint/2010/main" val="2069986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animBg="1"/>
      <p:bldP spid="26" grpId="0" animBg="1"/>
      <p:bldP spid="27" grpId="0"/>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FE1C1B-DDD3-E9AC-CFF1-4C5BFBA2549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叫模型思考</a:t>
            </a:r>
          </a:p>
        </p:txBody>
      </p:sp>
      <p:sp>
        <p:nvSpPr>
          <p:cNvPr id="3" name="內容版面配置區 2">
            <a:extLst>
              <a:ext uri="{FF2B5EF4-FFF2-40B4-BE49-F238E27FC236}">
                <a16:creationId xmlns:a16="http://schemas.microsoft.com/office/drawing/2014/main" id="{E2799DA3-1722-FBBA-0772-5414DEDF24FD}"/>
              </a:ext>
            </a:extLst>
          </p:cNvPr>
          <p:cNvSpPr>
            <a:spLocks noGrp="1"/>
          </p:cNvSpPr>
          <p:nvPr>
            <p:ph idx="1"/>
          </p:nvPr>
        </p:nvSpPr>
        <p:spPr/>
        <p:txBody>
          <a:bodyPr/>
          <a:lstStyle/>
          <a:p>
            <a:endParaRPr lang="zh-TW" altLang="en-US"/>
          </a:p>
        </p:txBody>
      </p:sp>
      <p:sp>
        <p:nvSpPr>
          <p:cNvPr id="5" name="文字方塊 4">
            <a:extLst>
              <a:ext uri="{FF2B5EF4-FFF2-40B4-BE49-F238E27FC236}">
                <a16:creationId xmlns:a16="http://schemas.microsoft.com/office/drawing/2014/main" id="{BA74D80D-15B0-69BD-D5B4-9B73A0AB913E}"/>
              </a:ext>
            </a:extLst>
          </p:cNvPr>
          <p:cNvSpPr txBox="1"/>
          <p:nvPr/>
        </p:nvSpPr>
        <p:spPr>
          <a:xfrm>
            <a:off x="159780" y="4041235"/>
            <a:ext cx="4570125" cy="300082"/>
          </a:xfrm>
          <a:prstGeom prst="rect">
            <a:avLst/>
          </a:prstGeom>
          <a:noFill/>
        </p:spPr>
        <p:txBody>
          <a:bodyPr wrap="square">
            <a:spAutoFit/>
          </a:bodyPr>
          <a:lstStyle/>
          <a:p>
            <a:pPr defTabSz="685800" fontAlgn="auto">
              <a:spcBef>
                <a:spcPts val="0"/>
              </a:spcBef>
              <a:spcAft>
                <a:spcPts val="0"/>
              </a:spcAft>
            </a:pPr>
            <a:r>
              <a:rPr kumimoji="0" lang="zh-TW" altLang="en-US" sz="1350" dirty="0">
                <a:solidFill>
                  <a:prstClr val="black"/>
                </a:solidFill>
                <a:latin typeface="Calibri" panose="020F0502020204030204"/>
              </a:rPr>
              <a:t>https://arxiv.org/abs/2205.11916</a:t>
            </a:r>
          </a:p>
        </p:txBody>
      </p:sp>
      <p:pic>
        <p:nvPicPr>
          <p:cNvPr id="7" name="圖片 6">
            <a:extLst>
              <a:ext uri="{FF2B5EF4-FFF2-40B4-BE49-F238E27FC236}">
                <a16:creationId xmlns:a16="http://schemas.microsoft.com/office/drawing/2014/main" id="{FE87F847-8B3A-2C44-0074-A243F928C1B2}"/>
              </a:ext>
            </a:extLst>
          </p:cNvPr>
          <p:cNvPicPr>
            <a:picLocks noChangeAspect="1"/>
          </p:cNvPicPr>
          <p:nvPr/>
        </p:nvPicPr>
        <p:blipFill>
          <a:blip r:embed="rId3"/>
          <a:stretch>
            <a:fillRect/>
          </a:stretch>
        </p:blipFill>
        <p:spPr>
          <a:xfrm>
            <a:off x="159780" y="2226469"/>
            <a:ext cx="5294258" cy="1814766"/>
          </a:xfrm>
          <a:prstGeom prst="rect">
            <a:avLst/>
          </a:prstGeom>
        </p:spPr>
      </p:pic>
      <p:pic>
        <p:nvPicPr>
          <p:cNvPr id="10" name="圖片 9">
            <a:extLst>
              <a:ext uri="{FF2B5EF4-FFF2-40B4-BE49-F238E27FC236}">
                <a16:creationId xmlns:a16="http://schemas.microsoft.com/office/drawing/2014/main" id="{A088147B-C669-C010-A260-2B3F66AF0672}"/>
              </a:ext>
            </a:extLst>
          </p:cNvPr>
          <p:cNvPicPr>
            <a:picLocks noChangeAspect="1"/>
          </p:cNvPicPr>
          <p:nvPr/>
        </p:nvPicPr>
        <p:blipFill>
          <a:blip r:embed="rId4"/>
          <a:stretch>
            <a:fillRect/>
          </a:stretch>
        </p:blipFill>
        <p:spPr>
          <a:xfrm>
            <a:off x="3788479" y="2668015"/>
            <a:ext cx="4944165" cy="30722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文字方塊 11">
            <a:extLst>
              <a:ext uri="{FF2B5EF4-FFF2-40B4-BE49-F238E27FC236}">
                <a16:creationId xmlns:a16="http://schemas.microsoft.com/office/drawing/2014/main" id="{F911810F-6DE4-B633-D512-B0330AD8F219}"/>
              </a:ext>
            </a:extLst>
          </p:cNvPr>
          <p:cNvSpPr txBox="1"/>
          <p:nvPr/>
        </p:nvSpPr>
        <p:spPr>
          <a:xfrm>
            <a:off x="1243013" y="5463257"/>
            <a:ext cx="4572000" cy="300082"/>
          </a:xfrm>
          <a:prstGeom prst="rect">
            <a:avLst/>
          </a:prstGeom>
          <a:noFill/>
        </p:spPr>
        <p:txBody>
          <a:bodyPr wrap="square">
            <a:spAutoFit/>
          </a:bodyPr>
          <a:lstStyle/>
          <a:p>
            <a:pPr defTabSz="685800" fontAlgn="auto">
              <a:spcBef>
                <a:spcPts val="0"/>
              </a:spcBef>
              <a:spcAft>
                <a:spcPts val="0"/>
              </a:spcAft>
            </a:pPr>
            <a:r>
              <a:rPr kumimoji="0" lang="zh-TW" altLang="en-US" sz="1350" dirty="0">
                <a:solidFill>
                  <a:prstClr val="black"/>
                </a:solidFill>
                <a:latin typeface="Calibri" panose="020F0502020204030204"/>
              </a:rPr>
              <a:t>https://arxiv.org/abs/2211.01910</a:t>
            </a:r>
          </a:p>
        </p:txBody>
      </p:sp>
      <p:sp>
        <p:nvSpPr>
          <p:cNvPr id="14" name="文字方塊 13">
            <a:extLst>
              <a:ext uri="{FF2B5EF4-FFF2-40B4-BE49-F238E27FC236}">
                <a16:creationId xmlns:a16="http://schemas.microsoft.com/office/drawing/2014/main" id="{00C7AA46-6EC1-7B01-A1B8-34B41A00B67D}"/>
              </a:ext>
            </a:extLst>
          </p:cNvPr>
          <p:cNvSpPr txBox="1"/>
          <p:nvPr/>
        </p:nvSpPr>
        <p:spPr>
          <a:xfrm>
            <a:off x="5922907" y="2254892"/>
            <a:ext cx="3061313" cy="369332"/>
          </a:xfrm>
          <a:prstGeom prst="rect">
            <a:avLst/>
          </a:prstGeom>
          <a:noFill/>
        </p:spPr>
        <p:txBody>
          <a:bodyPr wrap="square">
            <a:spAutoFit/>
          </a:bodyPr>
          <a:lstStyle/>
          <a:p>
            <a:pPr defTabSz="685800" fontAlgn="auto">
              <a:spcBef>
                <a:spcPts val="0"/>
              </a:spcBef>
              <a:spcAft>
                <a:spcPts val="0"/>
              </a:spcAft>
            </a:pPr>
            <a:r>
              <a:rPr kumimoji="0" lang="en-US" altLang="zh-TW" sz="1800" dirty="0" err="1">
                <a:solidFill>
                  <a:prstClr val="black"/>
                </a:solidFill>
                <a:latin typeface="Calibri" panose="020F0502020204030204"/>
              </a:rPr>
              <a:t>InstructGPT</a:t>
            </a:r>
            <a:r>
              <a:rPr kumimoji="0" lang="en-US" altLang="zh-TW" sz="1800" dirty="0">
                <a:solidFill>
                  <a:prstClr val="black"/>
                </a:solidFill>
                <a:latin typeface="Calibri" panose="020F0502020204030204"/>
              </a:rPr>
              <a:t> (text-davinci-002)</a:t>
            </a:r>
            <a:endParaRPr kumimoji="0" lang="zh-TW" altLang="en-US" sz="1800" dirty="0">
              <a:solidFill>
                <a:prstClr val="black"/>
              </a:solidFill>
              <a:latin typeface="Calibri" panose="020F0502020204030204"/>
            </a:endParaRPr>
          </a:p>
        </p:txBody>
      </p:sp>
      <p:sp>
        <p:nvSpPr>
          <p:cNvPr id="16" name="文字方塊 15">
            <a:extLst>
              <a:ext uri="{FF2B5EF4-FFF2-40B4-BE49-F238E27FC236}">
                <a16:creationId xmlns:a16="http://schemas.microsoft.com/office/drawing/2014/main" id="{AEFFA20D-D6EC-FD78-B314-347EE5942F73}"/>
              </a:ext>
            </a:extLst>
          </p:cNvPr>
          <p:cNvSpPr txBox="1"/>
          <p:nvPr/>
        </p:nvSpPr>
        <p:spPr>
          <a:xfrm>
            <a:off x="3264044" y="1475319"/>
            <a:ext cx="4572000" cy="415498"/>
          </a:xfrm>
          <a:prstGeom prst="rect">
            <a:avLst/>
          </a:prstGeom>
          <a:noFill/>
        </p:spPr>
        <p:txBody>
          <a:bodyPr wrap="square">
            <a:spAutoFit/>
          </a:bodyPr>
          <a:lstStyle/>
          <a:p>
            <a:pPr defTabSz="685800" fontAlgn="auto">
              <a:spcBef>
                <a:spcPts val="0"/>
              </a:spcBef>
              <a:spcAft>
                <a:spcPts val="0"/>
              </a:spcAft>
            </a:pPr>
            <a:r>
              <a:rPr kumimoji="0" lang="en-US" altLang="zh-TW" sz="2100" b="1" dirty="0">
                <a:solidFill>
                  <a:prstClr val="black"/>
                </a:solidFill>
                <a:latin typeface="Calibri" panose="020F0502020204030204"/>
              </a:rPr>
              <a:t>Chain of Thought (</a:t>
            </a:r>
            <a:r>
              <a:rPr kumimoji="0" lang="en-US" altLang="zh-TW" sz="2100" b="1" dirty="0" err="1">
                <a:solidFill>
                  <a:prstClr val="black"/>
                </a:solidFill>
                <a:latin typeface="Calibri" panose="020F0502020204030204"/>
              </a:rPr>
              <a:t>CoT</a:t>
            </a:r>
            <a:r>
              <a:rPr kumimoji="0" lang="en-US" altLang="zh-TW" sz="2100" b="1" dirty="0">
                <a:solidFill>
                  <a:prstClr val="black"/>
                </a:solidFill>
                <a:latin typeface="Calibri" panose="020F0502020204030204"/>
              </a:rPr>
              <a:t>)</a:t>
            </a:r>
            <a:endParaRPr kumimoji="0" lang="zh-TW" altLang="en-US" sz="2100" b="1" dirty="0">
              <a:solidFill>
                <a:prstClr val="black"/>
              </a:solidFill>
              <a:latin typeface="Calibri" panose="020F0502020204030204"/>
            </a:endParaRPr>
          </a:p>
        </p:txBody>
      </p:sp>
    </p:spTree>
    <p:extLst>
      <p:ext uri="{BB962C8B-B14F-4D97-AF65-F5344CB8AC3E}">
        <p14:creationId xmlns:p14="http://schemas.microsoft.com/office/powerpoint/2010/main" val="30267881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C78219-D01E-05CE-2248-DF3559BE6C9C}"/>
              </a:ext>
            </a:extLst>
          </p:cNvPr>
          <p:cNvSpPr>
            <a:spLocks noGrp="1"/>
          </p:cNvSpPr>
          <p:nvPr>
            <p:ph type="title"/>
          </p:nvPr>
        </p:nvSpPr>
        <p:spPr/>
        <p:txBody>
          <a:bodyPr/>
          <a:lstStyle/>
          <a:p>
            <a:r>
              <a:rPr lang="en-US" altLang="zh-TW"/>
              <a:t>LLM </a:t>
            </a:r>
            <a:r>
              <a:rPr lang="zh-TW" altLang="en-US"/>
              <a:t>蒸餾技術</a:t>
            </a:r>
          </a:p>
        </p:txBody>
      </p:sp>
      <p:sp>
        <p:nvSpPr>
          <p:cNvPr id="3" name="內容版面配置區 2">
            <a:extLst>
              <a:ext uri="{FF2B5EF4-FFF2-40B4-BE49-F238E27FC236}">
                <a16:creationId xmlns:a16="http://schemas.microsoft.com/office/drawing/2014/main" id="{A1A11A34-52A7-539A-7264-54027D3AF798}"/>
              </a:ext>
            </a:extLst>
          </p:cNvPr>
          <p:cNvSpPr>
            <a:spLocks noGrp="1"/>
          </p:cNvSpPr>
          <p:nvPr>
            <p:ph idx="1"/>
          </p:nvPr>
        </p:nvSpPr>
        <p:spPr/>
        <p:txBody>
          <a:bodyPr/>
          <a:lstStyle/>
          <a:p>
            <a:r>
              <a:rPr lang="en-US" altLang="zh-TW" sz="1400"/>
              <a:t>Google</a:t>
            </a:r>
            <a:r>
              <a:rPr lang="zh-TW" altLang="en-US" sz="1400"/>
              <a:t> </a:t>
            </a:r>
            <a:r>
              <a:rPr lang="en-US" altLang="zh-TW" sz="1400"/>
              <a:t>2023.7</a:t>
            </a:r>
            <a:r>
              <a:rPr lang="zh-TW" altLang="en-US" sz="1400"/>
              <a:t> 發展一種稱為逐步蒸餾（</a:t>
            </a:r>
            <a:r>
              <a:rPr lang="en-US" altLang="zh-TW" sz="1400"/>
              <a:t>Distilling Step-by-Step</a:t>
            </a:r>
            <a:r>
              <a:rPr lang="zh-TW" altLang="en-US" sz="1400"/>
              <a:t>）的技術，可用比一般方法少得多的資料，訓練用於特定任務的小模型，但是效能卻能優於少樣本提示語言模型（</a:t>
            </a:r>
            <a:r>
              <a:rPr lang="en-US" altLang="zh-TW" sz="1400"/>
              <a:t>Few-Shot Prompted LLM</a:t>
            </a:r>
            <a:r>
              <a:rPr lang="zh-TW" altLang="en-US" sz="1400"/>
              <a:t>）。</a:t>
            </a:r>
          </a:p>
          <a:p>
            <a:endParaRPr lang="zh-TW" altLang="en-US" sz="1400"/>
          </a:p>
          <a:p>
            <a:r>
              <a:rPr lang="zh-TW" altLang="en-US" sz="1400"/>
              <a:t>大型語言模型雖然功能強大，但是實際部署卻具有各種挑戰，</a:t>
            </a:r>
            <a:r>
              <a:rPr lang="en-US" altLang="zh-TW" sz="1400"/>
              <a:t>Google</a:t>
            </a:r>
            <a:r>
              <a:rPr lang="zh-TW" altLang="en-US" sz="1400"/>
              <a:t>提到，光是要部署一個</a:t>
            </a:r>
            <a:r>
              <a:rPr lang="en-US" altLang="zh-TW" sz="1400"/>
              <a:t>1,750</a:t>
            </a:r>
            <a:r>
              <a:rPr lang="zh-TW" altLang="en-US" sz="1400"/>
              <a:t>億參數的大型語言模型，專用基礎設施的</a:t>
            </a:r>
            <a:r>
              <a:rPr lang="en-US" altLang="zh-TW" sz="1400"/>
              <a:t>GPU</a:t>
            </a:r>
            <a:r>
              <a:rPr lang="zh-TW" altLang="en-US" sz="1400"/>
              <a:t>記憶體就至少需要</a:t>
            </a:r>
            <a:r>
              <a:rPr lang="en-US" altLang="zh-TW" sz="1400"/>
              <a:t>350 GB</a:t>
            </a:r>
            <a:r>
              <a:rPr lang="zh-TW" altLang="en-US" sz="1400"/>
              <a:t>。更不用說先進的語言模型參數可能高達</a:t>
            </a:r>
            <a:r>
              <a:rPr lang="en-US" altLang="zh-TW" sz="1400"/>
              <a:t>5,000</a:t>
            </a:r>
            <a:r>
              <a:rPr lang="zh-TW" altLang="en-US" sz="1400"/>
              <a:t>億個，所以供應商為了規避這類部署挑戰，通常會選擇部署較小的專用模型。</a:t>
            </a:r>
          </a:p>
          <a:p>
            <a:endParaRPr lang="zh-TW" altLang="en-US" sz="1400"/>
          </a:p>
          <a:p>
            <a:r>
              <a:rPr lang="zh-TW" altLang="en-US" sz="1400"/>
              <a:t>研究人員解釋，小型專用模型有兩種訓練方式，分別是微調（</a:t>
            </a:r>
            <a:r>
              <a:rPr lang="en-US" altLang="zh-TW" sz="1400"/>
              <a:t>Fine-tuning</a:t>
            </a:r>
            <a:r>
              <a:rPr lang="zh-TW" altLang="en-US" sz="1400"/>
              <a:t>）和蒸餾（</a:t>
            </a:r>
            <a:r>
              <a:rPr lang="en-US" altLang="zh-TW" sz="1400"/>
              <a:t>Distillation</a:t>
            </a:r>
            <a:r>
              <a:rPr lang="zh-TW" altLang="en-US" sz="1400"/>
              <a:t>）。微調使用人工註釋資料，更新預先訓練的</a:t>
            </a:r>
            <a:r>
              <a:rPr lang="en-US" altLang="zh-TW" sz="1400"/>
              <a:t>BERT</a:t>
            </a:r>
            <a:r>
              <a:rPr lang="zh-TW" altLang="en-US" sz="1400"/>
              <a:t>或</a:t>
            </a:r>
            <a:r>
              <a:rPr lang="en-US" altLang="zh-TW" sz="1400"/>
              <a:t>T5</a:t>
            </a:r>
            <a:r>
              <a:rPr lang="zh-TW" altLang="en-US" sz="1400"/>
              <a:t>等規模較小的模型。訓練相同但規模較小的模型，雖然蒸餾法可以讓學生模型 的規模和複雜性都遠低於教師模型，效能卻可以接近或是超越 教師模型。</a:t>
            </a:r>
          </a:p>
        </p:txBody>
      </p:sp>
      <p:pic>
        <p:nvPicPr>
          <p:cNvPr id="4" name="圖片 3">
            <a:extLst>
              <a:ext uri="{FF2B5EF4-FFF2-40B4-BE49-F238E27FC236}">
                <a16:creationId xmlns:a16="http://schemas.microsoft.com/office/drawing/2014/main" id="{760D7B20-836C-AF36-995F-EC3C92F6277C}"/>
              </a:ext>
            </a:extLst>
          </p:cNvPr>
          <p:cNvPicPr>
            <a:picLocks noChangeAspect="1"/>
          </p:cNvPicPr>
          <p:nvPr/>
        </p:nvPicPr>
        <p:blipFill>
          <a:blip r:embed="rId2"/>
          <a:stretch>
            <a:fillRect/>
          </a:stretch>
        </p:blipFill>
        <p:spPr>
          <a:xfrm>
            <a:off x="719572" y="3429000"/>
            <a:ext cx="7704856" cy="3370875"/>
          </a:xfrm>
          <a:prstGeom prst="rect">
            <a:avLst/>
          </a:prstGeom>
        </p:spPr>
      </p:pic>
    </p:spTree>
    <p:extLst>
      <p:ext uri="{BB962C8B-B14F-4D97-AF65-F5344CB8AC3E}">
        <p14:creationId xmlns:p14="http://schemas.microsoft.com/office/powerpoint/2010/main" val="249539781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6F0C35-ACCE-2761-3CFE-5016A2A094A9}"/>
              </a:ext>
            </a:extLst>
          </p:cNvPr>
          <p:cNvSpPr>
            <a:spLocks noGrp="1"/>
          </p:cNvSpPr>
          <p:nvPr>
            <p:ph type="title"/>
          </p:nvPr>
        </p:nvSpPr>
        <p:spPr/>
        <p:txBody>
          <a:bodyPr/>
          <a:lstStyle/>
          <a:p>
            <a:r>
              <a:rPr lang="en-US" altLang="zh-TW"/>
              <a:t>Distilling Step-by-Step</a:t>
            </a:r>
            <a:r>
              <a:rPr lang="zh-TW" altLang="en-US"/>
              <a:t>逐步蒸餾</a:t>
            </a:r>
          </a:p>
        </p:txBody>
      </p:sp>
      <p:sp>
        <p:nvSpPr>
          <p:cNvPr id="3" name="內容版面配置區 2">
            <a:extLst>
              <a:ext uri="{FF2B5EF4-FFF2-40B4-BE49-F238E27FC236}">
                <a16:creationId xmlns:a16="http://schemas.microsoft.com/office/drawing/2014/main" id="{00AD272B-DB4A-C546-0431-EB95A2FED4C4}"/>
              </a:ext>
            </a:extLst>
          </p:cNvPr>
          <p:cNvSpPr>
            <a:spLocks noGrp="1"/>
          </p:cNvSpPr>
          <p:nvPr>
            <p:ph idx="1"/>
          </p:nvPr>
        </p:nvSpPr>
        <p:spPr/>
        <p:txBody>
          <a:bodyPr/>
          <a:lstStyle/>
          <a:p>
            <a:r>
              <a:rPr lang="en-US" altLang="zh-TW" sz="1800">
                <a:effectLst/>
              </a:rPr>
              <a:t>Methods:</a:t>
            </a:r>
          </a:p>
          <a:p>
            <a:r>
              <a:rPr lang="en-US" altLang="zh-TW" sz="1400">
                <a:effectLst/>
              </a:rPr>
              <a:t>LLM </a:t>
            </a:r>
            <a:r>
              <a:rPr lang="zh-TW" altLang="en-US" sz="1400">
                <a:effectLst/>
              </a:rPr>
              <a:t>具有生成 </a:t>
            </a:r>
            <a:r>
              <a:rPr lang="en-US" altLang="zh-TW" sz="1400">
                <a:effectLst/>
              </a:rPr>
              <a:t>rationales </a:t>
            </a:r>
            <a:r>
              <a:rPr lang="zh-TW" altLang="en-US" sz="1400">
                <a:effectLst/>
              </a:rPr>
              <a:t>的能力，也就是可以為自己的 </a:t>
            </a:r>
            <a:r>
              <a:rPr lang="en-US" altLang="zh-TW" sz="1400">
                <a:effectLst/>
              </a:rPr>
              <a:t>prediction </a:t>
            </a:r>
            <a:r>
              <a:rPr lang="zh-TW" altLang="en-US" sz="1400">
                <a:effectLst/>
              </a:rPr>
              <a:t>提供解釋，</a:t>
            </a:r>
            <a:r>
              <a:rPr lang="en-US" altLang="zh-TW" sz="1400">
                <a:effectLst/>
              </a:rPr>
              <a:t>Distilling step-by-step </a:t>
            </a:r>
            <a:r>
              <a:rPr lang="zh-TW" altLang="en-US" sz="1400">
                <a:effectLst/>
              </a:rPr>
              <a:t>最主要就是使用 </a:t>
            </a:r>
            <a:r>
              <a:rPr lang="en-US" altLang="zh-TW" sz="1400">
                <a:effectLst/>
              </a:rPr>
              <a:t>LLM </a:t>
            </a:r>
            <a:r>
              <a:rPr lang="zh-TW" altLang="en-US" sz="1400">
                <a:effectLst/>
              </a:rPr>
              <a:t>生成的 </a:t>
            </a:r>
            <a:r>
              <a:rPr lang="en-US" altLang="zh-TW" sz="1400">
                <a:effectLst/>
              </a:rPr>
              <a:t>rationales </a:t>
            </a:r>
            <a:r>
              <a:rPr lang="zh-TW" altLang="en-US" sz="1400">
                <a:effectLst/>
              </a:rPr>
              <a:t>來訓練模型以達成目的。下圖概述了 </a:t>
            </a:r>
            <a:r>
              <a:rPr lang="en-US" altLang="zh-TW" sz="1400">
                <a:effectLst/>
              </a:rPr>
              <a:t>Distilling step-by-step </a:t>
            </a:r>
            <a:r>
              <a:rPr lang="zh-TW" altLang="en-US" sz="1400">
                <a:effectLst/>
              </a:rPr>
              <a:t>的整個過程：提取 </a:t>
            </a:r>
            <a:r>
              <a:rPr lang="en-US" altLang="zh-TW" sz="1400">
                <a:effectLst/>
              </a:rPr>
              <a:t>labels </a:t>
            </a:r>
            <a:r>
              <a:rPr lang="zh-TW" altLang="en-US" sz="1400">
                <a:effectLst/>
              </a:rPr>
              <a:t>和 </a:t>
            </a:r>
            <a:r>
              <a:rPr lang="en-US" altLang="zh-TW" sz="1400">
                <a:effectLst/>
              </a:rPr>
              <a:t>rationales</a:t>
            </a:r>
            <a:r>
              <a:rPr lang="zh-TW" altLang="en-US" sz="1400">
                <a:effectLst/>
              </a:rPr>
              <a:t>，接著用來訓練 </a:t>
            </a:r>
            <a:r>
              <a:rPr lang="en-US" altLang="zh-TW" sz="1400">
                <a:effectLst/>
              </a:rPr>
              <a:t>model</a:t>
            </a:r>
            <a:r>
              <a:rPr lang="zh-TW" altLang="en-US" sz="1400">
                <a:effectLst/>
              </a:rPr>
              <a:t>。</a:t>
            </a:r>
            <a:endParaRPr lang="en-US" altLang="zh-TW" sz="1400">
              <a:effectLst/>
            </a:endParaRPr>
          </a:p>
          <a:p>
            <a:endParaRPr lang="en-US" altLang="zh-TW" sz="1400">
              <a:effectLst/>
            </a:endParaRPr>
          </a:p>
          <a:p>
            <a:r>
              <a:rPr lang="en-US" altLang="zh-TW" sz="1400">
                <a:effectLst/>
              </a:rPr>
              <a:t>Extracting Rationales </a:t>
            </a:r>
            <a:r>
              <a:rPr lang="zh-TW" altLang="en-US" sz="1400">
                <a:effectLst/>
              </a:rPr>
              <a:t>首先使用 </a:t>
            </a:r>
            <a:r>
              <a:rPr lang="en-US" altLang="zh-TW" sz="1400">
                <a:effectLst/>
              </a:rPr>
              <a:t>few-shot Chain-of-Thought (CoT) prompting </a:t>
            </a:r>
            <a:r>
              <a:rPr lang="zh-TW" altLang="en-US" sz="1400">
                <a:effectLst/>
              </a:rPr>
              <a:t>來提取出 </a:t>
            </a:r>
            <a:r>
              <a:rPr lang="en-US" altLang="zh-TW" sz="1400">
                <a:effectLst/>
              </a:rPr>
              <a:t>rationales</a:t>
            </a:r>
            <a:r>
              <a:rPr lang="zh-TW" altLang="en-US" sz="1400">
                <a:effectLst/>
              </a:rPr>
              <a:t>。具體而言，給定一個 </a:t>
            </a:r>
            <a:r>
              <a:rPr lang="en-US" altLang="zh-TW" sz="1400">
                <a:effectLst/>
              </a:rPr>
              <a:t>prompt template </a:t>
            </a:r>
            <a:r>
              <a:rPr lang="zh-TW" altLang="en-US" sz="1400">
                <a:effectLst/>
              </a:rPr>
              <a:t>說明這個任務應該如何解決，這個 </a:t>
            </a:r>
            <a:r>
              <a:rPr lang="en-US" altLang="zh-TW" sz="1400">
                <a:effectLst/>
              </a:rPr>
              <a:t>template </a:t>
            </a:r>
            <a:r>
              <a:rPr lang="zh-TW" altLang="en-US" sz="1400">
                <a:effectLst/>
              </a:rPr>
              <a:t>裡會包含 </a:t>
            </a:r>
            <a:r>
              <a:rPr lang="en-US" altLang="zh-TW" sz="1400">
                <a:effectLst/>
              </a:rPr>
              <a:t>input </a:t>
            </a:r>
            <a:r>
              <a:rPr lang="zh-TW" altLang="en-US" sz="1400">
                <a:effectLst/>
              </a:rPr>
              <a:t>𝑥，</a:t>
            </a:r>
            <a:r>
              <a:rPr lang="en-US" altLang="zh-TW" sz="1400">
                <a:effectLst/>
              </a:rPr>
              <a:t>label </a:t>
            </a:r>
            <a:r>
              <a:rPr lang="zh-TW" altLang="en-US" sz="1400">
                <a:effectLst/>
              </a:rPr>
              <a:t>𝑦 和 </a:t>
            </a:r>
            <a:r>
              <a:rPr lang="en-US" altLang="zh-TW" sz="1400">
                <a:effectLst/>
              </a:rPr>
              <a:t>rationale </a:t>
            </a:r>
            <a:r>
              <a:rPr lang="zh-TW" altLang="en-US" sz="1400">
                <a:effectLst/>
              </a:rPr>
              <a:t>𝑟，</a:t>
            </a:r>
            <a:r>
              <a:rPr lang="zh-TW" altLang="en-US" sz="1400">
                <a:solidFill>
                  <a:schemeClr val="accent6">
                    <a:lumMod val="75000"/>
                  </a:schemeClr>
                </a:solidFill>
                <a:effectLst/>
              </a:rPr>
              <a:t>接下來 </a:t>
            </a:r>
            <a:r>
              <a:rPr lang="en-US" altLang="zh-TW" sz="1400">
                <a:solidFill>
                  <a:schemeClr val="accent6">
                    <a:lumMod val="75000"/>
                  </a:schemeClr>
                </a:solidFill>
                <a:effectLst/>
              </a:rPr>
              <a:t>LLM </a:t>
            </a:r>
            <a:r>
              <a:rPr lang="zh-TW" altLang="en-US" sz="1400">
                <a:solidFill>
                  <a:schemeClr val="accent6">
                    <a:lumMod val="75000"/>
                  </a:schemeClr>
                </a:solidFill>
                <a:effectLst/>
              </a:rPr>
              <a:t>就會模仿前面的範例</a:t>
            </a:r>
            <a:r>
              <a:rPr lang="zh-TW" altLang="en-US" sz="1400">
                <a:effectLst/>
              </a:rPr>
              <a:t>，給定 </a:t>
            </a:r>
            <a:r>
              <a:rPr lang="en-US" altLang="zh-TW" sz="1400">
                <a:effectLst/>
              </a:rPr>
              <a:t>input </a:t>
            </a:r>
            <a:r>
              <a:rPr lang="zh-TW" altLang="en-US" sz="1400">
                <a:effectLst/>
              </a:rPr>
              <a:t>之後，輸出對應的回答和 </a:t>
            </a:r>
            <a:r>
              <a:rPr lang="en-US" altLang="zh-TW" sz="1400">
                <a:effectLst/>
              </a:rPr>
              <a:t>rationale</a:t>
            </a:r>
            <a:r>
              <a:rPr lang="zh-TW" altLang="en-US" sz="1400">
                <a:effectLst/>
              </a:rPr>
              <a:t>。</a:t>
            </a:r>
            <a:endParaRPr lang="en-US" altLang="zh-TW" sz="1400">
              <a:effectLst/>
            </a:endParaRPr>
          </a:p>
          <a:p>
            <a:endParaRPr lang="zh-TW" altLang="en-US" sz="1800">
              <a:effectLst/>
            </a:endParaRPr>
          </a:p>
        </p:txBody>
      </p:sp>
      <p:pic>
        <p:nvPicPr>
          <p:cNvPr id="4" name="圖片 3">
            <a:extLst>
              <a:ext uri="{FF2B5EF4-FFF2-40B4-BE49-F238E27FC236}">
                <a16:creationId xmlns:a16="http://schemas.microsoft.com/office/drawing/2014/main" id="{2EE787AD-5682-8E8E-8040-06C6D3504D3C}"/>
              </a:ext>
            </a:extLst>
          </p:cNvPr>
          <p:cNvPicPr>
            <a:picLocks noChangeAspect="1"/>
          </p:cNvPicPr>
          <p:nvPr/>
        </p:nvPicPr>
        <p:blipFill>
          <a:blip r:embed="rId2"/>
          <a:stretch>
            <a:fillRect/>
          </a:stretch>
        </p:blipFill>
        <p:spPr>
          <a:xfrm>
            <a:off x="323528" y="3108649"/>
            <a:ext cx="8236969" cy="3312220"/>
          </a:xfrm>
          <a:prstGeom prst="rect">
            <a:avLst/>
          </a:prstGeom>
        </p:spPr>
      </p:pic>
      <p:sp>
        <p:nvSpPr>
          <p:cNvPr id="6" name="文字方塊 5">
            <a:extLst>
              <a:ext uri="{FF2B5EF4-FFF2-40B4-BE49-F238E27FC236}">
                <a16:creationId xmlns:a16="http://schemas.microsoft.com/office/drawing/2014/main" id="{474C3539-7A81-4110-014E-85755ED41648}"/>
              </a:ext>
            </a:extLst>
          </p:cNvPr>
          <p:cNvSpPr txBox="1"/>
          <p:nvPr/>
        </p:nvSpPr>
        <p:spPr>
          <a:xfrm>
            <a:off x="5940152" y="3198168"/>
            <a:ext cx="850293" cy="230832"/>
          </a:xfrm>
          <a:prstGeom prst="rect">
            <a:avLst/>
          </a:prstGeom>
          <a:noFill/>
        </p:spPr>
        <p:txBody>
          <a:bodyPr wrap="square">
            <a:spAutoFit/>
          </a:bodyPr>
          <a:lstStyle/>
          <a:p>
            <a:r>
              <a:rPr lang="en-US" altLang="zh-TW" sz="900">
                <a:solidFill>
                  <a:srgbClr val="FF0000"/>
                </a:solidFill>
              </a:rPr>
              <a:t>(soft targets) </a:t>
            </a:r>
            <a:endParaRPr lang="zh-TW" altLang="en-US" sz="900">
              <a:solidFill>
                <a:srgbClr val="FF0000"/>
              </a:solidFill>
            </a:endParaRPr>
          </a:p>
        </p:txBody>
      </p:sp>
      <p:sp>
        <p:nvSpPr>
          <p:cNvPr id="7" name="文字方塊 6">
            <a:extLst>
              <a:ext uri="{FF2B5EF4-FFF2-40B4-BE49-F238E27FC236}">
                <a16:creationId xmlns:a16="http://schemas.microsoft.com/office/drawing/2014/main" id="{EA418098-7D41-33E0-E8AB-E061AE527A6C}"/>
              </a:ext>
            </a:extLst>
          </p:cNvPr>
          <p:cNvSpPr txBox="1"/>
          <p:nvPr/>
        </p:nvSpPr>
        <p:spPr>
          <a:xfrm>
            <a:off x="8244408" y="3108649"/>
            <a:ext cx="850293" cy="230832"/>
          </a:xfrm>
          <a:prstGeom prst="rect">
            <a:avLst/>
          </a:prstGeom>
          <a:noFill/>
        </p:spPr>
        <p:txBody>
          <a:bodyPr wrap="square">
            <a:spAutoFit/>
          </a:bodyPr>
          <a:lstStyle/>
          <a:p>
            <a:r>
              <a:rPr lang="en-US" altLang="zh-TW" sz="900">
                <a:solidFill>
                  <a:srgbClr val="FF0000"/>
                </a:solidFill>
              </a:rPr>
              <a:t>(hard targets) </a:t>
            </a:r>
            <a:endParaRPr lang="zh-TW" altLang="en-US" sz="900">
              <a:solidFill>
                <a:srgbClr val="FF0000"/>
              </a:solidFill>
            </a:endParaRPr>
          </a:p>
        </p:txBody>
      </p:sp>
      <p:sp>
        <p:nvSpPr>
          <p:cNvPr id="8" name="文字方塊 7">
            <a:extLst>
              <a:ext uri="{FF2B5EF4-FFF2-40B4-BE49-F238E27FC236}">
                <a16:creationId xmlns:a16="http://schemas.microsoft.com/office/drawing/2014/main" id="{131F924A-EA8F-6E90-294B-14A6215E2579}"/>
              </a:ext>
            </a:extLst>
          </p:cNvPr>
          <p:cNvSpPr txBox="1"/>
          <p:nvPr/>
        </p:nvSpPr>
        <p:spPr>
          <a:xfrm>
            <a:off x="323528" y="5595669"/>
            <a:ext cx="850293" cy="230832"/>
          </a:xfrm>
          <a:prstGeom prst="rect">
            <a:avLst/>
          </a:prstGeom>
          <a:noFill/>
        </p:spPr>
        <p:txBody>
          <a:bodyPr wrap="square">
            <a:spAutoFit/>
          </a:bodyPr>
          <a:lstStyle/>
          <a:p>
            <a:r>
              <a:rPr lang="en-US" altLang="zh-TW" sz="900">
                <a:solidFill>
                  <a:srgbClr val="FF0000"/>
                </a:solidFill>
              </a:rPr>
              <a:t>(hard targets) </a:t>
            </a:r>
            <a:endParaRPr lang="zh-TW" altLang="en-US" sz="900">
              <a:solidFill>
                <a:srgbClr val="FF0000"/>
              </a:solidFill>
            </a:endParaRPr>
          </a:p>
        </p:txBody>
      </p:sp>
      <p:sp>
        <p:nvSpPr>
          <p:cNvPr id="9" name="文字方塊 8">
            <a:extLst>
              <a:ext uri="{FF2B5EF4-FFF2-40B4-BE49-F238E27FC236}">
                <a16:creationId xmlns:a16="http://schemas.microsoft.com/office/drawing/2014/main" id="{FE33CFA2-FDFD-9D14-075E-BFF6101CDA10}"/>
              </a:ext>
            </a:extLst>
          </p:cNvPr>
          <p:cNvSpPr txBox="1"/>
          <p:nvPr/>
        </p:nvSpPr>
        <p:spPr>
          <a:xfrm>
            <a:off x="310584" y="6123100"/>
            <a:ext cx="850293" cy="230832"/>
          </a:xfrm>
          <a:prstGeom prst="rect">
            <a:avLst/>
          </a:prstGeom>
          <a:noFill/>
        </p:spPr>
        <p:txBody>
          <a:bodyPr wrap="square">
            <a:spAutoFit/>
          </a:bodyPr>
          <a:lstStyle/>
          <a:p>
            <a:r>
              <a:rPr lang="en-US" altLang="zh-TW" sz="900">
                <a:solidFill>
                  <a:srgbClr val="FF0000"/>
                </a:solidFill>
              </a:rPr>
              <a:t>(soft targets) </a:t>
            </a:r>
            <a:endParaRPr lang="zh-TW" altLang="en-US" sz="900">
              <a:solidFill>
                <a:srgbClr val="FF0000"/>
              </a:solidFill>
            </a:endParaRPr>
          </a:p>
        </p:txBody>
      </p:sp>
    </p:spTree>
    <p:extLst>
      <p:ext uri="{BB962C8B-B14F-4D97-AF65-F5344CB8AC3E}">
        <p14:creationId xmlns:p14="http://schemas.microsoft.com/office/powerpoint/2010/main" val="2724636633"/>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7B8476-306F-D421-5B44-0FCA69702314}"/>
              </a:ext>
            </a:extLst>
          </p:cNvPr>
          <p:cNvSpPr>
            <a:spLocks noGrp="1"/>
          </p:cNvSpPr>
          <p:nvPr>
            <p:ph type="title"/>
          </p:nvPr>
        </p:nvSpPr>
        <p:spPr/>
        <p:txBody>
          <a:bodyPr/>
          <a:lstStyle/>
          <a:p>
            <a:r>
              <a:rPr lang="zh-TW" altLang="en-US"/>
              <a:t>逐步蒸餾</a:t>
            </a:r>
          </a:p>
        </p:txBody>
      </p:sp>
      <p:sp>
        <p:nvSpPr>
          <p:cNvPr id="3" name="內容版面配置區 2">
            <a:extLst>
              <a:ext uri="{FF2B5EF4-FFF2-40B4-BE49-F238E27FC236}">
                <a16:creationId xmlns:a16="http://schemas.microsoft.com/office/drawing/2014/main" id="{E92F12B4-E880-59DF-AAB6-94F22039822D}"/>
              </a:ext>
            </a:extLst>
          </p:cNvPr>
          <p:cNvSpPr>
            <a:spLocks noGrp="1"/>
          </p:cNvSpPr>
          <p:nvPr>
            <p:ph idx="1"/>
          </p:nvPr>
        </p:nvSpPr>
        <p:spPr>
          <a:xfrm>
            <a:off x="181546" y="980728"/>
            <a:ext cx="8854950" cy="5400452"/>
          </a:xfrm>
        </p:spPr>
        <p:txBody>
          <a:bodyPr/>
          <a:lstStyle/>
          <a:p>
            <a:r>
              <a:rPr lang="zh-TW" altLang="en-US" sz="1400">
                <a:solidFill>
                  <a:srgbClr val="C00000"/>
                </a:solidFill>
                <a:effectLst/>
              </a:rPr>
              <a:t>逐步提煉的關鍵思想是從 </a:t>
            </a:r>
            <a:r>
              <a:rPr lang="en-US" altLang="zh-TW" sz="1400">
                <a:solidFill>
                  <a:srgbClr val="C00000"/>
                </a:solidFill>
                <a:effectLst/>
              </a:rPr>
              <a:t>LLM </a:t>
            </a:r>
            <a:r>
              <a:rPr lang="zh-TW" altLang="en-US" sz="1400">
                <a:solidFill>
                  <a:srgbClr val="C00000"/>
                </a:solidFill>
                <a:effectLst/>
              </a:rPr>
              <a:t>中提取資訊豐富的自然語言 原理（即</a:t>
            </a:r>
            <a:r>
              <a:rPr lang="zh-TW" altLang="en-US" sz="1400">
                <a:solidFill>
                  <a:srgbClr val="00B050"/>
                </a:solidFill>
                <a:effectLst/>
              </a:rPr>
              <a:t>中間推理步驟</a:t>
            </a:r>
            <a:r>
              <a:rPr lang="zh-TW" altLang="en-US" sz="1400">
                <a:solidFill>
                  <a:srgbClr val="C00000"/>
                </a:solidFill>
                <a:effectLst/>
              </a:rPr>
              <a:t>） ，然後可以以更有效率的方式用於訓練小模型。</a:t>
            </a:r>
            <a:endParaRPr lang="en-US" altLang="zh-TW" sz="1400">
              <a:solidFill>
                <a:srgbClr val="C00000"/>
              </a:solidFill>
              <a:effectLst/>
            </a:endParaRPr>
          </a:p>
          <a:p>
            <a:r>
              <a:rPr lang="zh-TW" altLang="en-US" sz="1400">
                <a:effectLst/>
              </a:rPr>
              <a:t>逐步蒸餾包括兩個主要階段。在第一階段，我們利用少量 </a:t>
            </a:r>
            <a:r>
              <a:rPr lang="en-US" altLang="zh-TW" sz="1400">
                <a:effectLst/>
              </a:rPr>
              <a:t>CoT </a:t>
            </a:r>
            <a:r>
              <a:rPr lang="zh-TW" altLang="en-US" sz="1400">
                <a:effectLst/>
              </a:rPr>
              <a:t>提示從 </a:t>
            </a:r>
            <a:r>
              <a:rPr lang="en-US" altLang="zh-TW" sz="1400">
                <a:effectLst/>
              </a:rPr>
              <a:t>LLM </a:t>
            </a:r>
            <a:r>
              <a:rPr lang="zh-TW" altLang="en-US" sz="1400">
                <a:effectLst/>
              </a:rPr>
              <a:t>中提取原理。具體來說，給定一個任務，我們在 </a:t>
            </a:r>
            <a:r>
              <a:rPr lang="en-US" altLang="zh-TW" sz="1400">
                <a:effectLst/>
              </a:rPr>
              <a:t>LLM </a:t>
            </a:r>
            <a:r>
              <a:rPr lang="zh-TW" altLang="en-US" sz="1400">
                <a:effectLst/>
              </a:rPr>
              <a:t>輸入提示中準備少量樣本，其中每個範例由一個三元組組成：（</a:t>
            </a:r>
            <a:r>
              <a:rPr lang="en-US" altLang="zh-TW" sz="1400">
                <a:effectLst/>
              </a:rPr>
              <a:t>1</a:t>
            </a:r>
            <a:r>
              <a:rPr lang="zh-TW" altLang="en-US" sz="1400">
                <a:effectLst/>
              </a:rPr>
              <a:t>）輸入，（</a:t>
            </a:r>
            <a:r>
              <a:rPr lang="en-US" altLang="zh-TW" sz="1400">
                <a:effectLst/>
              </a:rPr>
              <a:t>2</a:t>
            </a:r>
            <a:r>
              <a:rPr lang="zh-TW" altLang="en-US" sz="1400">
                <a:effectLst/>
              </a:rPr>
              <a:t>）理由，和（</a:t>
            </a:r>
            <a:r>
              <a:rPr lang="en-US" altLang="zh-TW" sz="1400">
                <a:effectLst/>
              </a:rPr>
              <a:t>3</a:t>
            </a:r>
            <a:r>
              <a:rPr lang="zh-TW" altLang="en-US" sz="1400">
                <a:effectLst/>
              </a:rPr>
              <a:t>）輸出。在得到提示後，</a:t>
            </a:r>
            <a:r>
              <a:rPr lang="en-US" altLang="zh-TW" sz="1400">
                <a:effectLst/>
              </a:rPr>
              <a:t> LLM </a:t>
            </a:r>
            <a:r>
              <a:rPr lang="zh-TW" altLang="en-US" sz="1400">
                <a:effectLst/>
              </a:rPr>
              <a:t>能夠模仿三元組演示來為任何新輸入產生理由。例如，在常識性問答任務中，輸入問題為“</a:t>
            </a:r>
            <a:r>
              <a:rPr lang="en-US" altLang="zh-TW" sz="1400">
                <a:effectLst/>
              </a:rPr>
              <a:t>Sammy </a:t>
            </a:r>
            <a:r>
              <a:rPr lang="zh-TW" altLang="en-US" sz="1400">
                <a:effectLst/>
              </a:rPr>
              <a:t>想去人多的地方。他可能會去哪裡？答案選項：</a:t>
            </a:r>
            <a:r>
              <a:rPr lang="en-US" altLang="zh-TW" sz="1400">
                <a:effectLst/>
              </a:rPr>
              <a:t>(a) </a:t>
            </a:r>
            <a:r>
              <a:rPr lang="zh-TW" altLang="en-US" sz="1400">
                <a:effectLst/>
              </a:rPr>
              <a:t>人口稠密的地區，</a:t>
            </a:r>
            <a:r>
              <a:rPr lang="en-US" altLang="zh-TW" sz="1400">
                <a:effectLst/>
              </a:rPr>
              <a:t>(b) </a:t>
            </a:r>
            <a:r>
              <a:rPr lang="zh-TW" altLang="en-US" sz="1400">
                <a:effectLst/>
              </a:rPr>
              <a:t>賽道，</a:t>
            </a:r>
            <a:r>
              <a:rPr lang="en-US" altLang="zh-TW" sz="1400">
                <a:effectLst/>
              </a:rPr>
              <a:t>(c) </a:t>
            </a:r>
            <a:r>
              <a:rPr lang="zh-TW" altLang="en-US" sz="1400">
                <a:effectLst/>
              </a:rPr>
              <a:t>沙漠，</a:t>
            </a:r>
            <a:r>
              <a:rPr lang="en-US" altLang="zh-TW" sz="1400">
                <a:effectLst/>
              </a:rPr>
              <a:t>(d) </a:t>
            </a:r>
            <a:r>
              <a:rPr lang="zh-TW" altLang="en-US" sz="1400">
                <a:effectLst/>
              </a:rPr>
              <a:t>公寓，</a:t>
            </a:r>
            <a:r>
              <a:rPr lang="en-US" altLang="zh-TW" sz="1400">
                <a:effectLst/>
              </a:rPr>
              <a:t>(e) </a:t>
            </a:r>
            <a:r>
              <a:rPr lang="zh-TW" altLang="en-US" sz="1400">
                <a:effectLst/>
              </a:rPr>
              <a:t>路障”，通過逐步提煉，可以得到問題的正確答案“</a:t>
            </a:r>
            <a:r>
              <a:rPr lang="en-US" altLang="zh-TW" sz="1400">
                <a:effectLst/>
              </a:rPr>
              <a:t>(a) </a:t>
            </a:r>
            <a:r>
              <a:rPr lang="zh-TW" altLang="en-US" sz="1400">
                <a:effectLst/>
              </a:rPr>
              <a:t>人口稠密的地方，</a:t>
            </a:r>
            <a:r>
              <a:rPr lang="zh-TW" altLang="en-US" sz="1400">
                <a:solidFill>
                  <a:srgbClr val="C00000"/>
                </a:solidFill>
                <a:effectLst/>
              </a:rPr>
              <a:t>上述人口必須將其與上述人口結合起來的“問題”地區才有很多人</a:t>
            </a:r>
            <a:r>
              <a:rPr lang="zh-TW" altLang="en-US" sz="1400">
                <a:effectLst/>
              </a:rPr>
              <a:t>。透過在提示中提供與原理配對的 </a:t>
            </a:r>
            <a:r>
              <a:rPr lang="en-US" altLang="zh-TW" sz="1400">
                <a:effectLst/>
              </a:rPr>
              <a:t>CoT </a:t>
            </a:r>
            <a:r>
              <a:rPr lang="zh-TW" altLang="en-US" sz="1400">
                <a:effectLst/>
              </a:rPr>
              <a:t>範例，上下文學習能力允許 </a:t>
            </a:r>
            <a:r>
              <a:rPr lang="en-US" altLang="zh-TW" sz="1400">
                <a:effectLst/>
              </a:rPr>
              <a:t>LLM </a:t>
            </a:r>
            <a:r>
              <a:rPr lang="zh-TW" altLang="en-US" sz="1400">
                <a:effectLst/>
              </a:rPr>
              <a:t>為未來看不見的輸入輸出相應的原理。</a:t>
            </a:r>
          </a:p>
        </p:txBody>
      </p:sp>
      <p:pic>
        <p:nvPicPr>
          <p:cNvPr id="5" name="圖片 4">
            <a:extLst>
              <a:ext uri="{FF2B5EF4-FFF2-40B4-BE49-F238E27FC236}">
                <a16:creationId xmlns:a16="http://schemas.microsoft.com/office/drawing/2014/main" id="{4B14233B-935C-692F-B950-14243C367894}"/>
              </a:ext>
            </a:extLst>
          </p:cNvPr>
          <p:cNvPicPr>
            <a:picLocks noChangeAspect="1"/>
          </p:cNvPicPr>
          <p:nvPr/>
        </p:nvPicPr>
        <p:blipFill>
          <a:blip r:embed="rId2"/>
          <a:stretch>
            <a:fillRect/>
          </a:stretch>
        </p:blipFill>
        <p:spPr>
          <a:xfrm>
            <a:off x="755576" y="3048672"/>
            <a:ext cx="6480720" cy="3809327"/>
          </a:xfrm>
          <a:prstGeom prst="rect">
            <a:avLst/>
          </a:prstGeom>
        </p:spPr>
      </p:pic>
    </p:spTree>
    <p:extLst>
      <p:ext uri="{BB962C8B-B14F-4D97-AF65-F5344CB8AC3E}">
        <p14:creationId xmlns:p14="http://schemas.microsoft.com/office/powerpoint/2010/main" val="300942574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5F522C-3B05-DA51-3829-74CEB1FAD6B3}"/>
              </a:ext>
            </a:extLst>
          </p:cNvPr>
          <p:cNvSpPr>
            <a:spLocks noGrp="1"/>
          </p:cNvSpPr>
          <p:nvPr>
            <p:ph type="title"/>
          </p:nvPr>
        </p:nvSpPr>
        <p:spPr/>
        <p:txBody>
          <a:bodyPr/>
          <a:lstStyle/>
          <a:p>
            <a:r>
              <a:rPr lang="en-US" altLang="zh-TW"/>
              <a:t>LLM </a:t>
            </a:r>
            <a:r>
              <a:rPr lang="zh-TW" altLang="en-US"/>
              <a:t>蒸餾技術</a:t>
            </a:r>
            <a:r>
              <a:rPr lang="en-US" altLang="zh-TW"/>
              <a:t>--</a:t>
            </a:r>
            <a:r>
              <a:rPr lang="zh-TW" altLang="en-US" sz="3600" b="1" i="0">
                <a:solidFill>
                  <a:srgbClr val="05192D"/>
                </a:solidFill>
                <a:effectLst/>
                <a:latin typeface="Studio-Feixen-Sans"/>
              </a:rPr>
              <a:t>知識蒸餾（</a:t>
            </a:r>
            <a:r>
              <a:rPr lang="en-US" altLang="zh-TW" sz="3600" b="1" i="0">
                <a:solidFill>
                  <a:srgbClr val="05192D"/>
                </a:solidFill>
                <a:effectLst/>
                <a:latin typeface="Studio-Feixen-Sans"/>
              </a:rPr>
              <a:t>KD</a:t>
            </a:r>
            <a:r>
              <a:rPr lang="zh-TW" altLang="en-US" sz="3600" b="1" i="0">
                <a:solidFill>
                  <a:srgbClr val="05192D"/>
                </a:solidFill>
                <a:effectLst/>
                <a:latin typeface="Studio-Feixen-Sans"/>
              </a:rPr>
              <a:t>）</a:t>
            </a:r>
            <a:r>
              <a:rPr lang="en-US" altLang="zh-TW"/>
              <a:t> </a:t>
            </a:r>
            <a:endParaRPr lang="zh-TW" altLang="en-US"/>
          </a:p>
        </p:txBody>
      </p:sp>
      <p:sp>
        <p:nvSpPr>
          <p:cNvPr id="3" name="內容版面配置區 2">
            <a:extLst>
              <a:ext uri="{FF2B5EF4-FFF2-40B4-BE49-F238E27FC236}">
                <a16:creationId xmlns:a16="http://schemas.microsoft.com/office/drawing/2014/main" id="{3E7F9C59-C565-8C60-6184-8EEAB77A774B}"/>
              </a:ext>
            </a:extLst>
          </p:cNvPr>
          <p:cNvSpPr>
            <a:spLocks noGrp="1"/>
          </p:cNvSpPr>
          <p:nvPr>
            <p:ph idx="1"/>
          </p:nvPr>
        </p:nvSpPr>
        <p:spPr/>
        <p:txBody>
          <a:bodyPr/>
          <a:lstStyle/>
          <a:p>
            <a:r>
              <a:rPr lang="en-US" altLang="zh-TW" sz="1200"/>
              <a:t>LLM</a:t>
            </a:r>
            <a:r>
              <a:rPr lang="zh-TW" altLang="en-US" sz="1200"/>
              <a:t>蒸餾 </a:t>
            </a:r>
            <a:r>
              <a:rPr lang="en-US" altLang="zh-TW" sz="1200"/>
              <a:t>(Distillation) </a:t>
            </a:r>
            <a:r>
              <a:rPr lang="zh-TW" altLang="en-US" sz="1200"/>
              <a:t>是一種技術，用於將大型語言模型 </a:t>
            </a:r>
            <a:r>
              <a:rPr lang="en-US" altLang="zh-TW" sz="1200"/>
              <a:t>(LLM) </a:t>
            </a:r>
            <a:r>
              <a:rPr lang="zh-TW" altLang="en-US" sz="1200"/>
              <a:t>的知識置於小型企業模型中。</a:t>
            </a:r>
          </a:p>
          <a:p>
            <a:endParaRPr lang="zh-TW" altLang="en-US" sz="1200"/>
          </a:p>
          <a:p>
            <a:r>
              <a:rPr lang="zh-TW" altLang="en-US" sz="1200"/>
              <a:t>過程</a:t>
            </a:r>
            <a:r>
              <a:rPr lang="en-US" altLang="zh-TW" sz="1200"/>
              <a:t>--</a:t>
            </a:r>
            <a:r>
              <a:rPr lang="zh-TW" altLang="en-US" sz="1100" b="1" i="0">
                <a:solidFill>
                  <a:srgbClr val="05192D"/>
                </a:solidFill>
                <a:effectLst/>
                <a:latin typeface="Studio-Feixen-Sans"/>
              </a:rPr>
              <a:t>知識蒸餾（</a:t>
            </a:r>
            <a:r>
              <a:rPr lang="en-US" altLang="zh-TW" sz="1100" b="1" i="0">
                <a:solidFill>
                  <a:srgbClr val="05192D"/>
                </a:solidFill>
                <a:effectLst/>
                <a:latin typeface="Studio-Feixen-Sans"/>
              </a:rPr>
              <a:t>KD</a:t>
            </a:r>
            <a:r>
              <a:rPr lang="zh-TW" altLang="en-US" sz="1100" b="1" i="0">
                <a:solidFill>
                  <a:srgbClr val="05192D"/>
                </a:solidFill>
                <a:effectLst/>
                <a:latin typeface="Studio-Feixen-Sans"/>
              </a:rPr>
              <a:t>）</a:t>
            </a:r>
          </a:p>
          <a:p>
            <a:r>
              <a:rPr lang="zh-TW" altLang="en-US" sz="1200"/>
              <a:t>蒸餾過程通常包括以下步驟：</a:t>
            </a:r>
          </a:p>
          <a:p>
            <a:pPr marL="228600" indent="-228600">
              <a:buFont typeface="+mj-lt"/>
              <a:buAutoNum type="arabicPeriod"/>
            </a:pPr>
            <a:r>
              <a:rPr lang="zh-TW" altLang="en-US" sz="1200"/>
              <a:t>訓練教師模式：首先訓練一個大型且表現優越的教師模式。</a:t>
            </a:r>
          </a:p>
          <a:p>
            <a:pPr marL="228600" indent="-228600">
              <a:buFont typeface="+mj-lt"/>
              <a:buAutoNum type="arabicPeriod"/>
            </a:pPr>
            <a:r>
              <a:rPr lang="zh-TW" altLang="en-US" sz="1200"/>
              <a:t>產生軟標籤：使用教師模型對訓練資料進行預測，產生軟目標</a:t>
            </a:r>
            <a:r>
              <a:rPr lang="en-US" altLang="zh-TW" sz="1100" b="0" i="0">
                <a:solidFill>
                  <a:srgbClr val="1F2328"/>
                </a:solidFill>
                <a:effectLst/>
                <a:latin typeface="-apple-system"/>
              </a:rPr>
              <a:t>(soft targets) </a:t>
            </a:r>
            <a:r>
              <a:rPr lang="zh-TW" altLang="en-US" sz="1200"/>
              <a:t>，這些目標考慮到教師模型的機率分佈資訊。</a:t>
            </a:r>
          </a:p>
          <a:p>
            <a:pPr marL="228600" indent="-228600">
              <a:buFont typeface="+mj-lt"/>
              <a:buAutoNum type="arabicPeriod"/>
            </a:pPr>
            <a:r>
              <a:rPr lang="zh-TW" altLang="en-US" sz="1200"/>
              <a:t>訓練學生模型：使用軟目標</a:t>
            </a:r>
            <a:r>
              <a:rPr lang="en-US" altLang="zh-TW" sz="1100" b="0" i="0">
                <a:solidFill>
                  <a:srgbClr val="1F2328"/>
                </a:solidFill>
                <a:effectLst/>
                <a:latin typeface="-apple-system"/>
              </a:rPr>
              <a:t>(soft targets) </a:t>
            </a:r>
            <a:r>
              <a:rPr lang="zh-TW" altLang="en-US" sz="1200"/>
              <a:t>和原始訓練資料</a:t>
            </a:r>
            <a:r>
              <a:rPr lang="en-US" altLang="zh-TW" sz="1100" b="0" i="0">
                <a:solidFill>
                  <a:srgbClr val="1F2328"/>
                </a:solidFill>
                <a:effectLst/>
                <a:latin typeface="-apple-system"/>
              </a:rPr>
              <a:t> (hard targets) </a:t>
            </a:r>
            <a:r>
              <a:rPr lang="zh-TW" altLang="en-US" sz="1200"/>
              <a:t>來訓練較少的學生模型，使其能夠模仿教師模型的行為。</a:t>
            </a:r>
          </a:p>
          <a:p>
            <a:r>
              <a:rPr lang="zh-TW" altLang="en-US" sz="1200"/>
              <a:t>戰略產品</a:t>
            </a:r>
          </a:p>
          <a:p>
            <a:pPr marL="171450" indent="-171450">
              <a:buFont typeface="Arial" panose="020B0604020202020204" pitchFamily="34" charset="0"/>
              <a:buChar char="•"/>
            </a:pPr>
            <a:r>
              <a:rPr lang="zh-TW" altLang="en-US" sz="1200"/>
              <a:t>減少模型大小和計算資源需求</a:t>
            </a:r>
          </a:p>
          <a:p>
            <a:pPr marL="171450" indent="-171450">
              <a:buFont typeface="Arial" panose="020B0604020202020204" pitchFamily="34" charset="0"/>
              <a:buChar char="•"/>
            </a:pPr>
            <a:r>
              <a:rPr lang="zh-TW" altLang="en-US" sz="1200"/>
              <a:t>增加誘發速度</a:t>
            </a:r>
          </a:p>
          <a:p>
            <a:pPr marL="171450" indent="-171450">
              <a:buFont typeface="Arial" panose="020B0604020202020204" pitchFamily="34" charset="0"/>
              <a:buChar char="•"/>
            </a:pPr>
            <a:r>
              <a:rPr lang="zh-TW" altLang="en-US" sz="1200"/>
              <a:t>易於存取和部署   </a:t>
            </a:r>
            <a:r>
              <a:rPr lang="en-US" altLang="zh-TW" sz="1200"/>
              <a:t>(</a:t>
            </a:r>
            <a:r>
              <a:rPr lang="zh-TW" altLang="en-US" sz="1200"/>
              <a:t>其實小模型相較於大模型的好處</a:t>
            </a:r>
            <a:r>
              <a:rPr lang="en-US" altLang="zh-TW" sz="1200"/>
              <a:t>)</a:t>
            </a:r>
            <a:endParaRPr lang="zh-TW" altLang="en-US" sz="1200"/>
          </a:p>
          <a:p>
            <a:endParaRPr lang="zh-TW" altLang="en-US" sz="1200"/>
          </a:p>
          <a:p>
            <a:r>
              <a:rPr lang="zh-TW" altLang="en-US" sz="1200"/>
              <a:t>可能存在的問題</a:t>
            </a:r>
          </a:p>
          <a:p>
            <a:r>
              <a:rPr lang="zh-TW" altLang="en-US" sz="1200"/>
              <a:t>資訊遺失：由於學生模型比教師模型小，整個過程捕捉教師模型的所有知識和細節，導致資訊遺失。</a:t>
            </a:r>
          </a:p>
          <a:p>
            <a:r>
              <a:rPr lang="zh-TW" altLang="en-US" sz="1200"/>
              <a:t>依賴教師模型：學生模型表現依賴教師模型的質量，如果教師模型本身有偏差或​​錯誤，學生模型可能會繼承該答案。</a:t>
            </a:r>
          </a:p>
          <a:p>
            <a:r>
              <a:rPr lang="zh-TW" altLang="en-US" sz="1200"/>
              <a:t>適用範圍：蒸餾技術不適用於所有初始模型或任務，尤其是那些高精度和複雜度要求較高的任務。</a:t>
            </a:r>
          </a:p>
          <a:p>
            <a:r>
              <a:rPr lang="zh-TW" altLang="en-US" sz="1200"/>
              <a:t>典型例子</a:t>
            </a:r>
          </a:p>
          <a:p>
            <a:r>
              <a:rPr lang="en-US" altLang="zh-TW" sz="1200"/>
              <a:t>GPT-4o</a:t>
            </a:r>
            <a:r>
              <a:rPr lang="zh-TW" altLang="en-US" sz="1200"/>
              <a:t>（教師模型）中提煉</a:t>
            </a:r>
            <a:r>
              <a:rPr lang="en-US" altLang="zh-TW" sz="1200"/>
              <a:t>GPT-4o-mini</a:t>
            </a:r>
            <a:r>
              <a:rPr lang="zh-TW" altLang="en-US" sz="1200"/>
              <a:t>（學生模型）</a:t>
            </a:r>
          </a:p>
          <a:p>
            <a:r>
              <a:rPr lang="en-US" altLang="zh-TW" sz="1200"/>
              <a:t>DeepSeek-R1</a:t>
            </a:r>
            <a:r>
              <a:rPr lang="zh-TW" altLang="en-US" sz="1200"/>
              <a:t>（教師模型）中提煉出</a:t>
            </a:r>
            <a:r>
              <a:rPr lang="en-US" altLang="zh-TW" sz="1200"/>
              <a:t>DeepSeek-R1-Distill-Qwen-32B</a:t>
            </a:r>
            <a:r>
              <a:rPr lang="zh-TW" altLang="en-US" sz="1200"/>
              <a:t>（學生模型）（這個不是傳統意義上的蒸餾了</a:t>
            </a:r>
            <a:r>
              <a:rPr lang="en-US" altLang="zh-TW" sz="1200"/>
              <a:t>,</a:t>
            </a:r>
            <a:r>
              <a:rPr lang="zh-TW" altLang="en-US" sz="1200"/>
              <a:t>是蒸餾</a:t>
            </a:r>
            <a:r>
              <a:rPr lang="en-US" altLang="zh-TW" sz="1200"/>
              <a:t>+</a:t>
            </a:r>
            <a:r>
              <a:rPr lang="zh-TW" altLang="en-US" sz="1200"/>
              <a:t>數據增強</a:t>
            </a:r>
            <a:r>
              <a:rPr lang="en-US" altLang="zh-TW" sz="1200"/>
              <a:t>+</a:t>
            </a:r>
            <a:r>
              <a:rPr lang="zh-TW" altLang="en-US" sz="1200"/>
              <a:t>微調）</a:t>
            </a:r>
          </a:p>
        </p:txBody>
      </p:sp>
      <p:pic>
        <p:nvPicPr>
          <p:cNvPr id="4" name="圖片 3">
            <a:extLst>
              <a:ext uri="{FF2B5EF4-FFF2-40B4-BE49-F238E27FC236}">
                <a16:creationId xmlns:a16="http://schemas.microsoft.com/office/drawing/2014/main" id="{6B6C37A4-2ED6-DA4D-B615-4D6F530F6088}"/>
              </a:ext>
            </a:extLst>
          </p:cNvPr>
          <p:cNvPicPr>
            <a:picLocks noChangeAspect="1"/>
          </p:cNvPicPr>
          <p:nvPr/>
        </p:nvPicPr>
        <p:blipFill>
          <a:blip r:embed="rId2"/>
          <a:stretch>
            <a:fillRect/>
          </a:stretch>
        </p:blipFill>
        <p:spPr>
          <a:xfrm>
            <a:off x="155853" y="3180380"/>
            <a:ext cx="9144000" cy="3655308"/>
          </a:xfrm>
          <a:prstGeom prst="rect">
            <a:avLst/>
          </a:prstGeom>
        </p:spPr>
      </p:pic>
    </p:spTree>
    <p:extLst>
      <p:ext uri="{BB962C8B-B14F-4D97-AF65-F5344CB8AC3E}">
        <p14:creationId xmlns:p14="http://schemas.microsoft.com/office/powerpoint/2010/main" val="217659368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F920A-9928-2FD5-7E30-4925D0E4632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614DB9C-40C3-69A3-BFC3-4DF26FE9E68D}"/>
              </a:ext>
            </a:extLst>
          </p:cNvPr>
          <p:cNvSpPr>
            <a:spLocks noGrp="1"/>
          </p:cNvSpPr>
          <p:nvPr>
            <p:ph type="title"/>
          </p:nvPr>
        </p:nvSpPr>
        <p:spPr/>
        <p:txBody>
          <a:bodyPr/>
          <a:lstStyle/>
          <a:p>
            <a:r>
              <a:rPr lang="en-US" altLang="zh-TW"/>
              <a:t>LLM </a:t>
            </a:r>
            <a:r>
              <a:rPr lang="zh-TW" altLang="en-US"/>
              <a:t>蒸餾技術 </a:t>
            </a:r>
          </a:p>
        </p:txBody>
      </p:sp>
      <p:sp>
        <p:nvSpPr>
          <p:cNvPr id="3" name="內容版面配置區 2">
            <a:extLst>
              <a:ext uri="{FF2B5EF4-FFF2-40B4-BE49-F238E27FC236}">
                <a16:creationId xmlns:a16="http://schemas.microsoft.com/office/drawing/2014/main" id="{240F2811-AD31-7077-53E6-440CBC8825EA}"/>
              </a:ext>
            </a:extLst>
          </p:cNvPr>
          <p:cNvSpPr>
            <a:spLocks noGrp="1"/>
          </p:cNvSpPr>
          <p:nvPr>
            <p:ph idx="1"/>
          </p:nvPr>
        </p:nvSpPr>
        <p:spPr>
          <a:xfrm>
            <a:off x="144525" y="980728"/>
            <a:ext cx="8854950" cy="5678320"/>
          </a:xfrm>
        </p:spPr>
        <p:txBody>
          <a:bodyPr/>
          <a:lstStyle/>
          <a:p>
            <a:r>
              <a:rPr lang="zh-TW" altLang="en-US" sz="1400">
                <a:effectLst/>
              </a:rPr>
              <a:t>研究人員解釋，當大型語言模型被問到某些問題時，能夠透過推理並給出最終答案，這些</a:t>
            </a:r>
            <a:r>
              <a:rPr lang="zh-TW" altLang="en-US" sz="1400">
                <a:solidFill>
                  <a:schemeClr val="tx1"/>
                </a:solidFill>
                <a:effectLst/>
              </a:rPr>
              <a:t>中間的推理包含了可以完成任務需要的重要知識</a:t>
            </a:r>
            <a:r>
              <a:rPr lang="zh-TW" altLang="en-US" sz="1400">
                <a:effectLst/>
              </a:rPr>
              <a:t>，但是小型模型需要大量資料才能學到這些知識。</a:t>
            </a:r>
            <a:endParaRPr lang="en-US" altLang="zh-TW" sz="1400">
              <a:effectLst/>
            </a:endParaRPr>
          </a:p>
          <a:p>
            <a:r>
              <a:rPr lang="zh-TW" altLang="en-US" sz="1400">
                <a:effectLst/>
              </a:rPr>
              <a:t>因此逐步蒸餾的核心想法，便是從大型語言模型中</a:t>
            </a:r>
            <a:r>
              <a:rPr lang="zh-TW" altLang="en-US" sz="1400">
                <a:solidFill>
                  <a:schemeClr val="tx1"/>
                </a:solidFill>
                <a:effectLst/>
              </a:rPr>
              <a:t>擷取有用的自然語言解釋，也就是中間的推理步驟</a:t>
            </a:r>
            <a:r>
              <a:rPr lang="zh-TW" altLang="en-US" sz="1400">
                <a:effectLst/>
              </a:rPr>
              <a:t>，然後</a:t>
            </a:r>
            <a:r>
              <a:rPr lang="zh-TW" altLang="en-US" sz="1400">
                <a:solidFill>
                  <a:schemeClr val="tx1"/>
                </a:solidFill>
                <a:effectLst/>
              </a:rPr>
              <a:t>使用這些解釋更有效地訓練小型模型</a:t>
            </a:r>
            <a:r>
              <a:rPr lang="zh-TW" altLang="en-US" sz="1400">
                <a:effectLst/>
              </a:rPr>
              <a:t>。</a:t>
            </a:r>
            <a:endParaRPr lang="en-US" altLang="zh-TW" sz="1400">
              <a:effectLst/>
            </a:endParaRPr>
          </a:p>
          <a:p>
            <a:endParaRPr lang="en-US" altLang="zh-TW" sz="1400">
              <a:effectLst/>
            </a:endParaRPr>
          </a:p>
          <a:p>
            <a:r>
              <a:rPr lang="zh-TW" altLang="en-US" sz="1400">
                <a:effectLst/>
              </a:rPr>
              <a:t>可能存在的問題</a:t>
            </a:r>
          </a:p>
          <a:p>
            <a:pPr marL="285750" indent="-285750">
              <a:buFont typeface="Arial" panose="020B0604020202020204" pitchFamily="34" charset="0"/>
              <a:buChar char="•"/>
            </a:pPr>
            <a:r>
              <a:rPr lang="zh-TW" altLang="en-US" sz="1400">
                <a:effectLst/>
              </a:rPr>
              <a:t>資訊遺失：由於學生模型比教師模型小，整個過程捕捉教師模型的所有知識和細節，導致資訊遺失。</a:t>
            </a:r>
          </a:p>
          <a:p>
            <a:pPr marL="285750" indent="-285750">
              <a:buFont typeface="Arial" panose="020B0604020202020204" pitchFamily="34" charset="0"/>
              <a:buChar char="•"/>
            </a:pPr>
            <a:r>
              <a:rPr lang="zh-TW" altLang="en-US" sz="1400">
                <a:effectLst/>
              </a:rPr>
              <a:t>依賴教師模型：學生模型表現依賴教師模型的質量，如果教師模型本身有偏差或​​錯誤，學生模型可能會繼承該答案。</a:t>
            </a:r>
          </a:p>
          <a:p>
            <a:pPr marL="285750" indent="-285750">
              <a:buFont typeface="Arial" panose="020B0604020202020204" pitchFamily="34" charset="0"/>
              <a:buChar char="•"/>
            </a:pPr>
            <a:r>
              <a:rPr lang="zh-TW" altLang="en-US" sz="1400">
                <a:effectLst/>
              </a:rPr>
              <a:t>適用範圍：蒸餾技術</a:t>
            </a:r>
            <a:r>
              <a:rPr lang="zh-TW" altLang="en-US" sz="1400">
                <a:solidFill>
                  <a:srgbClr val="C00000"/>
                </a:solidFill>
                <a:effectLst/>
              </a:rPr>
              <a:t>不適用於所有初始模型或任務</a:t>
            </a:r>
            <a:r>
              <a:rPr lang="zh-TW" altLang="en-US" sz="1400">
                <a:effectLst/>
              </a:rPr>
              <a:t>，尤其是那些高精度和複雜度要求較高的任務。</a:t>
            </a:r>
          </a:p>
          <a:p>
            <a:endParaRPr lang="en-US" altLang="zh-TW" sz="1400">
              <a:effectLst/>
            </a:endParaRPr>
          </a:p>
          <a:p>
            <a:r>
              <a:rPr lang="zh-TW" altLang="en-US" sz="1400">
                <a:effectLst/>
              </a:rPr>
              <a:t>典型例子</a:t>
            </a:r>
          </a:p>
          <a:p>
            <a:pPr marL="285750" indent="-285750">
              <a:buFont typeface="Arial" panose="020B0604020202020204" pitchFamily="34" charset="0"/>
              <a:buChar char="•"/>
            </a:pPr>
            <a:r>
              <a:rPr lang="en-US" altLang="zh-TW" sz="1400">
                <a:effectLst/>
              </a:rPr>
              <a:t>GPT-4o</a:t>
            </a:r>
            <a:r>
              <a:rPr lang="zh-TW" altLang="en-US" sz="1400">
                <a:effectLst/>
              </a:rPr>
              <a:t>（教師模型）中提煉</a:t>
            </a:r>
            <a:r>
              <a:rPr lang="en-US" altLang="zh-TW" sz="1400">
                <a:effectLst/>
              </a:rPr>
              <a:t>GPT-4o-mini</a:t>
            </a:r>
            <a:r>
              <a:rPr lang="zh-TW" altLang="en-US" sz="1400">
                <a:effectLst/>
              </a:rPr>
              <a:t>（學生模型）</a:t>
            </a:r>
          </a:p>
          <a:p>
            <a:pPr marL="285750" indent="-285750">
              <a:buFont typeface="Arial" panose="020B0604020202020204" pitchFamily="34" charset="0"/>
              <a:buChar char="•"/>
            </a:pPr>
            <a:r>
              <a:rPr lang="en-US" altLang="zh-TW" sz="1400">
                <a:effectLst/>
              </a:rPr>
              <a:t>DeepSeek-R1</a:t>
            </a:r>
            <a:r>
              <a:rPr lang="zh-TW" altLang="en-US" sz="1400">
                <a:effectLst/>
              </a:rPr>
              <a:t>（教師模型）中提煉出</a:t>
            </a:r>
            <a:r>
              <a:rPr lang="en-US" altLang="zh-TW" sz="1400">
                <a:effectLst/>
              </a:rPr>
              <a:t>DeepSeek-R1-Distill-Qwen-32B</a:t>
            </a:r>
            <a:r>
              <a:rPr lang="zh-TW" altLang="en-US" sz="1400">
                <a:effectLst/>
              </a:rPr>
              <a:t>（學生模型）（這個不是傳統意義上的蒸餾了</a:t>
            </a:r>
            <a:r>
              <a:rPr lang="en-US" altLang="zh-TW" sz="1400">
                <a:effectLst/>
              </a:rPr>
              <a:t>,</a:t>
            </a:r>
            <a:r>
              <a:rPr lang="zh-TW" altLang="en-US" sz="1400">
                <a:effectLst/>
              </a:rPr>
              <a:t>是蒸餾</a:t>
            </a:r>
            <a:r>
              <a:rPr lang="en-US" altLang="zh-TW" sz="1400">
                <a:effectLst/>
              </a:rPr>
              <a:t>+</a:t>
            </a:r>
            <a:r>
              <a:rPr lang="zh-TW" altLang="en-US" sz="1400">
                <a:effectLst/>
              </a:rPr>
              <a:t>數據增強</a:t>
            </a:r>
            <a:r>
              <a:rPr lang="en-US" altLang="zh-TW" sz="1400">
                <a:effectLst/>
              </a:rPr>
              <a:t>+</a:t>
            </a:r>
            <a:r>
              <a:rPr lang="zh-TW" altLang="en-US" sz="1400">
                <a:effectLst/>
              </a:rPr>
              <a:t>微調）</a:t>
            </a:r>
          </a:p>
          <a:p>
            <a:endParaRPr lang="en-US" altLang="zh-TW" sz="1400">
              <a:effectLst/>
            </a:endParaRPr>
          </a:p>
          <a:p>
            <a:r>
              <a:rPr lang="zh-TW" altLang="en-US" sz="1400">
                <a:effectLst/>
              </a:rPr>
              <a:t>其他蒸餾技術</a:t>
            </a:r>
            <a:r>
              <a:rPr lang="en-US" altLang="zh-TW" sz="1400">
                <a:effectLst/>
              </a:rPr>
              <a:t>: </a:t>
            </a:r>
            <a:endParaRPr lang="zh-TW" altLang="en-US" sz="1400">
              <a:effectLst/>
            </a:endParaRPr>
          </a:p>
          <a:p>
            <a:r>
              <a:rPr lang="zh-TW" altLang="en-US" sz="1400">
                <a:effectLst/>
              </a:rPr>
              <a:t>除了 </a:t>
            </a:r>
            <a:r>
              <a:rPr lang="en-US" altLang="zh-TW" sz="1400">
                <a:effectLst/>
              </a:rPr>
              <a:t>KD </a:t>
            </a:r>
            <a:r>
              <a:rPr lang="zh-TW" altLang="en-US" sz="1400">
                <a:effectLst/>
              </a:rPr>
              <a:t>之外，還有其他幾種技術可以改進 </a:t>
            </a:r>
            <a:r>
              <a:rPr lang="en-US" altLang="zh-TW" sz="1400">
                <a:effectLst/>
              </a:rPr>
              <a:t>LLM </a:t>
            </a:r>
            <a:r>
              <a:rPr lang="zh-TW" altLang="en-US" sz="1400">
                <a:effectLst/>
              </a:rPr>
              <a:t>提煉流程：</a:t>
            </a:r>
          </a:p>
          <a:p>
            <a:pPr marL="285750" indent="-285750">
              <a:buFont typeface="Arial" panose="020B0604020202020204" pitchFamily="34" charset="0"/>
              <a:buChar char="•"/>
            </a:pPr>
            <a:r>
              <a:rPr lang="zh-TW" altLang="en-US" sz="1400">
                <a:effectLst/>
              </a:rPr>
              <a:t>資料增強：這涉及使用教師模型產生額外的訓練資料。透過創建更大、更具包容性的資料集，學生可以接觸更廣泛的場景和範例，從而提高其泛化效能。</a:t>
            </a:r>
          </a:p>
          <a:p>
            <a:pPr marL="285750" indent="-285750">
              <a:buFont typeface="Arial" panose="020B0604020202020204" pitchFamily="34" charset="0"/>
              <a:buChar char="•"/>
            </a:pPr>
            <a:r>
              <a:rPr lang="zh-TW" altLang="en-US" sz="1400">
                <a:effectLst/>
              </a:rPr>
              <a:t>中間層提煉：此方法不僅關注最終的輸出，而是將知識從教師模型的中間層轉移到學生。透過學習這些中間表徵，學生可以捕捉到更詳細、更結構化的訊息，從而提高整體表現。</a:t>
            </a:r>
          </a:p>
          <a:p>
            <a:pPr marL="285750" indent="-285750">
              <a:buFont typeface="Arial" panose="020B0604020202020204" pitchFamily="34" charset="0"/>
              <a:buChar char="•"/>
            </a:pPr>
            <a:r>
              <a:rPr lang="zh-TW" altLang="en-US" sz="1400">
                <a:effectLst/>
              </a:rPr>
              <a:t>多教師提煉：學生模式可以從多位教師模式的學習中受益。透過匯總來自不同老師的知識，學生可以獲得更全面的理解和提高穩健性，因為它整合了不同的觀點和見解</a:t>
            </a:r>
          </a:p>
        </p:txBody>
      </p:sp>
    </p:spTree>
    <p:extLst>
      <p:ext uri="{BB962C8B-B14F-4D97-AF65-F5344CB8AC3E}">
        <p14:creationId xmlns:p14="http://schemas.microsoft.com/office/powerpoint/2010/main" val="127702455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1793A-FDD8-B1EF-45C9-817A7C66569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2D11D84-2350-0F5D-7025-02A030F02100}"/>
              </a:ext>
            </a:extLst>
          </p:cNvPr>
          <p:cNvSpPr>
            <a:spLocks noGrp="1"/>
          </p:cNvSpPr>
          <p:nvPr>
            <p:ph type="title"/>
          </p:nvPr>
        </p:nvSpPr>
        <p:spPr>
          <a:xfrm>
            <a:off x="181546" y="44449"/>
            <a:ext cx="8854950" cy="720725"/>
          </a:xfrm>
        </p:spPr>
        <p:txBody>
          <a:bodyPr/>
          <a:lstStyle/>
          <a:p>
            <a:r>
              <a:rPr lang="en-US" altLang="zh-TW"/>
              <a:t>LLM </a:t>
            </a:r>
            <a:r>
              <a:rPr lang="zh-TW" altLang="en-US"/>
              <a:t>蒸餾</a:t>
            </a:r>
            <a:r>
              <a:rPr lang="en-US" altLang="zh-TW"/>
              <a:t> </a:t>
            </a:r>
            <a:r>
              <a:rPr lang="zh-TW" altLang="en-US"/>
              <a:t>的好處</a:t>
            </a:r>
          </a:p>
        </p:txBody>
      </p:sp>
      <p:sp>
        <p:nvSpPr>
          <p:cNvPr id="3" name="內容版面配置區 2">
            <a:extLst>
              <a:ext uri="{FF2B5EF4-FFF2-40B4-BE49-F238E27FC236}">
                <a16:creationId xmlns:a16="http://schemas.microsoft.com/office/drawing/2014/main" id="{150265F6-DD91-4582-D036-3ADF408073AD}"/>
              </a:ext>
            </a:extLst>
          </p:cNvPr>
          <p:cNvSpPr>
            <a:spLocks noGrp="1"/>
          </p:cNvSpPr>
          <p:nvPr>
            <p:ph idx="1"/>
          </p:nvPr>
        </p:nvSpPr>
        <p:spPr>
          <a:xfrm>
            <a:off x="107504" y="836712"/>
            <a:ext cx="9036496" cy="5904831"/>
          </a:xfrm>
        </p:spPr>
        <p:txBody>
          <a:bodyPr/>
          <a:lstStyle/>
          <a:p>
            <a:r>
              <a:rPr lang="zh-TW" altLang="en-US" sz="1300">
                <a:solidFill>
                  <a:srgbClr val="C00000"/>
                </a:solidFill>
                <a:effectLst/>
              </a:rPr>
              <a:t>減小模型尺寸</a:t>
            </a:r>
          </a:p>
          <a:p>
            <a:r>
              <a:rPr lang="en-US" altLang="zh-TW" sz="1300">
                <a:effectLst/>
              </a:rPr>
              <a:t>LLM </a:t>
            </a:r>
            <a:r>
              <a:rPr lang="zh-TW" altLang="en-US" sz="1300">
                <a:effectLst/>
              </a:rPr>
              <a:t>提煉的主要優點之一是創建明顯較小的模型。透過將知識從大型教師模型轉移到較小的學生模型，最終的學生模型保留了教師的大部分能力，但規模只是教師的一小部分。 模型尺寸的減少導致：</a:t>
            </a:r>
          </a:p>
          <a:p>
            <a:pPr marL="173038" lvl="1" indent="-171450">
              <a:buFont typeface="Arial" panose="020B0604020202020204" pitchFamily="34" charset="0"/>
              <a:buChar char="•"/>
            </a:pPr>
            <a:r>
              <a:rPr lang="zh-TW" altLang="en-US" sz="1300">
                <a:effectLst/>
              </a:rPr>
              <a:t>更快的推理：較小的模型可以更快地處理數據，從而縮短反應時間。</a:t>
            </a:r>
          </a:p>
          <a:p>
            <a:pPr marL="173038" lvl="1" indent="-171450">
              <a:buFont typeface="Arial" panose="020B0604020202020204" pitchFamily="34" charset="0"/>
              <a:buChar char="•"/>
            </a:pPr>
            <a:r>
              <a:rPr lang="zh-TW" altLang="en-US" sz="1300">
                <a:effectLst/>
              </a:rPr>
              <a:t>減少儲存需求：較小的模型佔用更少的空間，使其更容易儲存和管理，特別是在儲存容量有限的環境中。</a:t>
            </a:r>
            <a:endParaRPr lang="en-US" altLang="zh-TW" sz="1300">
              <a:effectLst/>
            </a:endParaRPr>
          </a:p>
          <a:p>
            <a:pPr marL="173038" lvl="1" indent="-171450">
              <a:buFont typeface="Arial" panose="020B0604020202020204" pitchFamily="34" charset="0"/>
              <a:buChar char="•"/>
            </a:pPr>
            <a:endParaRPr lang="zh-TW" altLang="en-US" sz="1300">
              <a:effectLst/>
            </a:endParaRPr>
          </a:p>
          <a:p>
            <a:r>
              <a:rPr lang="zh-TW" altLang="en-US" sz="1300">
                <a:solidFill>
                  <a:srgbClr val="C00000"/>
                </a:solidFill>
                <a:effectLst/>
              </a:rPr>
              <a:t>提高推理速度</a:t>
            </a:r>
          </a:p>
          <a:p>
            <a:r>
              <a:rPr lang="zh-TW" altLang="en-US" sz="1300">
                <a:effectLst/>
              </a:rPr>
              <a:t>提煉模型的尺寸越小，直接意味著推理速度的提升。這對於需要即時處理和快速回應的應用程式尤其重要。 這項好處的具體表現如下：</a:t>
            </a:r>
          </a:p>
          <a:p>
            <a:pPr marL="173038" lvl="1" indent="-171450">
              <a:buFont typeface="Arial" panose="020B0604020202020204" pitchFamily="34" charset="0"/>
              <a:buChar char="•"/>
            </a:pPr>
            <a:r>
              <a:rPr lang="zh-TW" altLang="en-US" sz="1300">
                <a:effectLst/>
              </a:rPr>
              <a:t>即時應用：更快的推理速度使得在即時應用（如聊天機器人、虛擬助理和互動式系統）中部署提煉模型成為可能，其中延遲是至關重要的因素。</a:t>
            </a:r>
          </a:p>
          <a:p>
            <a:pPr marL="173038" lvl="1" indent="-171450">
              <a:buFont typeface="Arial" panose="020B0604020202020204" pitchFamily="34" charset="0"/>
              <a:buChar char="•"/>
            </a:pPr>
            <a:r>
              <a:rPr lang="zh-TW" altLang="en-US" sz="1300">
                <a:effectLst/>
              </a:rPr>
              <a:t>資源受限的設備：提煉後的模型可以部署在運算資源有限的設備上，例如智慧型手機、平板電腦和邊緣設備，而不會影響效能。</a:t>
            </a:r>
          </a:p>
          <a:p>
            <a:endParaRPr lang="en-US" altLang="zh-TW" sz="1300">
              <a:solidFill>
                <a:srgbClr val="C00000"/>
              </a:solidFill>
              <a:effectLst/>
            </a:endParaRPr>
          </a:p>
          <a:p>
            <a:r>
              <a:rPr lang="zh-TW" altLang="en-US" sz="1300">
                <a:solidFill>
                  <a:srgbClr val="C00000"/>
                </a:solidFill>
                <a:effectLst/>
              </a:rPr>
              <a:t>降低計算成本</a:t>
            </a:r>
          </a:p>
          <a:p>
            <a:r>
              <a:rPr lang="en-US" altLang="zh-TW" sz="1300">
                <a:effectLst/>
              </a:rPr>
              <a:t>LLM </a:t>
            </a:r>
            <a:r>
              <a:rPr lang="zh-TW" altLang="en-US" sz="1300">
                <a:effectLst/>
              </a:rPr>
              <a:t>提煉的另一個值得注意的優點是降低計算成本。較小的模型需要較少的運算能力來運行，從而可以在多個方面節省成本：</a:t>
            </a:r>
          </a:p>
          <a:p>
            <a:pPr marL="173038" lvl="1" indent="-171450">
              <a:buFont typeface="Arial" panose="020B0604020202020204" pitchFamily="34" charset="0"/>
              <a:buChar char="•"/>
            </a:pPr>
            <a:r>
              <a:rPr lang="zh-TW" altLang="en-US" sz="1300">
                <a:effectLst/>
              </a:rPr>
              <a:t>雲端環境：在雲端環境中運行較小的模型可減少對昂貴的高效能硬體的需求並降低能耗。</a:t>
            </a:r>
          </a:p>
          <a:p>
            <a:pPr marL="173038" lvl="1" indent="-171450">
              <a:buFont typeface="Arial" panose="020B0604020202020204" pitchFamily="34" charset="0"/>
              <a:buChar char="•"/>
            </a:pPr>
            <a:r>
              <a:rPr lang="zh-TW" altLang="en-US" sz="1300">
                <a:effectLst/>
              </a:rPr>
              <a:t>內部部署：對於喜歡內部部署的組織來說，較小的模型意味著較低的基礎設施成本和維護成本。</a:t>
            </a:r>
            <a:endParaRPr lang="en-US" altLang="zh-TW" sz="1300">
              <a:effectLst/>
            </a:endParaRPr>
          </a:p>
          <a:p>
            <a:pPr marL="173038" lvl="1" indent="-171450">
              <a:buFont typeface="Arial" panose="020B0604020202020204" pitchFamily="34" charset="0"/>
              <a:buChar char="•"/>
            </a:pPr>
            <a:endParaRPr lang="zh-TW" altLang="en-US" sz="1300">
              <a:effectLst/>
            </a:endParaRPr>
          </a:p>
          <a:p>
            <a:r>
              <a:rPr lang="zh-TW" altLang="en-US" sz="1300">
                <a:solidFill>
                  <a:srgbClr val="C00000"/>
                </a:solidFill>
                <a:effectLst/>
              </a:rPr>
              <a:t>更廣泛的可訪問性和部署</a:t>
            </a:r>
          </a:p>
          <a:p>
            <a:r>
              <a:rPr lang="zh-TW" altLang="en-US" sz="1300">
                <a:effectLst/>
              </a:rPr>
              <a:t>精簡後的 </a:t>
            </a:r>
            <a:r>
              <a:rPr lang="en-US" altLang="zh-TW" sz="1300">
                <a:effectLst/>
              </a:rPr>
              <a:t>LLM </a:t>
            </a:r>
            <a:r>
              <a:rPr lang="zh-TW" altLang="en-US" sz="1300">
                <a:effectLst/>
              </a:rPr>
              <a:t>更加通用且易於訪問，允許跨平台部署。擴大影響範圍有幾個意義：</a:t>
            </a:r>
          </a:p>
          <a:p>
            <a:pPr marL="173038" lvl="1" indent="-171450">
              <a:buFont typeface="Arial" panose="020B0604020202020204" pitchFamily="34" charset="0"/>
              <a:buChar char="•"/>
            </a:pPr>
            <a:r>
              <a:rPr lang="zh-TW" altLang="en-US" sz="1300">
                <a:effectLst/>
              </a:rPr>
              <a:t>行動裝置：精煉的模型可以部署在行動裝置上，以便攜式、使用者友好的格式實現高階 </a:t>
            </a:r>
            <a:r>
              <a:rPr lang="en-US" altLang="zh-TW" sz="1300">
                <a:effectLst/>
              </a:rPr>
              <a:t>AI </a:t>
            </a:r>
            <a:r>
              <a:rPr lang="zh-TW" altLang="en-US" sz="1300">
                <a:effectLst/>
              </a:rPr>
              <a:t>功能。</a:t>
            </a:r>
          </a:p>
          <a:p>
            <a:pPr marL="173038" lvl="1" indent="-171450">
              <a:buFont typeface="Arial" panose="020B0604020202020204" pitchFamily="34" charset="0"/>
              <a:buChar char="•"/>
            </a:pPr>
            <a:r>
              <a:rPr lang="zh-TW" altLang="en-US" sz="1300">
                <a:effectLst/>
              </a:rPr>
              <a:t>邊緣設備：在邊緣設備上運行的能力使人工智慧功能更接近資料生成的地方，減少了對持續連接的需求並增強了資料隱私。</a:t>
            </a:r>
          </a:p>
          <a:p>
            <a:pPr marL="173038" lvl="1" indent="-171450">
              <a:buFont typeface="Arial" panose="020B0604020202020204" pitchFamily="34" charset="0"/>
              <a:buChar char="•"/>
            </a:pPr>
            <a:r>
              <a:rPr lang="zh-TW" altLang="en-US" sz="1300">
                <a:effectLst/>
              </a:rPr>
              <a:t>更廣泛的應用：從醫療保健到金融再到教育，提煉的模型可以整合到眾多應用程式中，使更多行業和用戶能夠使用先進的人工智慧。</a:t>
            </a:r>
          </a:p>
        </p:txBody>
      </p:sp>
    </p:spTree>
    <p:extLst>
      <p:ext uri="{BB962C8B-B14F-4D97-AF65-F5344CB8AC3E}">
        <p14:creationId xmlns:p14="http://schemas.microsoft.com/office/powerpoint/2010/main" val="32807716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6A26BC-85AB-C289-DAA2-DD1FD6C53A0D}"/>
              </a:ext>
            </a:extLst>
          </p:cNvPr>
          <p:cNvSpPr>
            <a:spLocks noGrp="1"/>
          </p:cNvSpPr>
          <p:nvPr>
            <p:ph type="title"/>
          </p:nvPr>
        </p:nvSpPr>
        <p:spPr/>
        <p:txBody>
          <a:bodyPr/>
          <a:lstStyle/>
          <a:p>
            <a:r>
              <a:rPr lang="zh-TW" altLang="en-US" b="0">
                <a:solidFill>
                  <a:srgbClr val="242424"/>
                </a:solidFill>
                <a:latin typeface="source-serif-pro"/>
              </a:rPr>
              <a:t>實現</a:t>
            </a:r>
            <a:r>
              <a:rPr lang="en-US" altLang="zh-TW" b="0">
                <a:solidFill>
                  <a:srgbClr val="242424"/>
                </a:solidFill>
                <a:latin typeface="source-serif-pro"/>
              </a:rPr>
              <a:t>LLM</a:t>
            </a:r>
            <a:r>
              <a:rPr lang="zh-TW" altLang="en-US" b="0">
                <a:solidFill>
                  <a:srgbClr val="242424"/>
                </a:solidFill>
                <a:latin typeface="source-serif-pro"/>
              </a:rPr>
              <a:t>尺寸減小的一些具體方法</a:t>
            </a:r>
            <a:endParaRPr lang="zh-TW" altLang="en-US"/>
          </a:p>
        </p:txBody>
      </p:sp>
      <p:sp>
        <p:nvSpPr>
          <p:cNvPr id="3" name="內容版面配置區 2">
            <a:extLst>
              <a:ext uri="{FF2B5EF4-FFF2-40B4-BE49-F238E27FC236}">
                <a16:creationId xmlns:a16="http://schemas.microsoft.com/office/drawing/2014/main" id="{49778737-A96E-66BA-01CD-0114AD715808}"/>
              </a:ext>
            </a:extLst>
          </p:cNvPr>
          <p:cNvSpPr>
            <a:spLocks noGrp="1"/>
          </p:cNvSpPr>
          <p:nvPr>
            <p:ph idx="1"/>
          </p:nvPr>
        </p:nvSpPr>
        <p:spPr>
          <a:xfrm>
            <a:off x="181546" y="1052736"/>
            <a:ext cx="8854950" cy="5688632"/>
          </a:xfrm>
        </p:spPr>
        <p:txBody>
          <a:bodyPr/>
          <a:lstStyle/>
          <a:p>
            <a:pPr algn="l">
              <a:lnSpc>
                <a:spcPts val="1800"/>
              </a:lnSpc>
              <a:spcBef>
                <a:spcPts val="1200"/>
              </a:spcBef>
              <a:buNone/>
            </a:pPr>
            <a:r>
              <a:rPr lang="zh-TW" altLang="en-US" sz="1400" b="1" i="0">
                <a:solidFill>
                  <a:srgbClr val="242424"/>
                </a:solidFill>
                <a:effectLst/>
                <a:latin typeface="sohne"/>
              </a:rPr>
              <a:t>模型架構簡化</a:t>
            </a:r>
          </a:p>
          <a:p>
            <a:pPr lvl="3" algn="l">
              <a:lnSpc>
                <a:spcPts val="2400"/>
              </a:lnSpc>
              <a:buFont typeface="Wingdings" panose="05000000000000000000" pitchFamily="2" charset="2"/>
              <a:buChar char="l"/>
            </a:pPr>
            <a:r>
              <a:rPr lang="zh-TW" altLang="en-US" sz="1400" b="0" i="0">
                <a:solidFill>
                  <a:srgbClr val="242424"/>
                </a:solidFill>
                <a:effectLst/>
                <a:latin typeface="source-serif-pro"/>
              </a:rPr>
              <a:t>減少層數：層數越少，模型就越小，但效能可能會受到影響。</a:t>
            </a:r>
          </a:p>
          <a:p>
            <a:pPr lvl="3" algn="l">
              <a:lnSpc>
                <a:spcPts val="2400"/>
              </a:lnSpc>
              <a:buFont typeface="Wingdings" panose="05000000000000000000" pitchFamily="2" charset="2"/>
              <a:buChar char="l"/>
            </a:pPr>
            <a:r>
              <a:rPr lang="zh-TW" altLang="en-US" sz="1400" b="0" i="0">
                <a:solidFill>
                  <a:srgbClr val="242424"/>
                </a:solidFill>
                <a:effectLst/>
                <a:latin typeface="source-serif-pro"/>
              </a:rPr>
              <a:t>減少每層的神經元數量：這可以減少模型尺寸，但可能會影響其捕捉複雜模式的能力。</a:t>
            </a:r>
          </a:p>
          <a:p>
            <a:pPr lvl="3" algn="l">
              <a:lnSpc>
                <a:spcPts val="2400"/>
              </a:lnSpc>
              <a:buFont typeface="Wingdings" panose="05000000000000000000" pitchFamily="2" charset="2"/>
              <a:buChar char="l"/>
            </a:pPr>
            <a:r>
              <a:rPr lang="zh-TW" altLang="en-US" sz="1400" b="0" i="0">
                <a:solidFill>
                  <a:srgbClr val="242424"/>
                </a:solidFill>
                <a:effectLst/>
                <a:latin typeface="source-serif-pro"/>
              </a:rPr>
              <a:t>探索更簡單的架構：考慮 </a:t>
            </a:r>
            <a:r>
              <a:rPr lang="en-US" altLang="zh-TW" sz="1400" b="0" i="0">
                <a:solidFill>
                  <a:srgbClr val="242424"/>
                </a:solidFill>
                <a:effectLst/>
                <a:latin typeface="source-serif-pro"/>
              </a:rPr>
              <a:t>Transformer </a:t>
            </a:r>
            <a:r>
              <a:rPr lang="zh-TW" altLang="en-US" sz="1400" b="0" i="0">
                <a:solidFill>
                  <a:srgbClr val="242424"/>
                </a:solidFill>
                <a:effectLst/>
                <a:latin typeface="source-serif-pro"/>
              </a:rPr>
              <a:t>的替代品，例如 </a:t>
            </a:r>
            <a:r>
              <a:rPr lang="en-US" altLang="zh-TW" sz="1400" b="0" i="0">
                <a:solidFill>
                  <a:srgbClr val="242424"/>
                </a:solidFill>
                <a:effectLst/>
                <a:latin typeface="source-serif-pro"/>
              </a:rPr>
              <a:t>RNN </a:t>
            </a:r>
            <a:r>
              <a:rPr lang="zh-TW" altLang="en-US" sz="1400" b="0" i="0">
                <a:solidFill>
                  <a:srgbClr val="242424"/>
                </a:solidFill>
                <a:effectLst/>
                <a:latin typeface="source-serif-pro"/>
              </a:rPr>
              <a:t>或 </a:t>
            </a:r>
            <a:r>
              <a:rPr lang="en-US" altLang="zh-TW" sz="1400" b="0" i="0">
                <a:solidFill>
                  <a:srgbClr val="242424"/>
                </a:solidFill>
                <a:effectLst/>
                <a:latin typeface="source-serif-pro"/>
              </a:rPr>
              <a:t>CNN</a:t>
            </a:r>
            <a:r>
              <a:rPr lang="zh-TW" altLang="en-US" sz="1400" b="0" i="0">
                <a:solidFill>
                  <a:srgbClr val="242424"/>
                </a:solidFill>
                <a:effectLst/>
                <a:latin typeface="source-serif-pro"/>
              </a:rPr>
              <a:t>，它們可能更小但可能有限制。</a:t>
            </a:r>
          </a:p>
          <a:p>
            <a:pPr algn="l">
              <a:lnSpc>
                <a:spcPts val="1800"/>
              </a:lnSpc>
              <a:spcBef>
                <a:spcPts val="1200"/>
              </a:spcBef>
            </a:pPr>
            <a:r>
              <a:rPr lang="zh-TW" altLang="en-US" sz="1400">
                <a:solidFill>
                  <a:srgbClr val="242424"/>
                </a:solidFill>
                <a:effectLst/>
                <a:latin typeface="sohne"/>
              </a:rPr>
              <a:t>參數量化</a:t>
            </a:r>
          </a:p>
          <a:p>
            <a:pPr lvl="3" algn="l">
              <a:lnSpc>
                <a:spcPts val="2400"/>
              </a:lnSpc>
              <a:buFont typeface="Wingdings" panose="05000000000000000000" pitchFamily="2" charset="2"/>
              <a:buChar char="l"/>
            </a:pPr>
            <a:r>
              <a:rPr lang="zh-TW" altLang="en-US" sz="1400">
                <a:solidFill>
                  <a:srgbClr val="242424"/>
                </a:solidFill>
                <a:latin typeface="source-serif-pro"/>
              </a:rPr>
              <a:t>降低位元精度：用更少的位元（例如，</a:t>
            </a:r>
            <a:r>
              <a:rPr lang="en-US" altLang="zh-TW" sz="1400">
                <a:solidFill>
                  <a:srgbClr val="242424"/>
                </a:solidFill>
                <a:latin typeface="source-serif-pro"/>
              </a:rPr>
              <a:t>8 </a:t>
            </a:r>
            <a:r>
              <a:rPr lang="zh-TW" altLang="en-US" sz="1400">
                <a:solidFill>
                  <a:srgbClr val="242424"/>
                </a:solidFill>
                <a:latin typeface="source-serif-pro"/>
              </a:rPr>
              <a:t>位元而不是 </a:t>
            </a:r>
            <a:r>
              <a:rPr lang="en-US" altLang="zh-TW" sz="1400">
                <a:solidFill>
                  <a:srgbClr val="242424"/>
                </a:solidFill>
                <a:latin typeface="source-serif-pro"/>
              </a:rPr>
              <a:t>32 </a:t>
            </a:r>
            <a:r>
              <a:rPr lang="zh-TW" altLang="en-US" sz="1400">
                <a:solidFill>
                  <a:srgbClr val="242424"/>
                </a:solidFill>
                <a:latin typeface="source-serif-pro"/>
              </a:rPr>
              <a:t>位元）儲存權重可以顯著減少模型大小。</a:t>
            </a:r>
          </a:p>
          <a:p>
            <a:pPr lvl="3" algn="l">
              <a:lnSpc>
                <a:spcPts val="2400"/>
              </a:lnSpc>
              <a:buFont typeface="Wingdings" panose="05000000000000000000" pitchFamily="2" charset="2"/>
              <a:buChar char="l"/>
            </a:pPr>
            <a:r>
              <a:rPr lang="zh-TW" altLang="en-US" sz="1400">
                <a:solidFill>
                  <a:srgbClr val="242424"/>
                </a:solidFill>
                <a:latin typeface="source-serif-pro"/>
              </a:rPr>
              <a:t>量化技術：探索均勻量化、動態量化或訓練後量化等方法。</a:t>
            </a:r>
          </a:p>
          <a:p>
            <a:pPr algn="l">
              <a:lnSpc>
                <a:spcPts val="1800"/>
              </a:lnSpc>
              <a:spcBef>
                <a:spcPts val="1200"/>
              </a:spcBef>
            </a:pPr>
            <a:r>
              <a:rPr lang="zh-TW" altLang="en-US" sz="1400">
                <a:solidFill>
                  <a:srgbClr val="242424"/>
                </a:solidFill>
                <a:effectLst/>
                <a:latin typeface="sohne"/>
              </a:rPr>
              <a:t>知識提煉</a:t>
            </a:r>
          </a:p>
          <a:p>
            <a:pPr lvl="3" indent="-285750" algn="l">
              <a:lnSpc>
                <a:spcPts val="2400"/>
              </a:lnSpc>
              <a:buFont typeface="Wingdings" panose="05000000000000000000" pitchFamily="2" charset="2"/>
              <a:buChar char="l"/>
            </a:pPr>
            <a:r>
              <a:rPr lang="zh-TW" altLang="en-US" sz="1400">
                <a:solidFill>
                  <a:srgbClr val="242424"/>
                </a:solidFill>
                <a:latin typeface="source-serif-pro"/>
              </a:rPr>
              <a:t>訓練較小的模型：使用更大、更複雜的模型作為老師來訓練較小的學生模型。</a:t>
            </a:r>
          </a:p>
          <a:p>
            <a:pPr lvl="3" indent="-285750" algn="l">
              <a:lnSpc>
                <a:spcPts val="2400"/>
              </a:lnSpc>
              <a:buFont typeface="Wingdings" panose="05000000000000000000" pitchFamily="2" charset="2"/>
              <a:buChar char="l"/>
            </a:pPr>
            <a:r>
              <a:rPr lang="zh-TW" altLang="en-US" sz="1400">
                <a:solidFill>
                  <a:srgbClr val="242424"/>
                </a:solidFill>
                <a:latin typeface="source-serif-pro"/>
              </a:rPr>
              <a:t>傳遞知識：學生模型學習模仿老師的輸出，捕捉重要訊息。</a:t>
            </a:r>
          </a:p>
          <a:p>
            <a:pPr algn="l">
              <a:lnSpc>
                <a:spcPts val="1800"/>
              </a:lnSpc>
              <a:spcBef>
                <a:spcPts val="1200"/>
              </a:spcBef>
            </a:pPr>
            <a:r>
              <a:rPr lang="zh-TW" altLang="en-US" sz="1400">
                <a:solidFill>
                  <a:srgbClr val="242424"/>
                </a:solidFill>
                <a:effectLst/>
                <a:latin typeface="sohne"/>
              </a:rPr>
              <a:t>修剪</a:t>
            </a:r>
          </a:p>
          <a:p>
            <a:pPr lvl="3" indent="-285750" algn="l">
              <a:lnSpc>
                <a:spcPts val="2400"/>
              </a:lnSpc>
              <a:buFont typeface="Wingdings" panose="05000000000000000000" pitchFamily="2" charset="2"/>
              <a:buChar char="l"/>
            </a:pPr>
            <a:r>
              <a:rPr lang="zh-TW" altLang="en-US" sz="1400">
                <a:solidFill>
                  <a:srgbClr val="242424"/>
                </a:solidFill>
                <a:latin typeface="source-serif-pro"/>
              </a:rPr>
              <a:t>識別不重要的連結：分析模型以找到影響最小的權重或神經元。</a:t>
            </a:r>
          </a:p>
          <a:p>
            <a:pPr lvl="3" indent="-285750" algn="l">
              <a:lnSpc>
                <a:spcPts val="2400"/>
              </a:lnSpc>
              <a:buFont typeface="Wingdings" panose="05000000000000000000" pitchFamily="2" charset="2"/>
              <a:buChar char="l"/>
            </a:pPr>
            <a:r>
              <a:rPr lang="zh-TW" altLang="en-US" sz="1400">
                <a:solidFill>
                  <a:srgbClr val="242424"/>
                </a:solidFill>
                <a:latin typeface="source-serif-pro"/>
              </a:rPr>
              <a:t>刪除連接：修剪可以減少參數的數量，而不會顯著影響效能。</a:t>
            </a:r>
          </a:p>
          <a:p>
            <a:pPr lvl="3" indent="-285750" algn="l">
              <a:lnSpc>
                <a:spcPts val="2400"/>
              </a:lnSpc>
              <a:buFont typeface="Wingdings" panose="05000000000000000000" pitchFamily="2" charset="2"/>
              <a:buChar char="l"/>
            </a:pPr>
            <a:r>
              <a:rPr lang="zh-TW" altLang="en-US" sz="1400">
                <a:solidFill>
                  <a:srgbClr val="242424"/>
                </a:solidFill>
                <a:latin typeface="source-serif-pro"/>
              </a:rPr>
              <a:t>迭代修剪：將修剪與再訓練結合以獲得更好的結果。</a:t>
            </a:r>
            <a:endParaRPr lang="en-US" altLang="zh-TW" sz="1400">
              <a:solidFill>
                <a:srgbClr val="242424"/>
              </a:solidFill>
              <a:latin typeface="source-serif-pro"/>
            </a:endParaRPr>
          </a:p>
          <a:p>
            <a:pPr lvl="3" indent="-285750" algn="l">
              <a:lnSpc>
                <a:spcPts val="2400"/>
              </a:lnSpc>
              <a:buFont typeface="Wingdings" panose="05000000000000000000" pitchFamily="2" charset="2"/>
              <a:buChar char="l"/>
            </a:pPr>
            <a:endParaRPr lang="zh-TW" altLang="en-US" sz="1400">
              <a:solidFill>
                <a:srgbClr val="242424"/>
              </a:solidFill>
              <a:latin typeface="source-serif-pro"/>
            </a:endParaRPr>
          </a:p>
          <a:p>
            <a:pPr algn="l">
              <a:lnSpc>
                <a:spcPts val="1800"/>
              </a:lnSpc>
              <a:buNone/>
            </a:pPr>
            <a:r>
              <a:rPr lang="zh-TW" altLang="en-US" sz="1400" b="1" i="0">
                <a:solidFill>
                  <a:srgbClr val="242424"/>
                </a:solidFill>
                <a:effectLst/>
                <a:latin typeface="sohne"/>
              </a:rPr>
              <a:t>其他考慮因素</a:t>
            </a:r>
          </a:p>
          <a:p>
            <a:pPr lvl="3" indent="-285750" algn="l">
              <a:lnSpc>
                <a:spcPts val="2400"/>
              </a:lnSpc>
              <a:buFont typeface="Wingdings" panose="05000000000000000000" pitchFamily="2" charset="2"/>
              <a:buChar char="l"/>
            </a:pPr>
            <a:r>
              <a:rPr lang="zh-TW" altLang="en-US" sz="1400">
                <a:solidFill>
                  <a:srgbClr val="242424"/>
                </a:solidFill>
                <a:latin typeface="source-serif-pro"/>
              </a:rPr>
              <a:t>數據效率：使用數據增強或課程學習等技術，以更少的數據提高模型表現。</a:t>
            </a:r>
          </a:p>
          <a:p>
            <a:pPr lvl="3" indent="-285750" algn="l">
              <a:lnSpc>
                <a:spcPts val="2400"/>
              </a:lnSpc>
              <a:buFont typeface="Wingdings" panose="05000000000000000000" pitchFamily="2" charset="2"/>
              <a:buChar char="l"/>
            </a:pPr>
            <a:r>
              <a:rPr lang="zh-TW" altLang="en-US" sz="1400">
                <a:solidFill>
                  <a:srgbClr val="242424"/>
                </a:solidFill>
                <a:latin typeface="source-serif-pro"/>
              </a:rPr>
              <a:t>硬體最佳化：利用專門的硬體或軟體高效執行模型。</a:t>
            </a:r>
          </a:p>
          <a:p>
            <a:endParaRPr lang="zh-TW" altLang="en-US" sz="1400"/>
          </a:p>
        </p:txBody>
      </p:sp>
    </p:spTree>
    <p:extLst>
      <p:ext uri="{BB962C8B-B14F-4D97-AF65-F5344CB8AC3E}">
        <p14:creationId xmlns:p14="http://schemas.microsoft.com/office/powerpoint/2010/main" val="4206067069"/>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0833E-6568-4D88-D118-DEBD6EBCC368}"/>
              </a:ext>
            </a:extLst>
          </p:cNvPr>
          <p:cNvSpPr>
            <a:spLocks noGrp="1"/>
          </p:cNvSpPr>
          <p:nvPr>
            <p:ph type="title"/>
          </p:nvPr>
        </p:nvSpPr>
        <p:spPr/>
        <p:txBody>
          <a:bodyPr/>
          <a:lstStyle/>
          <a:p>
            <a:r>
              <a:rPr lang="zh-TW" altLang="en-US"/>
              <a:t>權衡 </a:t>
            </a:r>
            <a:r>
              <a:rPr lang="en-US" altLang="zh-TW"/>
              <a:t>(</a:t>
            </a:r>
            <a:r>
              <a:rPr lang="en-US" altLang="zh-TW" b="1" i="0">
                <a:solidFill>
                  <a:srgbClr val="242424"/>
                </a:solidFill>
                <a:effectLst/>
                <a:latin typeface="sohne"/>
              </a:rPr>
              <a:t>Trade-off</a:t>
            </a:r>
            <a:r>
              <a:rPr lang="en-US" altLang="zh-TW"/>
              <a:t>)</a:t>
            </a:r>
            <a:r>
              <a:rPr lang="zh-TW" altLang="en-US"/>
              <a:t>：尺寸減小與性能</a:t>
            </a:r>
          </a:p>
        </p:txBody>
      </p:sp>
      <p:sp>
        <p:nvSpPr>
          <p:cNvPr id="3" name="內容版面配置區 2">
            <a:extLst>
              <a:ext uri="{FF2B5EF4-FFF2-40B4-BE49-F238E27FC236}">
                <a16:creationId xmlns:a16="http://schemas.microsoft.com/office/drawing/2014/main" id="{83807624-302C-3A30-B9A5-387D6A40E902}"/>
              </a:ext>
            </a:extLst>
          </p:cNvPr>
          <p:cNvSpPr>
            <a:spLocks noGrp="1"/>
          </p:cNvSpPr>
          <p:nvPr>
            <p:ph idx="1"/>
          </p:nvPr>
        </p:nvSpPr>
        <p:spPr>
          <a:xfrm>
            <a:off x="53752" y="1052736"/>
            <a:ext cx="9036496" cy="5400452"/>
          </a:xfrm>
        </p:spPr>
        <p:txBody>
          <a:bodyPr/>
          <a:lstStyle/>
          <a:p>
            <a:r>
              <a:rPr lang="zh-TW" altLang="en-US" sz="1600">
                <a:effectLst/>
              </a:rPr>
              <a:t>減少 </a:t>
            </a:r>
            <a:r>
              <a:rPr lang="en-US" altLang="zh-TW" sz="1600">
                <a:effectLst/>
              </a:rPr>
              <a:t>LLM </a:t>
            </a:r>
            <a:r>
              <a:rPr lang="zh-TW" altLang="en-US" sz="1600">
                <a:effectLst/>
              </a:rPr>
              <a:t>的規模通常需要犧牲性能。需要考慮的關鍵因素包括：</a:t>
            </a:r>
          </a:p>
          <a:p>
            <a:pPr marL="342900" indent="-342900">
              <a:buFont typeface="Arial" panose="020B0604020202020204" pitchFamily="34" charset="0"/>
              <a:buChar char="•"/>
            </a:pPr>
            <a:r>
              <a:rPr lang="zh-TW" altLang="en-US" sz="1600">
                <a:effectLst/>
              </a:rPr>
              <a:t>模型架構</a:t>
            </a:r>
            <a:r>
              <a:rPr lang="en-US" altLang="zh-TW" sz="1600">
                <a:effectLst/>
              </a:rPr>
              <a:t>(</a:t>
            </a:r>
            <a:r>
              <a:rPr lang="en-US" altLang="zh-TW" sz="1400" b="0" i="0">
                <a:solidFill>
                  <a:srgbClr val="242424"/>
                </a:solidFill>
                <a:effectLst/>
                <a:latin typeface="source-serif-pro"/>
              </a:rPr>
              <a:t>Model Architecture</a:t>
            </a:r>
            <a:r>
              <a:rPr lang="en-US" altLang="zh-TW" sz="1600">
                <a:effectLst/>
              </a:rPr>
              <a:t>)</a:t>
            </a:r>
            <a:r>
              <a:rPr lang="zh-TW" altLang="en-US" sz="1600">
                <a:effectLst/>
              </a:rPr>
              <a:t>：</a:t>
            </a:r>
            <a:r>
              <a:rPr lang="en-US" altLang="zh-TW" sz="1600">
                <a:effectLst/>
              </a:rPr>
              <a:t>LLM</a:t>
            </a:r>
            <a:r>
              <a:rPr lang="zh-TW" altLang="en-US" sz="1600">
                <a:effectLst/>
              </a:rPr>
              <a:t>的底層結構決定了其容量和效率。更簡單的架構可以產生更小的模型但可能會影響效能。</a:t>
            </a:r>
          </a:p>
          <a:p>
            <a:pPr marL="342900" indent="-342900">
              <a:buFont typeface="Arial" panose="020B0604020202020204" pitchFamily="34" charset="0"/>
              <a:buChar char="•"/>
            </a:pPr>
            <a:r>
              <a:rPr lang="zh-TW" altLang="en-US" sz="1600">
                <a:effectLst/>
              </a:rPr>
              <a:t>參數量化</a:t>
            </a:r>
            <a:r>
              <a:rPr lang="en-US" altLang="zh-TW" sz="1600">
                <a:effectLst/>
              </a:rPr>
              <a:t>(</a:t>
            </a:r>
            <a:r>
              <a:rPr lang="en-US" altLang="zh-TW" sz="1400" b="0" i="0">
                <a:solidFill>
                  <a:srgbClr val="242424"/>
                </a:solidFill>
                <a:effectLst/>
                <a:latin typeface="source-serif-pro"/>
              </a:rPr>
              <a:t>Parameter Quantization</a:t>
            </a:r>
            <a:r>
              <a:rPr lang="en-US" altLang="zh-TW" sz="1600">
                <a:effectLst/>
              </a:rPr>
              <a:t>)</a:t>
            </a:r>
            <a:r>
              <a:rPr lang="zh-TW" altLang="en-US" sz="1600">
                <a:effectLst/>
              </a:rPr>
              <a:t>：降低模型中數值的精確度可以顯著減少模型的大小，但也可能影響準確度。</a:t>
            </a:r>
          </a:p>
          <a:p>
            <a:pPr marL="342900" indent="-342900">
              <a:buFont typeface="Arial" panose="020B0604020202020204" pitchFamily="34" charset="0"/>
              <a:buChar char="•"/>
            </a:pPr>
            <a:r>
              <a:rPr lang="zh-TW" altLang="en-US" sz="1600">
                <a:effectLst/>
              </a:rPr>
              <a:t>知識提煉</a:t>
            </a:r>
            <a:r>
              <a:rPr lang="en-US" altLang="zh-TW" sz="1600">
                <a:effectLst/>
              </a:rPr>
              <a:t>(</a:t>
            </a:r>
            <a:r>
              <a:rPr lang="en-US" altLang="zh-TW" sz="1400" b="0" i="0">
                <a:solidFill>
                  <a:srgbClr val="242424"/>
                </a:solidFill>
                <a:effectLst/>
                <a:latin typeface="source-serif-pro"/>
              </a:rPr>
              <a:t>Knowledge Distillation</a:t>
            </a:r>
            <a:r>
              <a:rPr lang="en-US" altLang="zh-TW" sz="1600">
                <a:effectLst/>
              </a:rPr>
              <a:t>)</a:t>
            </a:r>
            <a:r>
              <a:rPr lang="zh-TW" altLang="en-US" sz="1600">
                <a:effectLst/>
              </a:rPr>
              <a:t>：將知識從較大的模型轉移到較小的模型可以幫助在縮小尺寸的同時保持性能，但它並不總是完美的。</a:t>
            </a:r>
          </a:p>
          <a:p>
            <a:pPr marL="342900" indent="-342900">
              <a:buFont typeface="Arial" panose="020B0604020202020204" pitchFamily="34" charset="0"/>
              <a:buChar char="•"/>
            </a:pPr>
            <a:r>
              <a:rPr lang="zh-TW" altLang="en-US" sz="1600">
                <a:effectLst/>
              </a:rPr>
              <a:t>修剪</a:t>
            </a:r>
            <a:r>
              <a:rPr lang="en-US" altLang="zh-TW" sz="1600">
                <a:effectLst/>
              </a:rPr>
              <a:t>(</a:t>
            </a:r>
            <a:r>
              <a:rPr lang="en-US" altLang="zh-TW" sz="1400" b="0" i="0">
                <a:solidFill>
                  <a:srgbClr val="242424"/>
                </a:solidFill>
                <a:effectLst/>
                <a:latin typeface="source-serif-pro"/>
              </a:rPr>
              <a:t>Pruning</a:t>
            </a:r>
            <a:r>
              <a:rPr lang="en-US" altLang="zh-TW" sz="1600">
                <a:effectLst/>
              </a:rPr>
              <a:t>)</a:t>
            </a:r>
            <a:r>
              <a:rPr lang="zh-TW" altLang="en-US" sz="1600">
                <a:effectLst/>
              </a:rPr>
              <a:t>：刪除不必要的連接或神經元可以簡化模型，但需要仔細選擇以避免降低效能。</a:t>
            </a:r>
            <a:endParaRPr lang="en-US" altLang="zh-TW" sz="1600">
              <a:effectLst/>
            </a:endParaRPr>
          </a:p>
          <a:p>
            <a:pPr marL="342900" indent="-342900">
              <a:buFont typeface="Arial" panose="020B0604020202020204" pitchFamily="34" charset="0"/>
              <a:buChar char="•"/>
            </a:pPr>
            <a:endParaRPr lang="en-US" altLang="zh-TW" sz="1600">
              <a:effectLst/>
            </a:endParaRPr>
          </a:p>
          <a:p>
            <a:pPr algn="l">
              <a:lnSpc>
                <a:spcPts val="2250"/>
              </a:lnSpc>
              <a:buNone/>
            </a:pPr>
            <a:r>
              <a:rPr lang="zh-TW" altLang="en-US" sz="1600">
                <a:effectLst/>
              </a:rPr>
              <a:t>如何平衡 尺寸減小和性能</a:t>
            </a:r>
            <a:r>
              <a:rPr lang="en-US" altLang="zh-TW" sz="1600">
                <a:effectLst/>
              </a:rPr>
              <a:t>??</a:t>
            </a:r>
            <a:endParaRPr lang="zh-TW" altLang="en-US" sz="1600">
              <a:effectLst/>
            </a:endParaRPr>
          </a:p>
          <a:p>
            <a:pPr lvl="3" algn="l">
              <a:lnSpc>
                <a:spcPts val="2400"/>
              </a:lnSpc>
              <a:buFont typeface="Arial" panose="020B0604020202020204" pitchFamily="34" charset="0"/>
              <a:buChar char="•"/>
            </a:pPr>
            <a:r>
              <a:rPr lang="zh-TW" altLang="en-US" sz="1600" b="1">
                <a:solidFill>
                  <a:schemeClr val="hlink"/>
                </a:solidFill>
              </a:rPr>
              <a:t>實驗：測試不同的技術和組合以找到最佳平衡。</a:t>
            </a:r>
          </a:p>
          <a:p>
            <a:pPr lvl="3" algn="l">
              <a:lnSpc>
                <a:spcPts val="2400"/>
              </a:lnSpc>
              <a:buFont typeface="Arial" panose="020B0604020202020204" pitchFamily="34" charset="0"/>
              <a:buChar char="•"/>
            </a:pPr>
            <a:r>
              <a:rPr lang="zh-TW" altLang="en-US" sz="1600" b="1">
                <a:solidFill>
                  <a:schemeClr val="hlink"/>
                </a:solidFill>
              </a:rPr>
              <a:t>評估指標：使用適當的指標來評估尺寸縮小對表現的影響。</a:t>
            </a:r>
          </a:p>
          <a:p>
            <a:pPr lvl="3" algn="l">
              <a:lnSpc>
                <a:spcPts val="2400"/>
              </a:lnSpc>
              <a:buFont typeface="Arial" panose="020B0604020202020204" pitchFamily="34" charset="0"/>
              <a:buChar char="•"/>
            </a:pPr>
            <a:r>
              <a:rPr lang="zh-TW" altLang="en-US" sz="1600" b="1">
                <a:solidFill>
                  <a:schemeClr val="hlink"/>
                </a:solidFill>
              </a:rPr>
              <a:t>迭代過程：不斷改進模型和評估過程。</a:t>
            </a:r>
            <a:endParaRPr lang="en-US" altLang="zh-TW" sz="1600" b="1">
              <a:solidFill>
                <a:schemeClr val="hlink"/>
              </a:solidFill>
            </a:endParaRPr>
          </a:p>
          <a:p>
            <a:pPr algn="l">
              <a:lnSpc>
                <a:spcPts val="2400"/>
              </a:lnSpc>
              <a:buFont typeface="Arial" panose="020B0604020202020204" pitchFamily="34" charset="0"/>
              <a:buChar char="•"/>
            </a:pPr>
            <a:endParaRPr lang="zh-TW" altLang="en-US" sz="1400" b="0" i="0">
              <a:solidFill>
                <a:srgbClr val="242424"/>
              </a:solidFill>
              <a:effectLst/>
              <a:latin typeface="source-serif-pro"/>
            </a:endParaRPr>
          </a:p>
          <a:p>
            <a:pPr algn="l">
              <a:lnSpc>
                <a:spcPts val="2400"/>
              </a:lnSpc>
              <a:buNone/>
            </a:pPr>
            <a:r>
              <a:rPr lang="zh-TW" altLang="en-US" sz="1400" b="0" i="0">
                <a:solidFill>
                  <a:srgbClr val="242424"/>
                </a:solidFill>
                <a:effectLst/>
                <a:latin typeface="source-serif-pro"/>
              </a:rPr>
              <a:t>值得注意的是，最佳方法取決於特定的 </a:t>
            </a:r>
            <a:r>
              <a:rPr lang="en-US" altLang="zh-TW" sz="1400" b="0" i="0">
                <a:solidFill>
                  <a:srgbClr val="242424"/>
                </a:solidFill>
                <a:effectLst/>
                <a:latin typeface="source-serif-pro"/>
              </a:rPr>
              <a:t>LLM</a:t>
            </a:r>
            <a:r>
              <a:rPr lang="zh-TW" altLang="en-US" sz="1400" b="0" i="0">
                <a:solidFill>
                  <a:srgbClr val="242424"/>
                </a:solidFill>
                <a:effectLst/>
                <a:latin typeface="source-serif-pro"/>
              </a:rPr>
              <a:t>、其預期用例和所需的效能等級。仔細考慮權衡，並嘗試不同的方法來實現期望的結果。</a:t>
            </a:r>
          </a:p>
          <a:p>
            <a:pPr algn="l">
              <a:lnSpc>
                <a:spcPts val="2400"/>
              </a:lnSpc>
            </a:pPr>
            <a:r>
              <a:rPr lang="zh-TW" altLang="en-US" sz="1400" b="0" i="0">
                <a:solidFill>
                  <a:srgbClr val="242424"/>
                </a:solidFill>
                <a:effectLst/>
                <a:latin typeface="source-serif-pro"/>
              </a:rPr>
              <a:t>近期</a:t>
            </a:r>
            <a:r>
              <a:rPr lang="en-US" altLang="zh-TW" sz="1400" b="0" i="0">
                <a:solidFill>
                  <a:srgbClr val="242424"/>
                </a:solidFill>
                <a:effectLst/>
                <a:latin typeface="source-serif-pro"/>
              </a:rPr>
              <a:t>NVIDIA</a:t>
            </a:r>
            <a:r>
              <a:rPr lang="zh-TW" altLang="en-US" sz="1400" b="0" i="0">
                <a:solidFill>
                  <a:srgbClr val="242424"/>
                </a:solidFill>
                <a:effectLst/>
                <a:latin typeface="source-serif-pro"/>
              </a:rPr>
              <a:t>透過結構化權重剪枝和知識提煉的方式縮減了</a:t>
            </a:r>
            <a:r>
              <a:rPr lang="en-US" altLang="zh-TW" sz="1400" b="0" i="0">
                <a:solidFill>
                  <a:srgbClr val="242424"/>
                </a:solidFill>
                <a:effectLst/>
                <a:latin typeface="source-serif-pro"/>
              </a:rPr>
              <a:t>Meta</a:t>
            </a:r>
            <a:r>
              <a:rPr lang="zh-TW" altLang="en-US" sz="1400" b="0" i="0">
                <a:solidFill>
                  <a:srgbClr val="242424"/>
                </a:solidFill>
                <a:effectLst/>
                <a:latin typeface="source-serif-pro"/>
              </a:rPr>
              <a:t>的</a:t>
            </a:r>
            <a:r>
              <a:rPr lang="en-US" altLang="zh-TW" sz="1400" b="0" i="0">
                <a:solidFill>
                  <a:srgbClr val="242424"/>
                </a:solidFill>
                <a:effectLst/>
                <a:latin typeface="source-serif-pro"/>
              </a:rPr>
              <a:t>Llama</a:t>
            </a:r>
            <a:r>
              <a:rPr lang="zh-TW" altLang="en-US" sz="1400" b="0" i="0">
                <a:solidFill>
                  <a:srgbClr val="242424"/>
                </a:solidFill>
                <a:effectLst/>
                <a:latin typeface="source-serif-pro"/>
              </a:rPr>
              <a:t>開源</a:t>
            </a:r>
            <a:r>
              <a:rPr lang="en-US" altLang="zh-TW" sz="1400" b="0" i="0">
                <a:solidFill>
                  <a:srgbClr val="242424"/>
                </a:solidFill>
                <a:effectLst/>
                <a:latin typeface="source-serif-pro"/>
              </a:rPr>
              <a:t>LLM</a:t>
            </a:r>
            <a:r>
              <a:rPr lang="zh-TW" altLang="en-US" sz="1400" b="0" i="0">
                <a:solidFill>
                  <a:srgbClr val="242424"/>
                </a:solidFill>
                <a:effectLst/>
                <a:latin typeface="source-serif-pro"/>
              </a:rPr>
              <a:t>的大小，</a:t>
            </a:r>
            <a:r>
              <a:rPr lang="en-US" altLang="zh-TW" sz="1400" b="0" i="0">
                <a:solidFill>
                  <a:srgbClr val="242424"/>
                </a:solidFill>
                <a:effectLst/>
                <a:latin typeface="source-serif-pro"/>
              </a:rPr>
              <a:t>NVIDIA</a:t>
            </a:r>
            <a:r>
              <a:rPr lang="zh-TW" altLang="en-US" sz="1400" b="0" i="0">
                <a:solidFill>
                  <a:srgbClr val="242424"/>
                </a:solidFill>
                <a:effectLst/>
                <a:latin typeface="source-serif-pro"/>
              </a:rPr>
              <a:t>研究團隊將</a:t>
            </a:r>
            <a:r>
              <a:rPr lang="en-US" altLang="zh-TW" sz="1400" b="0" i="0">
                <a:solidFill>
                  <a:srgbClr val="242424"/>
                </a:solidFill>
                <a:effectLst/>
                <a:latin typeface="source-serif-pro"/>
              </a:rPr>
              <a:t>Llama 3.1 8B</a:t>
            </a:r>
            <a:r>
              <a:rPr lang="zh-TW" altLang="en-US" sz="1400" b="0" i="0">
                <a:solidFill>
                  <a:srgbClr val="242424"/>
                </a:solidFill>
                <a:effectLst/>
                <a:latin typeface="source-serif-pro"/>
              </a:rPr>
              <a:t>細化為全新的</a:t>
            </a:r>
            <a:r>
              <a:rPr lang="en-US" altLang="zh-TW" sz="1400" b="0" i="0">
                <a:solidFill>
                  <a:srgbClr val="242424"/>
                </a:solidFill>
                <a:effectLst/>
                <a:latin typeface="source-serif-pro"/>
              </a:rPr>
              <a:t>Llama-3.1-Minitron 4B</a:t>
            </a:r>
            <a:r>
              <a:rPr lang="zh-TW" altLang="en-US" sz="1400" b="0" i="0">
                <a:solidFill>
                  <a:srgbClr val="242424"/>
                </a:solidFill>
                <a:effectLst/>
                <a:latin typeface="source-serif-pro"/>
              </a:rPr>
              <a:t>。他們在 </a:t>
            </a:r>
            <a:r>
              <a:rPr lang="en-US" altLang="zh-TW" sz="1400" b="0" i="0">
                <a:solidFill>
                  <a:srgbClr val="242424"/>
                </a:solidFill>
                <a:effectLst/>
                <a:latin typeface="source-serif-pro"/>
              </a:rPr>
              <a:t>Hugging Face </a:t>
            </a:r>
            <a:r>
              <a:rPr lang="zh-TW" altLang="en-US" sz="1400" b="0" i="0">
                <a:solidFill>
                  <a:srgbClr val="242424"/>
                </a:solidFill>
                <a:effectLst/>
                <a:latin typeface="source-serif-pro"/>
              </a:rPr>
              <a:t>上發布了新模型</a:t>
            </a:r>
          </a:p>
          <a:p>
            <a:pPr marL="342900" indent="-342900">
              <a:buFont typeface="Arial" panose="020B0604020202020204" pitchFamily="34" charset="0"/>
              <a:buChar char="•"/>
            </a:pPr>
            <a:endParaRPr lang="en-US" altLang="zh-TW" sz="1600">
              <a:effectLst/>
            </a:endParaRPr>
          </a:p>
          <a:p>
            <a:pPr marL="342900" indent="-342900">
              <a:buFont typeface="Arial" panose="020B0604020202020204" pitchFamily="34" charset="0"/>
              <a:buChar char="•"/>
            </a:pPr>
            <a:endParaRPr lang="en-US" altLang="zh-TW" sz="1600">
              <a:effectLst/>
            </a:endParaRPr>
          </a:p>
          <a:p>
            <a:pPr marL="342900" indent="-342900">
              <a:buFont typeface="Arial" panose="020B0604020202020204" pitchFamily="34" charset="0"/>
              <a:buChar char="•"/>
            </a:pPr>
            <a:endParaRPr lang="zh-TW" altLang="en-US" sz="1600">
              <a:effectLst/>
            </a:endParaRPr>
          </a:p>
        </p:txBody>
      </p:sp>
    </p:spTree>
    <p:extLst>
      <p:ext uri="{BB962C8B-B14F-4D97-AF65-F5344CB8AC3E}">
        <p14:creationId xmlns:p14="http://schemas.microsoft.com/office/powerpoint/2010/main" val="3478881636"/>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F6AEB3-3219-B108-9BF4-845EC7BFD793}"/>
              </a:ext>
            </a:extLst>
          </p:cNvPr>
          <p:cNvSpPr>
            <a:spLocks noGrp="1"/>
          </p:cNvSpPr>
          <p:nvPr>
            <p:ph type="title"/>
          </p:nvPr>
        </p:nvSpPr>
        <p:spPr/>
        <p:txBody>
          <a:bodyPr/>
          <a:lstStyle/>
          <a:p>
            <a:r>
              <a:rPr lang="en-US" altLang="zh-TW"/>
              <a:t>Parameter Quantization</a:t>
            </a:r>
            <a:r>
              <a:rPr lang="zh-TW" altLang="en-US" sz="3600"/>
              <a:t>量化技術</a:t>
            </a:r>
            <a:endParaRPr lang="zh-TW" altLang="en-US"/>
          </a:p>
        </p:txBody>
      </p:sp>
      <p:pic>
        <p:nvPicPr>
          <p:cNvPr id="7" name="圖片 6">
            <a:extLst>
              <a:ext uri="{FF2B5EF4-FFF2-40B4-BE49-F238E27FC236}">
                <a16:creationId xmlns:a16="http://schemas.microsoft.com/office/drawing/2014/main" id="{33B80665-A04C-3FF1-CDD9-7506A3F5620D}"/>
              </a:ext>
            </a:extLst>
          </p:cNvPr>
          <p:cNvPicPr>
            <a:picLocks noChangeAspect="1"/>
          </p:cNvPicPr>
          <p:nvPr/>
        </p:nvPicPr>
        <p:blipFill>
          <a:blip r:embed="rId2"/>
          <a:stretch>
            <a:fillRect/>
          </a:stretch>
        </p:blipFill>
        <p:spPr>
          <a:xfrm>
            <a:off x="0" y="1340768"/>
            <a:ext cx="9144000" cy="5174102"/>
          </a:xfrm>
          <a:prstGeom prst="rect">
            <a:avLst/>
          </a:prstGeom>
        </p:spPr>
      </p:pic>
      <p:sp>
        <p:nvSpPr>
          <p:cNvPr id="20" name="手繪多邊形: 圖案 19">
            <a:extLst>
              <a:ext uri="{FF2B5EF4-FFF2-40B4-BE49-F238E27FC236}">
                <a16:creationId xmlns:a16="http://schemas.microsoft.com/office/drawing/2014/main" id="{A008B32A-0012-9BD6-220D-3F9EE807B921}"/>
              </a:ext>
            </a:extLst>
          </p:cNvPr>
          <p:cNvSpPr/>
          <p:nvPr/>
        </p:nvSpPr>
        <p:spPr>
          <a:xfrm>
            <a:off x="3277111" y="6044859"/>
            <a:ext cx="2074277" cy="294572"/>
          </a:xfrm>
          <a:custGeom>
            <a:avLst/>
            <a:gdLst>
              <a:gd name="connsiteX0" fmla="*/ 0 w 2074277"/>
              <a:gd name="connsiteY0" fmla="*/ 36822 h 294572"/>
              <a:gd name="connsiteX1" fmla="*/ 36822 w 2074277"/>
              <a:gd name="connsiteY1" fmla="*/ 73643 h 294572"/>
              <a:gd name="connsiteX2" fmla="*/ 171834 w 2074277"/>
              <a:gd name="connsiteY2" fmla="*/ 147286 h 294572"/>
              <a:gd name="connsiteX3" fmla="*/ 202519 w 2074277"/>
              <a:gd name="connsiteY3" fmla="*/ 159560 h 294572"/>
              <a:gd name="connsiteX4" fmla="*/ 429584 w 2074277"/>
              <a:gd name="connsiteY4" fmla="*/ 239340 h 294572"/>
              <a:gd name="connsiteX5" fmla="*/ 705745 w 2074277"/>
              <a:gd name="connsiteY5" fmla="*/ 282298 h 294572"/>
              <a:gd name="connsiteX6" fmla="*/ 1049412 w 2074277"/>
              <a:gd name="connsiteY6" fmla="*/ 294572 h 294572"/>
              <a:gd name="connsiteX7" fmla="*/ 1282615 w 2074277"/>
              <a:gd name="connsiteY7" fmla="*/ 282298 h 294572"/>
              <a:gd name="connsiteX8" fmla="*/ 1718336 w 2074277"/>
              <a:gd name="connsiteY8" fmla="*/ 196381 h 294572"/>
              <a:gd name="connsiteX9" fmla="*/ 1945402 w 2074277"/>
              <a:gd name="connsiteY9" fmla="*/ 141149 h 294572"/>
              <a:gd name="connsiteX10" fmla="*/ 1988360 w 2074277"/>
              <a:gd name="connsiteY10" fmla="*/ 110464 h 294572"/>
              <a:gd name="connsiteX11" fmla="*/ 2074277 w 2074277"/>
              <a:gd name="connsiteY11" fmla="*/ 0 h 29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4277" h="294572">
                <a:moveTo>
                  <a:pt x="0" y="36822"/>
                </a:moveTo>
                <a:cubicBezTo>
                  <a:pt x="12274" y="49096"/>
                  <a:pt x="22848" y="63346"/>
                  <a:pt x="36822" y="73643"/>
                </a:cubicBezTo>
                <a:cubicBezTo>
                  <a:pt x="88881" y="112001"/>
                  <a:pt x="117025" y="123796"/>
                  <a:pt x="171834" y="147286"/>
                </a:cubicBezTo>
                <a:cubicBezTo>
                  <a:pt x="181960" y="151626"/>
                  <a:pt x="192145" y="155855"/>
                  <a:pt x="202519" y="159560"/>
                </a:cubicBezTo>
                <a:cubicBezTo>
                  <a:pt x="278069" y="186542"/>
                  <a:pt x="351140" y="222531"/>
                  <a:pt x="429584" y="239340"/>
                </a:cubicBezTo>
                <a:cubicBezTo>
                  <a:pt x="536498" y="262249"/>
                  <a:pt x="577103" y="273426"/>
                  <a:pt x="705745" y="282298"/>
                </a:cubicBezTo>
                <a:cubicBezTo>
                  <a:pt x="820102" y="290185"/>
                  <a:pt x="934856" y="290481"/>
                  <a:pt x="1049412" y="294572"/>
                </a:cubicBezTo>
                <a:cubicBezTo>
                  <a:pt x="1127146" y="290481"/>
                  <a:pt x="1205598" y="293603"/>
                  <a:pt x="1282615" y="282298"/>
                </a:cubicBezTo>
                <a:cubicBezTo>
                  <a:pt x="1429082" y="260798"/>
                  <a:pt x="1573980" y="229189"/>
                  <a:pt x="1718336" y="196381"/>
                </a:cubicBezTo>
                <a:cubicBezTo>
                  <a:pt x="1884315" y="158659"/>
                  <a:pt x="1808755" y="177589"/>
                  <a:pt x="1945402" y="141149"/>
                </a:cubicBezTo>
                <a:cubicBezTo>
                  <a:pt x="1959721" y="130921"/>
                  <a:pt x="1976495" y="123459"/>
                  <a:pt x="1988360" y="110464"/>
                </a:cubicBezTo>
                <a:cubicBezTo>
                  <a:pt x="2019813" y="76015"/>
                  <a:pt x="2074277" y="0"/>
                  <a:pt x="2074277" y="0"/>
                </a:cubicBezTo>
              </a:path>
            </a:pathLst>
          </a:custGeom>
          <a:noFill/>
          <a:ln>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0">
            <a:extLst>
              <a:ext uri="{FF2B5EF4-FFF2-40B4-BE49-F238E27FC236}">
                <a16:creationId xmlns:a16="http://schemas.microsoft.com/office/drawing/2014/main" id="{547DCD9B-447C-382E-1ED9-88E8CFADEB4E}"/>
              </a:ext>
            </a:extLst>
          </p:cNvPr>
          <p:cNvSpPr/>
          <p:nvPr/>
        </p:nvSpPr>
        <p:spPr>
          <a:xfrm>
            <a:off x="2154056" y="5535495"/>
            <a:ext cx="2552956" cy="294572"/>
          </a:xfrm>
          <a:custGeom>
            <a:avLst/>
            <a:gdLst>
              <a:gd name="connsiteX0" fmla="*/ 0 w 2552956"/>
              <a:gd name="connsiteY0" fmla="*/ 288435 h 294572"/>
              <a:gd name="connsiteX1" fmla="*/ 122739 w 2552956"/>
              <a:gd name="connsiteY1" fmla="*/ 208655 h 294572"/>
              <a:gd name="connsiteX2" fmla="*/ 233203 w 2552956"/>
              <a:gd name="connsiteY2" fmla="*/ 159560 h 294572"/>
              <a:gd name="connsiteX3" fmla="*/ 312983 w 2552956"/>
              <a:gd name="connsiteY3" fmla="*/ 135012 h 294572"/>
              <a:gd name="connsiteX4" fmla="*/ 392763 w 2552956"/>
              <a:gd name="connsiteY4" fmla="*/ 116602 h 294572"/>
              <a:gd name="connsiteX5" fmla="*/ 503227 w 2552956"/>
              <a:gd name="connsiteY5" fmla="*/ 73643 h 294572"/>
              <a:gd name="connsiteX6" fmla="*/ 632102 w 2552956"/>
              <a:gd name="connsiteY6" fmla="*/ 55233 h 294572"/>
              <a:gd name="connsiteX7" fmla="*/ 853031 w 2552956"/>
              <a:gd name="connsiteY7" fmla="*/ 18411 h 294572"/>
              <a:gd name="connsiteX8" fmla="*/ 1018728 w 2552956"/>
              <a:gd name="connsiteY8" fmla="*/ 0 h 294572"/>
              <a:gd name="connsiteX9" fmla="*/ 1129192 w 2552956"/>
              <a:gd name="connsiteY9" fmla="*/ 6137 h 294572"/>
              <a:gd name="connsiteX10" fmla="*/ 1718336 w 2552956"/>
              <a:gd name="connsiteY10" fmla="*/ 30685 h 294572"/>
              <a:gd name="connsiteX11" fmla="*/ 1859485 w 2552956"/>
              <a:gd name="connsiteY11" fmla="*/ 55233 h 294572"/>
              <a:gd name="connsiteX12" fmla="*/ 1957676 w 2552956"/>
              <a:gd name="connsiteY12" fmla="*/ 61369 h 294572"/>
              <a:gd name="connsiteX13" fmla="*/ 2295206 w 2552956"/>
              <a:gd name="connsiteY13" fmla="*/ 135012 h 294572"/>
              <a:gd name="connsiteX14" fmla="*/ 2387259 w 2552956"/>
              <a:gd name="connsiteY14" fmla="*/ 165697 h 294572"/>
              <a:gd name="connsiteX15" fmla="*/ 2460902 w 2552956"/>
              <a:gd name="connsiteY15" fmla="*/ 208655 h 294572"/>
              <a:gd name="connsiteX16" fmla="*/ 2528408 w 2552956"/>
              <a:gd name="connsiteY16" fmla="*/ 257751 h 294572"/>
              <a:gd name="connsiteX17" fmla="*/ 2552956 w 2552956"/>
              <a:gd name="connsiteY17" fmla="*/ 294572 h 29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2956" h="294572">
                <a:moveTo>
                  <a:pt x="0" y="288435"/>
                </a:moveTo>
                <a:cubicBezTo>
                  <a:pt x="39086" y="223293"/>
                  <a:pt x="4716" y="267667"/>
                  <a:pt x="122739" y="208655"/>
                </a:cubicBezTo>
                <a:cubicBezTo>
                  <a:pt x="288213" y="125918"/>
                  <a:pt x="146478" y="183651"/>
                  <a:pt x="233203" y="159560"/>
                </a:cubicBezTo>
                <a:cubicBezTo>
                  <a:pt x="260012" y="152113"/>
                  <a:pt x="286116" y="142245"/>
                  <a:pt x="312983" y="135012"/>
                </a:cubicBezTo>
                <a:cubicBezTo>
                  <a:pt x="339337" y="127917"/>
                  <a:pt x="366789" y="124981"/>
                  <a:pt x="392763" y="116602"/>
                </a:cubicBezTo>
                <a:cubicBezTo>
                  <a:pt x="430363" y="104473"/>
                  <a:pt x="465495" y="85353"/>
                  <a:pt x="503227" y="73643"/>
                </a:cubicBezTo>
                <a:cubicBezTo>
                  <a:pt x="546156" y="60320"/>
                  <a:pt x="588249" y="61281"/>
                  <a:pt x="632102" y="55233"/>
                </a:cubicBezTo>
                <a:cubicBezTo>
                  <a:pt x="965796" y="9208"/>
                  <a:pt x="546432" y="63500"/>
                  <a:pt x="853031" y="18411"/>
                </a:cubicBezTo>
                <a:cubicBezTo>
                  <a:pt x="899809" y="11532"/>
                  <a:pt x="968293" y="5044"/>
                  <a:pt x="1018728" y="0"/>
                </a:cubicBezTo>
                <a:lnTo>
                  <a:pt x="1129192" y="6137"/>
                </a:lnTo>
                <a:cubicBezTo>
                  <a:pt x="1325555" y="14750"/>
                  <a:pt x="1522227" y="17501"/>
                  <a:pt x="1718336" y="30685"/>
                </a:cubicBezTo>
                <a:cubicBezTo>
                  <a:pt x="1765984" y="33888"/>
                  <a:pt x="1812117" y="49160"/>
                  <a:pt x="1859485" y="55233"/>
                </a:cubicBezTo>
                <a:cubicBezTo>
                  <a:pt x="1892013" y="59403"/>
                  <a:pt x="1924946" y="59324"/>
                  <a:pt x="1957676" y="61369"/>
                </a:cubicBezTo>
                <a:cubicBezTo>
                  <a:pt x="2135404" y="96048"/>
                  <a:pt x="2163067" y="94003"/>
                  <a:pt x="2295206" y="135012"/>
                </a:cubicBezTo>
                <a:cubicBezTo>
                  <a:pt x="2326097" y="144599"/>
                  <a:pt x="2358329" y="151232"/>
                  <a:pt x="2387259" y="165697"/>
                </a:cubicBezTo>
                <a:cubicBezTo>
                  <a:pt x="2419323" y="181729"/>
                  <a:pt x="2431960" y="186144"/>
                  <a:pt x="2460902" y="208655"/>
                </a:cubicBezTo>
                <a:cubicBezTo>
                  <a:pt x="2539594" y="269859"/>
                  <a:pt x="2368258" y="157655"/>
                  <a:pt x="2528408" y="257751"/>
                </a:cubicBezTo>
                <a:cubicBezTo>
                  <a:pt x="2549564" y="285957"/>
                  <a:pt x="2542245" y="273150"/>
                  <a:pt x="2552956" y="294572"/>
                </a:cubicBezTo>
              </a:path>
            </a:pathLst>
          </a:custGeom>
          <a:noFill/>
          <a:ln>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ACA2AA3B-E46A-A0CF-9501-64E33810CC86}"/>
              </a:ext>
            </a:extLst>
          </p:cNvPr>
          <p:cNvSpPr txBox="1"/>
          <p:nvPr/>
        </p:nvSpPr>
        <p:spPr>
          <a:xfrm>
            <a:off x="5362054" y="836712"/>
            <a:ext cx="3600400" cy="4524315"/>
          </a:xfrm>
          <a:prstGeom prst="rect">
            <a:avLst/>
          </a:prstGeom>
          <a:noFill/>
        </p:spPr>
        <p:txBody>
          <a:bodyPr wrap="square">
            <a:spAutoFit/>
          </a:bodyPr>
          <a:lstStyle/>
          <a:p>
            <a:endParaRPr lang="en-US" altLang="zh-TW" sz="1200"/>
          </a:p>
          <a:p>
            <a:r>
              <a:rPr lang="zh-TW" altLang="en-US" sz="1200"/>
              <a:t>量化技術透過使用低精度資料類型（如 </a:t>
            </a:r>
            <a:r>
              <a:rPr lang="en-US" altLang="zh-TW" sz="1200"/>
              <a:t>8 </a:t>
            </a:r>
            <a:r>
              <a:rPr lang="zh-TW" altLang="en-US" sz="1200"/>
              <a:t>位元整數（</a:t>
            </a:r>
            <a:r>
              <a:rPr lang="en-US" altLang="zh-TW" sz="1200"/>
              <a:t>int8</a:t>
            </a:r>
            <a:r>
              <a:rPr lang="zh-TW" altLang="en-US" sz="1200"/>
              <a:t>））來表示權重和激活，從而減少記憶體和計算成本。這使得載入通常無法放入記憶體的更大模型成為可能，並加快推理速度。</a:t>
            </a:r>
            <a:endParaRPr lang="en-US" altLang="zh-TW" sz="1200"/>
          </a:p>
          <a:p>
            <a:r>
              <a:rPr lang="zh-TW" altLang="en-US" sz="1200"/>
              <a:t> </a:t>
            </a:r>
            <a:endParaRPr lang="en-US" altLang="zh-TW" sz="1200"/>
          </a:p>
          <a:p>
            <a:r>
              <a:rPr lang="en-US" altLang="zh-TW" sz="1200"/>
              <a:t>HG Transformers </a:t>
            </a:r>
            <a:r>
              <a:rPr lang="zh-TW" altLang="en-US" sz="1200"/>
              <a:t>中不支援的量化技術可以透過該類別添加</a:t>
            </a:r>
            <a:r>
              <a:rPr lang="en-US" altLang="zh-TW" sz="1200"/>
              <a:t>HfQuantizer</a:t>
            </a:r>
            <a:r>
              <a:rPr lang="zh-TW" altLang="en-US" sz="1200"/>
              <a:t>。</a:t>
            </a:r>
            <a:endParaRPr lang="en-US" altLang="zh-TW" sz="1200"/>
          </a:p>
          <a:p>
            <a:r>
              <a:rPr lang="en-US" altLang="zh-TW" sz="1200"/>
              <a:t>HG Transformers </a:t>
            </a:r>
            <a:r>
              <a:rPr lang="zh-TW" altLang="en-US" sz="1200"/>
              <a:t>支援 </a:t>
            </a:r>
            <a:r>
              <a:rPr lang="en-US" altLang="zh-TW" sz="1200"/>
              <a:t>AWQ </a:t>
            </a:r>
            <a:r>
              <a:rPr lang="zh-TW" altLang="en-US" sz="1200"/>
              <a:t>和 </a:t>
            </a:r>
            <a:r>
              <a:rPr lang="en-US" altLang="zh-TW" sz="1200"/>
              <a:t>GPTQ </a:t>
            </a:r>
            <a:r>
              <a:rPr lang="zh-TW" altLang="en-US" sz="1200"/>
              <a:t>量化演算法，並使用 </a:t>
            </a:r>
            <a:r>
              <a:rPr lang="en-US" altLang="zh-TW" sz="1200"/>
              <a:t>bitsandbytes </a:t>
            </a:r>
            <a:r>
              <a:rPr lang="zh-TW" altLang="en-US" sz="1200"/>
              <a:t>支援 </a:t>
            </a:r>
            <a:r>
              <a:rPr lang="en-US" altLang="zh-TW" sz="1200"/>
              <a:t>8 </a:t>
            </a:r>
            <a:r>
              <a:rPr lang="zh-TW" altLang="en-US" sz="1200"/>
              <a:t>位元和 </a:t>
            </a:r>
            <a:r>
              <a:rPr lang="en-US" altLang="zh-TW" sz="1200"/>
              <a:t>4 </a:t>
            </a:r>
            <a:r>
              <a:rPr lang="zh-TW" altLang="en-US" sz="1200"/>
              <a:t>位元量化。</a:t>
            </a:r>
          </a:p>
          <a:p>
            <a:endParaRPr lang="en-US" altLang="zh-TW" sz="1200"/>
          </a:p>
          <a:p>
            <a:r>
              <a:rPr lang="en-US" altLang="zh-TW" sz="1200"/>
              <a:t>GPTQ </a:t>
            </a:r>
            <a:r>
              <a:rPr lang="zh-TW" altLang="en-US" sz="1200"/>
              <a:t>是透過 </a:t>
            </a:r>
            <a:r>
              <a:rPr lang="en-US" altLang="zh-TW" sz="1200"/>
              <a:t>Post-Training </a:t>
            </a:r>
            <a:r>
              <a:rPr lang="zh-TW" altLang="en-US" sz="1200"/>
              <a:t>的方式對模型進行量化，其準確率與速度通常比 </a:t>
            </a:r>
            <a:r>
              <a:rPr lang="en-US" altLang="zh-TW" sz="1200"/>
              <a:t>bitsandbytes (BNB) 4-Bit </a:t>
            </a:r>
            <a:r>
              <a:rPr lang="zh-TW" altLang="en-US" sz="1200"/>
              <a:t>好一些，是個相當受歡迎的量化方式。</a:t>
            </a:r>
            <a:endParaRPr lang="en-US" altLang="zh-TW" sz="1200"/>
          </a:p>
          <a:p>
            <a:endParaRPr lang="en-US" altLang="zh-TW" sz="1200"/>
          </a:p>
          <a:p>
            <a:r>
              <a:rPr lang="zh-TW" altLang="en-US" sz="1200"/>
              <a:t>如果你追求更高的性能，</a:t>
            </a:r>
            <a:r>
              <a:rPr lang="en-US" altLang="zh-TW" sz="1200"/>
              <a:t>GPTQ</a:t>
            </a:r>
            <a:r>
              <a:rPr lang="zh-TW" altLang="en-US" sz="1200"/>
              <a:t>是比</a:t>
            </a:r>
            <a:r>
              <a:rPr lang="en-US" altLang="zh-TW" sz="1200"/>
              <a:t>bitsandbytes</a:t>
            </a:r>
            <a:r>
              <a:rPr lang="zh-TW" altLang="en-US" sz="1200"/>
              <a:t>更好的選擇。</a:t>
            </a:r>
            <a:r>
              <a:rPr lang="en-US" altLang="zh-TW" sz="1200"/>
              <a:t>GPTQ</a:t>
            </a:r>
            <a:r>
              <a:rPr lang="zh-TW" altLang="en-US" sz="1200"/>
              <a:t>更快推理的同時，消耗的顯存也相似。 然而，如果你打算對量化模型進行微調，那麼</a:t>
            </a:r>
            <a:r>
              <a:rPr lang="en-US" altLang="zh-TW" sz="1200"/>
              <a:t>bitsandbytes</a:t>
            </a:r>
            <a:r>
              <a:rPr lang="zh-TW" altLang="en-US" sz="1200"/>
              <a:t>會是更好且更方便的選擇，因為它支持 </a:t>
            </a:r>
            <a:r>
              <a:rPr lang="en-US" altLang="zh-TW" sz="1200"/>
              <a:t>Hugging Face </a:t>
            </a:r>
            <a:r>
              <a:rPr lang="zh-TW" altLang="en-US" sz="1200"/>
              <a:t>庫。</a:t>
            </a:r>
            <a:r>
              <a:rPr lang="en-US" altLang="zh-TW" sz="1200"/>
              <a:t>bitsandbytes</a:t>
            </a:r>
            <a:r>
              <a:rPr lang="zh-TW" altLang="en-US" sz="1200"/>
              <a:t>量化是 </a:t>
            </a:r>
            <a:r>
              <a:rPr lang="en-US" altLang="zh-TW" sz="1200"/>
              <a:t>QLoRa </a:t>
            </a:r>
            <a:r>
              <a:rPr lang="zh-TW" altLang="en-US" sz="1200"/>
              <a:t>背後的算法，該算法允許用適配器對量化模型進行微調。</a:t>
            </a:r>
            <a:endParaRPr lang="en-US" altLang="zh-TW" sz="1200"/>
          </a:p>
          <a:p>
            <a:endParaRPr lang="en-US" altLang="zh-TW" sz="1200"/>
          </a:p>
          <a:p>
            <a:endParaRPr lang="en-US" altLang="zh-TW" sz="1200"/>
          </a:p>
        </p:txBody>
      </p:sp>
      <p:sp>
        <p:nvSpPr>
          <p:cNvPr id="26" name="文字方塊 25">
            <a:extLst>
              <a:ext uri="{FF2B5EF4-FFF2-40B4-BE49-F238E27FC236}">
                <a16:creationId xmlns:a16="http://schemas.microsoft.com/office/drawing/2014/main" id="{260DBE38-5A8F-B93C-453F-DBB53F7BB3AD}"/>
              </a:ext>
            </a:extLst>
          </p:cNvPr>
          <p:cNvSpPr txBox="1"/>
          <p:nvPr/>
        </p:nvSpPr>
        <p:spPr>
          <a:xfrm>
            <a:off x="1798675" y="4635248"/>
            <a:ext cx="1946251" cy="215444"/>
          </a:xfrm>
          <a:prstGeom prst="rect">
            <a:avLst/>
          </a:prstGeom>
          <a:noFill/>
        </p:spPr>
        <p:txBody>
          <a:bodyPr wrap="square">
            <a:spAutoFit/>
          </a:bodyPr>
          <a:lstStyle/>
          <a:p>
            <a:r>
              <a:rPr lang="en-US" altLang="zh-TW" sz="800" b="1" i="1">
                <a:solidFill>
                  <a:srgbClr val="0070C0"/>
                </a:solidFill>
                <a:latin typeface="Comic Sans MS" panose="030F0702030302020204" pitchFamily="66" charset="0"/>
              </a:rPr>
              <a:t>(GGML</a:t>
            </a:r>
            <a:r>
              <a:rPr lang="zh-TW" altLang="en-US" sz="800" b="1" i="1">
                <a:solidFill>
                  <a:srgbClr val="0070C0"/>
                </a:solidFill>
                <a:latin typeface="Comic Sans MS" panose="030F0702030302020204" pitchFamily="66" charset="0"/>
              </a:rPr>
              <a:t>、</a:t>
            </a:r>
            <a:r>
              <a:rPr lang="en-US" altLang="zh-TW" sz="800" b="1" i="1">
                <a:solidFill>
                  <a:srgbClr val="0070C0"/>
                </a:solidFill>
                <a:latin typeface="Comic Sans MS" panose="030F0702030302020204" pitchFamily="66" charset="0"/>
              </a:rPr>
              <a:t>GGMF </a:t>
            </a:r>
            <a:r>
              <a:rPr lang="zh-TW" altLang="en-US" sz="800" b="1" i="1">
                <a:solidFill>
                  <a:srgbClr val="0070C0"/>
                </a:solidFill>
                <a:latin typeface="Comic Sans MS" panose="030F0702030302020204" pitchFamily="66" charset="0"/>
              </a:rPr>
              <a:t>、 </a:t>
            </a:r>
            <a:r>
              <a:rPr lang="en-US" altLang="zh-TW" sz="800" b="1" i="1">
                <a:solidFill>
                  <a:srgbClr val="0070C0"/>
                </a:solidFill>
                <a:latin typeface="Comic Sans MS" panose="030F0702030302020204" pitchFamily="66" charset="0"/>
              </a:rPr>
              <a:t>GGJT</a:t>
            </a:r>
            <a:r>
              <a:rPr lang="zh-TW" altLang="en-US" sz="800" b="1" i="1">
                <a:solidFill>
                  <a:srgbClr val="0070C0"/>
                </a:solidFill>
                <a:latin typeface="Comic Sans MS" panose="030F0702030302020204" pitchFamily="66" charset="0"/>
              </a:rPr>
              <a:t> 、</a:t>
            </a:r>
            <a:r>
              <a:rPr lang="en-US" altLang="zh-TW" sz="800" b="1" i="1">
                <a:solidFill>
                  <a:srgbClr val="0070C0"/>
                </a:solidFill>
                <a:latin typeface="Comic Sans MS" panose="030F0702030302020204" pitchFamily="66" charset="0"/>
              </a:rPr>
              <a:t> </a:t>
            </a:r>
            <a:r>
              <a:rPr lang="en-US" altLang="zh-TW" sz="800" b="1" i="1">
                <a:solidFill>
                  <a:srgbClr val="0070C0"/>
                </a:solidFill>
                <a:effectLst/>
                <a:latin typeface="Comic Sans MS" panose="030F0702030302020204" pitchFamily="66" charset="0"/>
              </a:rPr>
              <a:t>GGUF</a:t>
            </a:r>
            <a:r>
              <a:rPr lang="zh-TW" altLang="en-US" sz="800" b="1" i="1">
                <a:solidFill>
                  <a:srgbClr val="0070C0"/>
                </a:solidFill>
                <a:latin typeface="Comic Sans MS" panose="030F0702030302020204" pitchFamily="66" charset="0"/>
              </a:rPr>
              <a:t> </a:t>
            </a:r>
            <a:r>
              <a:rPr lang="en-US" altLang="zh-TW" sz="800" b="1" i="1">
                <a:solidFill>
                  <a:srgbClr val="0070C0"/>
                </a:solidFill>
                <a:latin typeface="Comic Sans MS" panose="030F0702030302020204" pitchFamily="66" charset="0"/>
              </a:rPr>
              <a:t>)</a:t>
            </a:r>
            <a:endParaRPr lang="zh-TW" altLang="en-US" sz="800" b="1" i="1">
              <a:solidFill>
                <a:srgbClr val="0070C0"/>
              </a:solidFill>
              <a:latin typeface="Comic Sans MS" panose="030F0702030302020204" pitchFamily="66" charset="0"/>
            </a:endParaRPr>
          </a:p>
        </p:txBody>
      </p:sp>
    </p:spTree>
    <p:extLst>
      <p:ext uri="{BB962C8B-B14F-4D97-AF65-F5344CB8AC3E}">
        <p14:creationId xmlns:p14="http://schemas.microsoft.com/office/powerpoint/2010/main" val="85904841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D233781-4971-7316-72F7-72F0DF348C4E}"/>
              </a:ext>
            </a:extLst>
          </p:cNvPr>
          <p:cNvSpPr>
            <a:spLocks noGrp="1"/>
          </p:cNvSpPr>
          <p:nvPr>
            <p:ph idx="1"/>
          </p:nvPr>
        </p:nvSpPr>
        <p:spPr>
          <a:xfrm>
            <a:off x="144525" y="75768"/>
            <a:ext cx="8854950" cy="5400452"/>
          </a:xfrm>
        </p:spPr>
        <p:txBody>
          <a:bodyPr/>
          <a:lstStyle/>
          <a:p>
            <a:r>
              <a:rPr lang="zh-TW" altLang="en-US" sz="1400"/>
              <a:t>對稱量化中，零點</a:t>
            </a:r>
            <a:r>
              <a:rPr lang="en-US" altLang="zh-TW" sz="1400"/>
              <a:t>Z = 0</a:t>
            </a:r>
            <a:r>
              <a:rPr lang="zh-TW" altLang="en-US" sz="1400"/>
              <a:t>，一般不記錄，我們只需要關心如何解</a:t>
            </a:r>
            <a:r>
              <a:rPr lang="en-US" altLang="zh-TW" sz="1400"/>
              <a:t>Scale</a:t>
            </a:r>
            <a:r>
              <a:rPr lang="zh-TW" altLang="en-US" sz="1400"/>
              <a:t>。由於</a:t>
            </a:r>
            <a:r>
              <a:rPr lang="en-US" altLang="zh-TW" sz="1400"/>
              <a:t>weight </a:t>
            </a:r>
            <a:r>
              <a:rPr lang="zh-TW" altLang="en-US" sz="1400"/>
              <a:t>幾乎不存在異常值，因此我們可以直接取</a:t>
            </a:r>
            <a:r>
              <a:rPr lang="en-US" altLang="zh-TW" sz="1400"/>
              <a:t>Scale </a:t>
            </a:r>
            <a:r>
              <a:rPr lang="zh-TW" altLang="en-US" sz="1400"/>
              <a:t>為一個</a:t>
            </a:r>
            <a:r>
              <a:rPr lang="en-US" altLang="zh-TW" sz="1400"/>
              <a:t>layer </a:t>
            </a:r>
            <a:r>
              <a:rPr lang="zh-TW" altLang="en-US" sz="1400"/>
              <a:t>或</a:t>
            </a:r>
            <a:r>
              <a:rPr lang="en-US" altLang="zh-TW" sz="1400"/>
              <a:t>block </a:t>
            </a:r>
            <a:r>
              <a:rPr lang="zh-TW" altLang="en-US" sz="1400"/>
              <a:t>內所有參數的最大絕對值，於是所有的參數都在</a:t>
            </a:r>
            <a:r>
              <a:rPr lang="en-US" altLang="zh-TW" sz="1400"/>
              <a:t>[-1, 1] </a:t>
            </a:r>
            <a:r>
              <a:rPr lang="zh-TW" altLang="en-US" sz="1400"/>
              <a:t>的區間內。隨後，這些參數將找到最近的量化格點，並轉換成定點數。</a:t>
            </a:r>
            <a:endParaRPr lang="en-US" altLang="zh-TW" sz="1400"/>
          </a:p>
          <a:p>
            <a:endParaRPr lang="en-US" altLang="zh-TW" sz="1400"/>
          </a:p>
          <a:p>
            <a:endParaRPr lang="en-US" altLang="zh-TW" sz="1400"/>
          </a:p>
          <a:p>
            <a:endParaRPr lang="en-US" altLang="zh-TW" sz="1400"/>
          </a:p>
          <a:p>
            <a:endParaRPr lang="en-US" altLang="zh-TW" sz="1400"/>
          </a:p>
          <a:p>
            <a:endParaRPr lang="en-US" altLang="zh-TW" sz="1400"/>
          </a:p>
          <a:p>
            <a:endParaRPr lang="en-US" altLang="zh-TW" sz="1400"/>
          </a:p>
          <a:p>
            <a:endParaRPr lang="en-US" altLang="zh-TW" sz="1400"/>
          </a:p>
          <a:p>
            <a:endParaRPr lang="en-US" altLang="zh-TW" sz="1400"/>
          </a:p>
          <a:p>
            <a:endParaRPr lang="en-US" altLang="zh-TW" sz="1400"/>
          </a:p>
          <a:p>
            <a:r>
              <a:rPr lang="zh-TW" altLang="en-US" sz="1400"/>
              <a:t>這裡需要引入</a:t>
            </a:r>
            <a:r>
              <a:rPr lang="en-US" altLang="zh-TW" sz="1400"/>
              <a:t>Block-wise quantization</a:t>
            </a:r>
            <a:r>
              <a:rPr lang="zh-TW" altLang="en-US" sz="1400"/>
              <a:t>的概念。通常情況，為了避免異常值（</a:t>
            </a:r>
            <a:r>
              <a:rPr lang="en-US" altLang="zh-TW" sz="1400"/>
              <a:t>outlier</a:t>
            </a:r>
            <a:r>
              <a:rPr lang="zh-TW" altLang="en-US" sz="1400"/>
              <a:t>）的影響，我們會將輸入</a:t>
            </a:r>
            <a:r>
              <a:rPr lang="en-US" altLang="zh-TW" sz="1400"/>
              <a:t>tensor </a:t>
            </a:r>
            <a:r>
              <a:rPr lang="zh-TW" altLang="en-US" sz="1400"/>
              <a:t>分割成一個個</a:t>
            </a:r>
            <a:r>
              <a:rPr lang="en-US" altLang="zh-TW" sz="1400"/>
              <a:t>block</a:t>
            </a:r>
            <a:r>
              <a:rPr lang="zh-TW" altLang="en-US" sz="1400"/>
              <a:t>，每個</a:t>
            </a:r>
            <a:r>
              <a:rPr lang="en-US" altLang="zh-TW" sz="1400"/>
              <a:t>block </a:t>
            </a:r>
            <a:r>
              <a:rPr lang="zh-TW" altLang="en-US" sz="1400"/>
              <a:t>單獨做量化，有單獨的</a:t>
            </a:r>
            <a:r>
              <a:rPr lang="en-US" altLang="zh-TW" sz="1400"/>
              <a:t>scale </a:t>
            </a:r>
            <a:r>
              <a:rPr lang="zh-TW" altLang="en-US" sz="1400"/>
              <a:t>和</a:t>
            </a:r>
            <a:r>
              <a:rPr lang="en-US" altLang="zh-TW" sz="1400"/>
              <a:t>zero</a:t>
            </a:r>
            <a:r>
              <a:rPr lang="zh-TW" altLang="en-US" sz="1400"/>
              <a:t>，因此能讓量化的精度損失減少（見下圖橙色的誤差部分）。</a:t>
            </a:r>
          </a:p>
        </p:txBody>
      </p:sp>
      <p:pic>
        <p:nvPicPr>
          <p:cNvPr id="4" name="圖片 3">
            <a:extLst>
              <a:ext uri="{FF2B5EF4-FFF2-40B4-BE49-F238E27FC236}">
                <a16:creationId xmlns:a16="http://schemas.microsoft.com/office/drawing/2014/main" id="{6F8BC1EA-0CCE-A86F-02EB-408DE6F43763}"/>
              </a:ext>
            </a:extLst>
          </p:cNvPr>
          <p:cNvPicPr>
            <a:picLocks noChangeAspect="1"/>
          </p:cNvPicPr>
          <p:nvPr/>
        </p:nvPicPr>
        <p:blipFill>
          <a:blip r:embed="rId2"/>
          <a:stretch>
            <a:fillRect/>
          </a:stretch>
        </p:blipFill>
        <p:spPr>
          <a:xfrm>
            <a:off x="1115616" y="3457314"/>
            <a:ext cx="5904656" cy="3321369"/>
          </a:xfrm>
          <a:prstGeom prst="rect">
            <a:avLst/>
          </a:prstGeom>
        </p:spPr>
      </p:pic>
      <p:pic>
        <p:nvPicPr>
          <p:cNvPr id="1027" name="Picture 3">
            <a:extLst>
              <a:ext uri="{FF2B5EF4-FFF2-40B4-BE49-F238E27FC236}">
                <a16:creationId xmlns:a16="http://schemas.microsoft.com/office/drawing/2014/main" id="{F5C7254F-633E-FE6C-22F5-2870E27E65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788" y="838334"/>
            <a:ext cx="8388424" cy="1316517"/>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C3BAC31B-AEB3-3DF6-50DC-563A3CC03C36}"/>
              </a:ext>
            </a:extLst>
          </p:cNvPr>
          <p:cNvSpPr txBox="1"/>
          <p:nvPr/>
        </p:nvSpPr>
        <p:spPr>
          <a:xfrm>
            <a:off x="1043608" y="2276872"/>
            <a:ext cx="6408712" cy="246221"/>
          </a:xfrm>
          <a:prstGeom prst="rect">
            <a:avLst/>
          </a:prstGeom>
          <a:noFill/>
        </p:spPr>
        <p:txBody>
          <a:bodyPr wrap="square">
            <a:spAutoFit/>
          </a:bodyPr>
          <a:lstStyle/>
          <a:p>
            <a:r>
              <a:rPr lang="zh-TW" altLang="en-US" sz="1000">
                <a:latin typeface="+mj-ea"/>
                <a:ea typeface="+mj-ea"/>
              </a:rPr>
              <a:t>圖中所示的是量化到</a:t>
            </a:r>
            <a:r>
              <a:rPr lang="en-US" altLang="zh-TW" sz="1000">
                <a:latin typeface="+mj-ea"/>
                <a:ea typeface="+mj-ea"/>
              </a:rPr>
              <a:t>int8</a:t>
            </a:r>
            <a:r>
              <a:rPr lang="zh-TW" altLang="en-US" sz="1000">
                <a:latin typeface="+mj-ea"/>
                <a:ea typeface="+mj-ea"/>
              </a:rPr>
              <a:t>，因此</a:t>
            </a:r>
            <a:r>
              <a:rPr lang="en-US" altLang="zh-TW" sz="1000">
                <a:latin typeface="+mj-ea"/>
                <a:ea typeface="+mj-ea"/>
              </a:rPr>
              <a:t>Round to Grid </a:t>
            </a:r>
            <a:r>
              <a:rPr lang="zh-TW" altLang="en-US" sz="1000">
                <a:latin typeface="+mj-ea"/>
                <a:ea typeface="+mj-ea"/>
              </a:rPr>
              <a:t>其實是先乘以</a:t>
            </a:r>
            <a:r>
              <a:rPr lang="en-US" altLang="zh-TW" sz="1000">
                <a:latin typeface="+mj-ea"/>
                <a:ea typeface="+mj-ea"/>
              </a:rPr>
              <a:t>127(=2**(8-1)-1)</a:t>
            </a:r>
            <a:r>
              <a:rPr lang="zh-TW" altLang="en-US" sz="1000">
                <a:latin typeface="+mj-ea"/>
                <a:ea typeface="+mj-ea"/>
              </a:rPr>
              <a:t>，然後</a:t>
            </a:r>
            <a:r>
              <a:rPr lang="en-US" altLang="zh-TW" sz="1000">
                <a:latin typeface="+mj-ea"/>
                <a:ea typeface="+mj-ea"/>
              </a:rPr>
              <a:t>round </a:t>
            </a:r>
            <a:r>
              <a:rPr lang="zh-TW" altLang="en-US" sz="1000">
                <a:latin typeface="+mj-ea"/>
                <a:ea typeface="+mj-ea"/>
              </a:rPr>
              <a:t>到最近的整數</a:t>
            </a:r>
          </a:p>
        </p:txBody>
      </p:sp>
      <p:sp>
        <p:nvSpPr>
          <p:cNvPr id="8" name="矩形: 圓角 7">
            <a:extLst>
              <a:ext uri="{FF2B5EF4-FFF2-40B4-BE49-F238E27FC236}">
                <a16:creationId xmlns:a16="http://schemas.microsoft.com/office/drawing/2014/main" id="{C23E0327-6806-D79B-8327-DE74B985C0D5}"/>
              </a:ext>
            </a:extLst>
          </p:cNvPr>
          <p:cNvSpPr/>
          <p:nvPr/>
        </p:nvSpPr>
        <p:spPr>
          <a:xfrm>
            <a:off x="539552" y="1700808"/>
            <a:ext cx="504056" cy="216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B0E1C086-ACEB-9DCE-63F3-0E3BB4691812}"/>
              </a:ext>
            </a:extLst>
          </p:cNvPr>
          <p:cNvSpPr txBox="1"/>
          <p:nvPr/>
        </p:nvSpPr>
        <p:spPr>
          <a:xfrm>
            <a:off x="7320601" y="6566788"/>
            <a:ext cx="4572000" cy="215444"/>
          </a:xfrm>
          <a:prstGeom prst="rect">
            <a:avLst/>
          </a:prstGeom>
          <a:noFill/>
        </p:spPr>
        <p:txBody>
          <a:bodyPr wrap="square">
            <a:spAutoFit/>
          </a:bodyPr>
          <a:lstStyle/>
          <a:p>
            <a:r>
              <a:rPr lang="en-US" altLang="zh-TW" sz="800"/>
              <a:t>https://zhuanlan.zhihu.com/p/646210009</a:t>
            </a:r>
            <a:endParaRPr lang="zh-TW" altLang="en-US" sz="800"/>
          </a:p>
        </p:txBody>
      </p:sp>
      <p:sp>
        <p:nvSpPr>
          <p:cNvPr id="11" name="矩形: 圓角 10">
            <a:extLst>
              <a:ext uri="{FF2B5EF4-FFF2-40B4-BE49-F238E27FC236}">
                <a16:creationId xmlns:a16="http://schemas.microsoft.com/office/drawing/2014/main" id="{21637A96-2175-E528-098C-6569698DDEC8}"/>
              </a:ext>
            </a:extLst>
          </p:cNvPr>
          <p:cNvSpPr/>
          <p:nvPr/>
        </p:nvSpPr>
        <p:spPr>
          <a:xfrm>
            <a:off x="2195736" y="4653136"/>
            <a:ext cx="504056" cy="216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8AC709DB-7E0D-E1D6-E2D3-9C2D46EBC64B}"/>
              </a:ext>
            </a:extLst>
          </p:cNvPr>
          <p:cNvSpPr/>
          <p:nvPr/>
        </p:nvSpPr>
        <p:spPr>
          <a:xfrm>
            <a:off x="1259632" y="4869160"/>
            <a:ext cx="504056" cy="216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DA9DBCA6-C3E2-92EF-E4EF-AB4C63776F2E}"/>
              </a:ext>
            </a:extLst>
          </p:cNvPr>
          <p:cNvSpPr/>
          <p:nvPr/>
        </p:nvSpPr>
        <p:spPr>
          <a:xfrm>
            <a:off x="1267334" y="5085184"/>
            <a:ext cx="504056" cy="2160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52182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72B51C1-8C20-C8F6-0A0E-D45B15C4693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用</a:t>
            </a:r>
            <a:r>
              <a:rPr lang="en-US" altLang="zh-TW" dirty="0">
                <a:latin typeface="微軟正黑體" panose="020B0604030504040204" pitchFamily="34" charset="-120"/>
                <a:ea typeface="微軟正黑體" panose="020B0604030504040204" pitchFamily="34" charset="-120"/>
              </a:rPr>
              <a:t>AI</a:t>
            </a:r>
            <a:r>
              <a:rPr lang="zh-TW" altLang="en-US" dirty="0">
                <a:latin typeface="微軟正黑體" panose="020B0604030504040204" pitchFamily="34" charset="-120"/>
                <a:ea typeface="微軟正黑體" panose="020B0604030504040204" pitchFamily="34" charset="-120"/>
              </a:rPr>
              <a:t>來找神奇咒語</a:t>
            </a:r>
            <a:r>
              <a:rPr lang="en-US" altLang="zh-TW" dirty="0">
                <a:latin typeface="微軟正黑體" panose="020B0604030504040204" pitchFamily="34" charset="-120"/>
                <a:ea typeface="微軟正黑體" panose="020B0604030504040204" pitchFamily="34" charset="-120"/>
              </a:rPr>
              <a:t> </a:t>
            </a:r>
            <a:endParaRPr lang="zh-TW" altLang="en-US" dirty="0"/>
          </a:p>
        </p:txBody>
      </p:sp>
      <p:sp>
        <p:nvSpPr>
          <p:cNvPr id="3" name="內容版面配置區 2">
            <a:extLst>
              <a:ext uri="{FF2B5EF4-FFF2-40B4-BE49-F238E27FC236}">
                <a16:creationId xmlns:a16="http://schemas.microsoft.com/office/drawing/2014/main" id="{5B8C6D18-988D-FAD2-57AB-7AF92E502B33}"/>
              </a:ext>
            </a:extLst>
          </p:cNvPr>
          <p:cNvSpPr>
            <a:spLocks noGrp="1"/>
          </p:cNvSpPr>
          <p:nvPr>
            <p:ph idx="1"/>
          </p:nvPr>
        </p:nvSpPr>
        <p:spPr/>
        <p:txBody>
          <a:bodyPr/>
          <a:lstStyle/>
          <a:p>
            <a:r>
              <a:rPr lang="zh-TW" altLang="en-US" dirty="0">
                <a:latin typeface="微軟正黑體" panose="020B0604030504040204" pitchFamily="34" charset="-120"/>
                <a:ea typeface="微軟正黑體" panose="020B0604030504040204" pitchFamily="34" charset="-120"/>
              </a:rPr>
              <a:t>用增強式學習 </a:t>
            </a:r>
            <a:r>
              <a:rPr lang="en-US" altLang="zh-TW" dirty="0">
                <a:latin typeface="微軟正黑體" panose="020B0604030504040204" pitchFamily="34" charset="-120"/>
                <a:ea typeface="微軟正黑體" panose="020B0604030504040204" pitchFamily="34" charset="-120"/>
              </a:rPr>
              <a:t>(Reinforcement Learning, RL)</a:t>
            </a:r>
            <a:endParaRPr lang="zh-TW" altLang="en-US" dirty="0">
              <a:latin typeface="微軟正黑體" panose="020B0604030504040204" pitchFamily="34" charset="-120"/>
              <a:ea typeface="微軟正黑體" panose="020B0604030504040204" pitchFamily="34" charset="-120"/>
            </a:endParaRPr>
          </a:p>
        </p:txBody>
      </p:sp>
      <p:sp>
        <p:nvSpPr>
          <p:cNvPr id="4" name="矩形 3">
            <a:extLst>
              <a:ext uri="{FF2B5EF4-FFF2-40B4-BE49-F238E27FC236}">
                <a16:creationId xmlns:a16="http://schemas.microsoft.com/office/drawing/2014/main" id="{6EF5F72D-57C6-434F-D884-E5B5AB0A125C}"/>
              </a:ext>
            </a:extLst>
          </p:cNvPr>
          <p:cNvSpPr/>
          <p:nvPr/>
        </p:nvSpPr>
        <p:spPr>
          <a:xfrm>
            <a:off x="4428556" y="4010484"/>
            <a:ext cx="1128713" cy="1000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zh-TW" altLang="en-US" sz="1350">
              <a:solidFill>
                <a:prstClr val="white"/>
              </a:solidFill>
              <a:latin typeface="Calibri" panose="020F0502020204030204"/>
              <a:ea typeface="新細明體" panose="02020500000000000000" pitchFamily="18" charset="-120"/>
            </a:endParaRPr>
          </a:p>
        </p:txBody>
      </p:sp>
      <p:sp>
        <p:nvSpPr>
          <p:cNvPr id="5" name="矩形 4">
            <a:extLst>
              <a:ext uri="{FF2B5EF4-FFF2-40B4-BE49-F238E27FC236}">
                <a16:creationId xmlns:a16="http://schemas.microsoft.com/office/drawing/2014/main" id="{EACF7469-DC62-5562-9668-E5F5A83E45FE}"/>
              </a:ext>
            </a:extLst>
          </p:cNvPr>
          <p:cNvSpPr/>
          <p:nvPr/>
        </p:nvSpPr>
        <p:spPr>
          <a:xfrm>
            <a:off x="2799782" y="4050401"/>
            <a:ext cx="1628775" cy="1000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zh-TW" altLang="en-US" sz="1350">
              <a:solidFill>
                <a:prstClr val="white"/>
              </a:solidFill>
              <a:latin typeface="Calibri" panose="020F0502020204030204"/>
              <a:ea typeface="新細明體" panose="02020500000000000000" pitchFamily="18" charset="-120"/>
            </a:endParaRPr>
          </a:p>
        </p:txBody>
      </p:sp>
      <p:sp>
        <p:nvSpPr>
          <p:cNvPr id="6" name="文字方塊 5">
            <a:extLst>
              <a:ext uri="{FF2B5EF4-FFF2-40B4-BE49-F238E27FC236}">
                <a16:creationId xmlns:a16="http://schemas.microsoft.com/office/drawing/2014/main" id="{BE66E469-276D-1A69-CDAC-71628743DC85}"/>
              </a:ext>
            </a:extLst>
          </p:cNvPr>
          <p:cNvSpPr txBox="1"/>
          <p:nvPr/>
        </p:nvSpPr>
        <p:spPr>
          <a:xfrm>
            <a:off x="6303994" y="5477953"/>
            <a:ext cx="2719469" cy="300082"/>
          </a:xfrm>
          <a:prstGeom prst="rect">
            <a:avLst/>
          </a:prstGeom>
          <a:noFill/>
        </p:spPr>
        <p:txBody>
          <a:bodyPr wrap="square">
            <a:spAutoFit/>
          </a:bodyPr>
          <a:lstStyle/>
          <a:p>
            <a:pPr defTabSz="685800" fontAlgn="auto">
              <a:spcBef>
                <a:spcPts val="0"/>
              </a:spcBef>
              <a:spcAft>
                <a:spcPts val="0"/>
              </a:spcAft>
            </a:pPr>
            <a:r>
              <a:rPr kumimoji="0" lang="zh-TW" altLang="en-US" sz="1350" dirty="0">
                <a:solidFill>
                  <a:prstClr val="black"/>
                </a:solidFill>
                <a:latin typeface="Calibri" panose="020F0502020204030204"/>
              </a:rPr>
              <a:t>https://arxiv.org/abs/2206.03931</a:t>
            </a:r>
          </a:p>
        </p:txBody>
      </p:sp>
      <p:sp>
        <p:nvSpPr>
          <p:cNvPr id="7" name="矩形: 圓角 6">
            <a:extLst>
              <a:ext uri="{FF2B5EF4-FFF2-40B4-BE49-F238E27FC236}">
                <a16:creationId xmlns:a16="http://schemas.microsoft.com/office/drawing/2014/main" id="{89BBB64F-B098-E4A1-B75F-B13180E56AA3}"/>
              </a:ext>
            </a:extLst>
          </p:cNvPr>
          <p:cNvSpPr/>
          <p:nvPr/>
        </p:nvSpPr>
        <p:spPr>
          <a:xfrm>
            <a:off x="4673600" y="4075075"/>
            <a:ext cx="1138687" cy="854015"/>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8" name="直線單箭頭接點 7">
            <a:extLst>
              <a:ext uri="{FF2B5EF4-FFF2-40B4-BE49-F238E27FC236}">
                <a16:creationId xmlns:a16="http://schemas.microsoft.com/office/drawing/2014/main" id="{4D854A74-3BDB-8CB5-B554-6A55E2E0B835}"/>
              </a:ext>
            </a:extLst>
          </p:cNvPr>
          <p:cNvCxnSpPr>
            <a:cxnSpLocks/>
          </p:cNvCxnSpPr>
          <p:nvPr/>
        </p:nvCxnSpPr>
        <p:spPr>
          <a:xfrm>
            <a:off x="4194832" y="4502082"/>
            <a:ext cx="452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8">
            <a:extLst>
              <a:ext uri="{FF2B5EF4-FFF2-40B4-BE49-F238E27FC236}">
                <a16:creationId xmlns:a16="http://schemas.microsoft.com/office/drawing/2014/main" id="{22B67287-ABF5-3B09-3E5A-B1FB3366EBA9}"/>
              </a:ext>
            </a:extLst>
          </p:cNvPr>
          <p:cNvCxnSpPr>
            <a:cxnSpLocks/>
          </p:cNvCxnSpPr>
          <p:nvPr/>
        </p:nvCxnSpPr>
        <p:spPr>
          <a:xfrm>
            <a:off x="5812286" y="4502082"/>
            <a:ext cx="4528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圓角 9">
            <a:extLst>
              <a:ext uri="{FF2B5EF4-FFF2-40B4-BE49-F238E27FC236}">
                <a16:creationId xmlns:a16="http://schemas.microsoft.com/office/drawing/2014/main" id="{3E4497EB-3918-0DD5-A4FB-44CE0E15E175}"/>
              </a:ext>
            </a:extLst>
          </p:cNvPr>
          <p:cNvSpPr/>
          <p:nvPr/>
        </p:nvSpPr>
        <p:spPr>
          <a:xfrm>
            <a:off x="6303994" y="4346808"/>
            <a:ext cx="828136" cy="362307"/>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zh-TW" altLang="en-US" sz="1350">
              <a:solidFill>
                <a:prstClr val="white"/>
              </a:solidFill>
              <a:latin typeface="Calibri" panose="020F0502020204030204"/>
              <a:ea typeface="新細明體" panose="02020500000000000000" pitchFamily="18" charset="-120"/>
            </a:endParaRPr>
          </a:p>
        </p:txBody>
      </p:sp>
      <p:sp>
        <p:nvSpPr>
          <p:cNvPr id="11" name="矩形: 圓角 10">
            <a:extLst>
              <a:ext uri="{FF2B5EF4-FFF2-40B4-BE49-F238E27FC236}">
                <a16:creationId xmlns:a16="http://schemas.microsoft.com/office/drawing/2014/main" id="{500FE4E4-80C3-F605-4F87-E0A1EA8A4504}"/>
              </a:ext>
            </a:extLst>
          </p:cNvPr>
          <p:cNvSpPr/>
          <p:nvPr/>
        </p:nvSpPr>
        <p:spPr>
          <a:xfrm>
            <a:off x="3316409" y="4306073"/>
            <a:ext cx="828136" cy="36230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kumimoji="0" lang="zh-TW" altLang="en-US" sz="1350">
              <a:solidFill>
                <a:prstClr val="white"/>
              </a:solidFill>
              <a:latin typeface="Calibri" panose="020F0502020204030204"/>
              <a:ea typeface="新細明體" panose="02020500000000000000" pitchFamily="18" charset="-120"/>
            </a:endParaRPr>
          </a:p>
        </p:txBody>
      </p:sp>
      <p:pic>
        <p:nvPicPr>
          <p:cNvPr id="12" name="Picture 2">
            <a:extLst>
              <a:ext uri="{FF2B5EF4-FFF2-40B4-BE49-F238E27FC236}">
                <a16:creationId xmlns:a16="http://schemas.microsoft.com/office/drawing/2014/main" id="{5A970253-E1BB-4FC0-A662-FF2A6208BB7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6291" y="4300005"/>
            <a:ext cx="368375" cy="368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EB1F490-6209-5B96-88FB-E7EC7D57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005" y="390023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8E5F767-8F13-C0B6-BC5F-EFCE77281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3994" y="2829439"/>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單箭頭接點 14">
            <a:extLst>
              <a:ext uri="{FF2B5EF4-FFF2-40B4-BE49-F238E27FC236}">
                <a16:creationId xmlns:a16="http://schemas.microsoft.com/office/drawing/2014/main" id="{057A1EAD-0790-B582-6E1D-06F27B88CFFE}"/>
              </a:ext>
            </a:extLst>
          </p:cNvPr>
          <p:cNvCxnSpPr>
            <a:cxnSpLocks/>
          </p:cNvCxnSpPr>
          <p:nvPr/>
        </p:nvCxnSpPr>
        <p:spPr>
          <a:xfrm rot="16200000">
            <a:off x="6481555" y="4037702"/>
            <a:ext cx="452888"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0F0024B0-F3E8-80C8-9485-04423890CE56}"/>
              </a:ext>
            </a:extLst>
          </p:cNvPr>
          <p:cNvCxnSpPr>
            <a:cxnSpLocks/>
          </p:cNvCxnSpPr>
          <p:nvPr/>
        </p:nvCxnSpPr>
        <p:spPr>
          <a:xfrm>
            <a:off x="2243205" y="3286639"/>
            <a:ext cx="3956207" cy="0"/>
          </a:xfrm>
          <a:prstGeom prst="straightConnector1">
            <a:avLst/>
          </a:prstGeom>
          <a:ln w="5715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7C81795F-C6C8-6CA8-38D7-E68B025D1AF7}"/>
              </a:ext>
            </a:extLst>
          </p:cNvPr>
          <p:cNvCxnSpPr>
            <a:cxnSpLocks/>
          </p:cNvCxnSpPr>
          <p:nvPr/>
        </p:nvCxnSpPr>
        <p:spPr>
          <a:xfrm rot="16200000" flipH="1" flipV="1">
            <a:off x="2019160" y="3517395"/>
            <a:ext cx="452888"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C35CC369-4FA4-84CE-9B50-C24563FC450B}"/>
              </a:ext>
            </a:extLst>
          </p:cNvPr>
          <p:cNvSpPr txBox="1"/>
          <p:nvPr/>
        </p:nvSpPr>
        <p:spPr>
          <a:xfrm>
            <a:off x="1213058" y="4912821"/>
            <a:ext cx="2064767" cy="369332"/>
          </a:xfrm>
          <a:prstGeom prst="rect">
            <a:avLst/>
          </a:prstGeom>
          <a:noFill/>
        </p:spPr>
        <p:txBody>
          <a:bodyPr wrap="square" rtlCol="0">
            <a:spAutoFit/>
          </a:bodyPr>
          <a:lstStyle/>
          <a:p>
            <a:pPr algn="ctr" defTabSz="685800" fontAlgn="auto">
              <a:spcBef>
                <a:spcPts val="0"/>
              </a:spcBef>
              <a:spcAft>
                <a:spcPts val="0"/>
              </a:spcAft>
            </a:pPr>
            <a:r>
              <a:rPr kumimoji="0" lang="zh-TW" altLang="en-US" sz="1800" dirty="0">
                <a:solidFill>
                  <a:prstClr val="black"/>
                </a:solidFill>
                <a:latin typeface="微軟正黑體" panose="020B0604030504040204" pitchFamily="34" charset="-120"/>
                <a:ea typeface="微軟正黑體" panose="020B0604030504040204" pitchFamily="34" charset="-120"/>
              </a:rPr>
              <a:t>另外一個語言模型</a:t>
            </a:r>
          </a:p>
        </p:txBody>
      </p:sp>
      <p:sp>
        <p:nvSpPr>
          <p:cNvPr id="18" name="文字方塊 17">
            <a:extLst>
              <a:ext uri="{FF2B5EF4-FFF2-40B4-BE49-F238E27FC236}">
                <a16:creationId xmlns:a16="http://schemas.microsoft.com/office/drawing/2014/main" id="{1CCA78A7-CD92-2373-B340-49DCEAB4FCA0}"/>
              </a:ext>
            </a:extLst>
          </p:cNvPr>
          <p:cNvSpPr txBox="1"/>
          <p:nvPr/>
        </p:nvSpPr>
        <p:spPr>
          <a:xfrm>
            <a:off x="7322976" y="3120592"/>
            <a:ext cx="2064767" cy="646331"/>
          </a:xfrm>
          <a:prstGeom prst="rect">
            <a:avLst/>
          </a:prstGeom>
          <a:noFill/>
        </p:spPr>
        <p:txBody>
          <a:bodyPr wrap="square" rtlCol="0">
            <a:spAutoFit/>
          </a:bodyPr>
          <a:lstStyle/>
          <a:p>
            <a:pPr defTabSz="685800" fontAlgn="auto">
              <a:spcBef>
                <a:spcPts val="0"/>
              </a:spcBef>
              <a:spcAft>
                <a:spcPts val="0"/>
              </a:spcAft>
            </a:pPr>
            <a:r>
              <a:rPr kumimoji="0" lang="zh-TW" altLang="en-US" sz="1800" dirty="0">
                <a:solidFill>
                  <a:prstClr val="black"/>
                </a:solidFill>
                <a:latin typeface="微軟正黑體" panose="020B0604030504040204" pitchFamily="34" charset="-120"/>
                <a:ea typeface="微軟正黑體" panose="020B0604030504040204" pitchFamily="34" charset="-120"/>
              </a:rPr>
              <a:t>評估結果</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defTabSz="685800" fontAlgn="auto">
              <a:spcBef>
                <a:spcPts val="0"/>
              </a:spcBef>
              <a:spcAft>
                <a:spcPts val="0"/>
              </a:spcAft>
            </a:pPr>
            <a:r>
              <a:rPr kumimoji="0" lang="zh-TW" altLang="en-US" sz="1800" dirty="0">
                <a:solidFill>
                  <a:prstClr val="black"/>
                </a:solidFill>
                <a:latin typeface="微軟正黑體" panose="020B0604030504040204" pitchFamily="34" charset="-120"/>
                <a:ea typeface="微軟正黑體" panose="020B0604030504040204" pitchFamily="34" charset="-120"/>
              </a:rPr>
              <a:t>好壞</a:t>
            </a:r>
          </a:p>
        </p:txBody>
      </p:sp>
    </p:spTree>
    <p:extLst>
      <p:ext uri="{BB962C8B-B14F-4D97-AF65-F5344CB8AC3E}">
        <p14:creationId xmlns:p14="http://schemas.microsoft.com/office/powerpoint/2010/main" val="331653764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895A04-1473-33FD-E66A-C9E028B78D57}"/>
              </a:ext>
            </a:extLst>
          </p:cNvPr>
          <p:cNvSpPr>
            <a:spLocks noGrp="1"/>
          </p:cNvSpPr>
          <p:nvPr>
            <p:ph type="title"/>
          </p:nvPr>
        </p:nvSpPr>
        <p:spPr/>
        <p:txBody>
          <a:bodyPr/>
          <a:lstStyle/>
          <a:p>
            <a:r>
              <a:rPr lang="en-US" altLang="zh-TW"/>
              <a:t>Quantization Tools</a:t>
            </a:r>
            <a:endParaRPr lang="zh-TW" altLang="en-US"/>
          </a:p>
        </p:txBody>
      </p:sp>
      <p:sp>
        <p:nvSpPr>
          <p:cNvPr id="3" name="內容版面配置區 2">
            <a:extLst>
              <a:ext uri="{FF2B5EF4-FFF2-40B4-BE49-F238E27FC236}">
                <a16:creationId xmlns:a16="http://schemas.microsoft.com/office/drawing/2014/main" id="{316E5F6B-FA84-BAAC-AA5E-EABB57F3A46B}"/>
              </a:ext>
            </a:extLst>
          </p:cNvPr>
          <p:cNvSpPr>
            <a:spLocks noGrp="1"/>
          </p:cNvSpPr>
          <p:nvPr>
            <p:ph idx="1"/>
          </p:nvPr>
        </p:nvSpPr>
        <p:spPr>
          <a:xfrm>
            <a:off x="181546" y="947549"/>
            <a:ext cx="8854950" cy="5400452"/>
          </a:xfrm>
        </p:spPr>
        <p:txBody>
          <a:bodyPr/>
          <a:lstStyle/>
          <a:p>
            <a:r>
              <a:rPr lang="en-US" altLang="zh-TW"/>
              <a:t>User-Friendly</a:t>
            </a:r>
          </a:p>
          <a:p>
            <a:pPr algn="l">
              <a:buFont typeface="Arial" panose="020B0604020202020204" pitchFamily="34" charset="0"/>
              <a:buChar char="•"/>
            </a:pPr>
            <a:r>
              <a:rPr lang="en-US" altLang="zh-TW" b="0" i="0" u="sng">
                <a:solidFill>
                  <a:srgbClr val="4A5565"/>
                </a:solidFill>
                <a:effectLst/>
                <a:latin typeface="Source Sans Pro" panose="020B0503030403020204" pitchFamily="34" charset="0"/>
                <a:hlinkClick r:id="rId2"/>
              </a:rPr>
              <a:t>Bitsandbytes Space</a:t>
            </a:r>
            <a:endParaRPr lang="en-US" altLang="zh-TW" b="0" i="0">
              <a:solidFill>
                <a:srgbClr val="4A5565"/>
              </a:solidFill>
              <a:effectLst/>
              <a:latin typeface="Source Sans Pro" panose="020B0503030403020204" pitchFamily="34" charset="0"/>
            </a:endParaRPr>
          </a:p>
          <a:p>
            <a:pPr algn="l">
              <a:buFont typeface="Arial" panose="020B0604020202020204" pitchFamily="34" charset="0"/>
              <a:buChar char="•"/>
            </a:pPr>
            <a:r>
              <a:rPr lang="en-US" altLang="zh-TW" b="0" i="0" u="sng">
                <a:solidFill>
                  <a:srgbClr val="4A5565"/>
                </a:solidFill>
                <a:effectLst/>
                <a:latin typeface="Source Sans Pro" panose="020B0503030403020204" pitchFamily="34" charset="0"/>
                <a:hlinkClick r:id="rId3"/>
              </a:rPr>
              <a:t>GGUF Space</a:t>
            </a:r>
            <a:endParaRPr lang="en-US" altLang="zh-TW" b="0" i="0">
              <a:solidFill>
                <a:srgbClr val="4A5565"/>
              </a:solidFill>
              <a:effectLst/>
              <a:latin typeface="Source Sans Pro" panose="020B0503030403020204" pitchFamily="34" charset="0"/>
            </a:endParaRPr>
          </a:p>
          <a:p>
            <a:pPr algn="l">
              <a:buFont typeface="Arial" panose="020B0604020202020204" pitchFamily="34" charset="0"/>
              <a:buChar char="•"/>
            </a:pPr>
            <a:r>
              <a:rPr lang="en-US" altLang="zh-TW" b="0" i="0" u="sng">
                <a:solidFill>
                  <a:srgbClr val="4A5565"/>
                </a:solidFill>
                <a:effectLst/>
                <a:latin typeface="Source Sans Pro" panose="020B0503030403020204" pitchFamily="34" charset="0"/>
                <a:hlinkClick r:id="rId4"/>
              </a:rPr>
              <a:t>MLX Space</a:t>
            </a:r>
            <a:endParaRPr lang="en-US" altLang="zh-TW" b="0" i="0">
              <a:solidFill>
                <a:srgbClr val="4A5565"/>
              </a:solidFill>
              <a:effectLst/>
              <a:latin typeface="Source Sans Pro" panose="020B0503030403020204" pitchFamily="34" charset="0"/>
            </a:endParaRPr>
          </a:p>
          <a:p>
            <a:pPr algn="l">
              <a:buFont typeface="Arial" panose="020B0604020202020204" pitchFamily="34" charset="0"/>
              <a:buChar char="•"/>
            </a:pPr>
            <a:r>
              <a:rPr lang="en-US" altLang="zh-TW" b="0" i="0" u="sng">
                <a:solidFill>
                  <a:srgbClr val="4A5565"/>
                </a:solidFill>
                <a:effectLst/>
                <a:latin typeface="Source Sans Pro" panose="020B0503030403020204" pitchFamily="34" charset="0"/>
                <a:hlinkClick r:id="rId5"/>
              </a:rPr>
              <a:t>AuoQuant Notebook</a:t>
            </a:r>
            <a:endParaRPr lang="en-US" altLang="zh-TW" b="0" i="0">
              <a:solidFill>
                <a:srgbClr val="4A5565"/>
              </a:solidFill>
              <a:effectLst/>
              <a:latin typeface="Source Sans Pro" panose="020B0503030403020204" pitchFamily="34" charset="0"/>
            </a:endParaRPr>
          </a:p>
          <a:p>
            <a:endParaRPr lang="zh-TW" altLang="en-US"/>
          </a:p>
        </p:txBody>
      </p:sp>
      <p:sp>
        <p:nvSpPr>
          <p:cNvPr id="7" name="文字方塊 6">
            <a:extLst>
              <a:ext uri="{FF2B5EF4-FFF2-40B4-BE49-F238E27FC236}">
                <a16:creationId xmlns:a16="http://schemas.microsoft.com/office/drawing/2014/main" id="{BD91A909-DFF3-1674-1453-92A3A50F44D5}"/>
              </a:ext>
            </a:extLst>
          </p:cNvPr>
          <p:cNvSpPr txBox="1"/>
          <p:nvPr/>
        </p:nvSpPr>
        <p:spPr>
          <a:xfrm>
            <a:off x="1763688" y="2710647"/>
            <a:ext cx="6035019" cy="276999"/>
          </a:xfrm>
          <a:prstGeom prst="rect">
            <a:avLst/>
          </a:prstGeom>
          <a:noFill/>
        </p:spPr>
        <p:txBody>
          <a:bodyPr wrap="square">
            <a:spAutoFit/>
          </a:bodyPr>
          <a:lstStyle/>
          <a:p>
            <a:r>
              <a:rPr lang="en-US" altLang="zh-TW" sz="1200"/>
              <a:t>https://huggingface.co/docs/transformers/v4.50.0/quantization/overview</a:t>
            </a:r>
            <a:endParaRPr lang="zh-TW" altLang="en-US" sz="1200"/>
          </a:p>
        </p:txBody>
      </p:sp>
      <p:pic>
        <p:nvPicPr>
          <p:cNvPr id="9" name="圖片 8">
            <a:extLst>
              <a:ext uri="{FF2B5EF4-FFF2-40B4-BE49-F238E27FC236}">
                <a16:creationId xmlns:a16="http://schemas.microsoft.com/office/drawing/2014/main" id="{4D9CF694-1D9D-9F18-DABF-F516E85AA2DB}"/>
              </a:ext>
            </a:extLst>
          </p:cNvPr>
          <p:cNvPicPr>
            <a:picLocks noChangeAspect="1"/>
          </p:cNvPicPr>
          <p:nvPr/>
        </p:nvPicPr>
        <p:blipFill>
          <a:blip r:embed="rId6"/>
          <a:stretch>
            <a:fillRect/>
          </a:stretch>
        </p:blipFill>
        <p:spPr>
          <a:xfrm>
            <a:off x="1043608" y="2987646"/>
            <a:ext cx="5544616" cy="3746026"/>
          </a:xfrm>
          <a:prstGeom prst="rect">
            <a:avLst/>
          </a:prstGeom>
        </p:spPr>
      </p:pic>
    </p:spTree>
    <p:extLst>
      <p:ext uri="{BB962C8B-B14F-4D97-AF65-F5344CB8AC3E}">
        <p14:creationId xmlns:p14="http://schemas.microsoft.com/office/powerpoint/2010/main" val="274136458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8DB78B-6EE2-8CB5-F475-4C204533C2F5}"/>
              </a:ext>
            </a:extLst>
          </p:cNvPr>
          <p:cNvSpPr>
            <a:spLocks noGrp="1"/>
          </p:cNvSpPr>
          <p:nvPr>
            <p:ph type="title"/>
          </p:nvPr>
        </p:nvSpPr>
        <p:spPr/>
        <p:txBody>
          <a:bodyPr/>
          <a:lstStyle/>
          <a:p>
            <a:r>
              <a:rPr lang="en-US" altLang="zh-TW" sz="2400"/>
              <a:t>PS. Transformer C framework: </a:t>
            </a:r>
            <a:r>
              <a:rPr lang="en-US" altLang="zh-TW" sz="2400" b="1" i="0">
                <a:solidFill>
                  <a:srgbClr val="303233"/>
                </a:solidFill>
                <a:effectLst/>
                <a:latin typeface="Lato" panose="020F0502020204030203" pitchFamily="34" charset="0"/>
              </a:rPr>
              <a:t>ggml &amp; llama.cpp</a:t>
            </a:r>
            <a:endParaRPr lang="zh-TW" altLang="en-US" sz="2400"/>
          </a:p>
        </p:txBody>
      </p:sp>
      <p:sp>
        <p:nvSpPr>
          <p:cNvPr id="3" name="內容版面配置區 2">
            <a:extLst>
              <a:ext uri="{FF2B5EF4-FFF2-40B4-BE49-F238E27FC236}">
                <a16:creationId xmlns:a16="http://schemas.microsoft.com/office/drawing/2014/main" id="{2E4D91DB-07EB-1C1A-8B55-C72DA7F086C9}"/>
              </a:ext>
            </a:extLst>
          </p:cNvPr>
          <p:cNvSpPr>
            <a:spLocks noGrp="1"/>
          </p:cNvSpPr>
          <p:nvPr>
            <p:ph idx="1"/>
          </p:nvPr>
        </p:nvSpPr>
        <p:spPr>
          <a:xfrm>
            <a:off x="181546" y="980728"/>
            <a:ext cx="8854950" cy="5760640"/>
          </a:xfrm>
        </p:spPr>
        <p:txBody>
          <a:bodyPr/>
          <a:lstStyle/>
          <a:p>
            <a:pPr marL="342900" indent="-342900">
              <a:buFont typeface="Arial" panose="020B0604020202020204" pitchFamily="34" charset="0"/>
              <a:buChar char="•"/>
            </a:pPr>
            <a:r>
              <a:rPr lang="en-US" altLang="zh-TW" sz="1800">
                <a:effectLst/>
              </a:rPr>
              <a:t>ggml </a:t>
            </a:r>
            <a:r>
              <a:rPr lang="en-US" altLang="zh-TW" sz="1600"/>
              <a:t> (</a:t>
            </a:r>
            <a:r>
              <a:rPr lang="en-US" altLang="zh-TW" sz="1400"/>
              <a:t>Georgi Gerganov's Machine Learning </a:t>
            </a:r>
            <a:r>
              <a:rPr lang="en-US" altLang="zh-TW" sz="1600"/>
              <a:t>) </a:t>
            </a:r>
            <a:r>
              <a:rPr lang="zh-TW" altLang="en-US" sz="1800">
                <a:effectLst/>
              </a:rPr>
              <a:t>是一個通用的機器學習框架，它可以應用於多種模型。它主要使用純 </a:t>
            </a:r>
            <a:r>
              <a:rPr lang="en-US" altLang="zh-TW" sz="1800">
                <a:effectLst/>
              </a:rPr>
              <a:t>C </a:t>
            </a:r>
            <a:r>
              <a:rPr lang="zh-TW" altLang="en-US" sz="1800">
                <a:effectLst/>
              </a:rPr>
              <a:t>語言，並且輕量且適用於 </a:t>
            </a:r>
            <a:r>
              <a:rPr lang="en-US" altLang="zh-TW" sz="1800">
                <a:effectLst/>
              </a:rPr>
              <a:t>Apple </a:t>
            </a:r>
            <a:r>
              <a:rPr lang="zh-TW" altLang="en-US" sz="1800">
                <a:effectLst/>
              </a:rPr>
              <a:t>裝置。</a:t>
            </a:r>
          </a:p>
          <a:p>
            <a:pPr marL="342900" indent="-342900">
              <a:buFont typeface="Arial" panose="020B0604020202020204" pitchFamily="34" charset="0"/>
              <a:buChar char="•"/>
            </a:pPr>
            <a:r>
              <a:rPr lang="en-US" altLang="zh-TW" sz="1800">
                <a:effectLst/>
              </a:rPr>
              <a:t>ggml</a:t>
            </a:r>
            <a:r>
              <a:rPr lang="zh-TW" altLang="en-US" sz="1800">
                <a:effectLst/>
              </a:rPr>
              <a:t>是一個用</a:t>
            </a:r>
            <a:r>
              <a:rPr lang="en-US" altLang="zh-TW" sz="1800">
                <a:effectLst/>
              </a:rPr>
              <a:t>C </a:t>
            </a:r>
            <a:r>
              <a:rPr lang="zh-TW" altLang="en-US" sz="1800">
                <a:effectLst/>
              </a:rPr>
              <a:t>和</a:t>
            </a:r>
            <a:r>
              <a:rPr lang="en-US" altLang="zh-TW" sz="1800">
                <a:effectLst/>
              </a:rPr>
              <a:t>C++ </a:t>
            </a:r>
            <a:r>
              <a:rPr lang="zh-TW" altLang="en-US" sz="1800">
                <a:effectLst/>
              </a:rPr>
              <a:t>編寫、專注於</a:t>
            </a:r>
            <a:r>
              <a:rPr lang="en-US" altLang="zh-TW" sz="1800">
                <a:effectLst/>
              </a:rPr>
              <a:t>Transformer </a:t>
            </a:r>
            <a:r>
              <a:rPr lang="zh-TW" altLang="en-US" sz="1800">
                <a:effectLst/>
              </a:rPr>
              <a:t>架構模型推理的機器學習函式庫。該專案完全開源，處於活躍的開發階段，開發社群也在不斷壯大。 </a:t>
            </a:r>
            <a:r>
              <a:rPr lang="en-US" altLang="zh-TW" sz="1800">
                <a:effectLst/>
              </a:rPr>
              <a:t>ggml </a:t>
            </a:r>
            <a:r>
              <a:rPr lang="zh-TW" altLang="en-US" sz="1800">
                <a:effectLst/>
              </a:rPr>
              <a:t>和</a:t>
            </a:r>
            <a:r>
              <a:rPr lang="en-US" altLang="zh-TW" sz="1800">
                <a:effectLst/>
              </a:rPr>
              <a:t>PyTorch</a:t>
            </a:r>
            <a:r>
              <a:rPr lang="zh-TW" altLang="en-US" sz="1800">
                <a:effectLst/>
              </a:rPr>
              <a:t>、</a:t>
            </a:r>
            <a:r>
              <a:rPr lang="en-US" altLang="zh-TW" sz="1800">
                <a:effectLst/>
              </a:rPr>
              <a:t>TensorFlow </a:t>
            </a:r>
            <a:r>
              <a:rPr lang="zh-TW" altLang="en-US" sz="1800">
                <a:effectLst/>
              </a:rPr>
              <a:t>等機器學習庫比較相似，但由於目前處於開發的早期階段，一些底層設計仍在不斷改進中。</a:t>
            </a:r>
          </a:p>
          <a:p>
            <a:pPr marL="342900" indent="-342900">
              <a:buFont typeface="Arial" panose="020B0604020202020204" pitchFamily="34" charset="0"/>
              <a:buChar char="•"/>
            </a:pPr>
            <a:r>
              <a:rPr lang="en-US" altLang="zh-TW" sz="1800">
                <a:effectLst/>
              </a:rPr>
              <a:t>ggml </a:t>
            </a:r>
            <a:r>
              <a:rPr lang="zh-TW" altLang="en-US" sz="1800">
                <a:effectLst/>
              </a:rPr>
              <a:t>支援許多模型，包括文字和圖片語音相關的模型，如 </a:t>
            </a:r>
            <a:r>
              <a:rPr lang="en-US" altLang="zh-TW" sz="1800">
                <a:effectLst/>
              </a:rPr>
              <a:t>GPT-2</a:t>
            </a:r>
            <a:r>
              <a:rPr lang="zh-TW" altLang="en-US" sz="1800">
                <a:effectLst/>
              </a:rPr>
              <a:t>、</a:t>
            </a:r>
            <a:r>
              <a:rPr lang="en-US" altLang="zh-TW" sz="1800">
                <a:effectLst/>
              </a:rPr>
              <a:t>Llama</a:t>
            </a:r>
            <a:r>
              <a:rPr lang="zh-TW" altLang="en-US" sz="1800">
                <a:effectLst/>
              </a:rPr>
              <a:t>、</a:t>
            </a:r>
            <a:r>
              <a:rPr lang="en-US" altLang="zh-TW" sz="1800">
                <a:effectLst/>
              </a:rPr>
              <a:t>CLIP</a:t>
            </a:r>
            <a:r>
              <a:rPr lang="zh-TW" altLang="en-US" sz="1800">
                <a:effectLst/>
              </a:rPr>
              <a:t>、</a:t>
            </a:r>
            <a:r>
              <a:rPr lang="en-US" altLang="zh-TW" sz="1800">
                <a:effectLst/>
              </a:rPr>
              <a:t>Whisper </a:t>
            </a:r>
            <a:r>
              <a:rPr lang="zh-TW" altLang="en-US" sz="1800">
                <a:effectLst/>
              </a:rPr>
              <a:t>和 </a:t>
            </a:r>
            <a:r>
              <a:rPr lang="en-US" altLang="zh-TW" sz="1800">
                <a:effectLst/>
              </a:rPr>
              <a:t>Stable Diffusion</a:t>
            </a:r>
            <a:r>
              <a:rPr lang="zh-TW" altLang="en-US" sz="1800">
                <a:effectLst/>
              </a:rPr>
              <a:t>。缺點是 </a:t>
            </a:r>
            <a:r>
              <a:rPr lang="en-US" altLang="zh-TW" sz="1800">
                <a:effectLst/>
              </a:rPr>
              <a:t>ggml </a:t>
            </a:r>
            <a:r>
              <a:rPr lang="zh-TW" altLang="en-US" sz="1800">
                <a:effectLst/>
              </a:rPr>
              <a:t>遇到新的模型架構時，必須自行實做沒看過的模組，不像 </a:t>
            </a:r>
            <a:r>
              <a:rPr lang="en-US" altLang="zh-TW" sz="1800">
                <a:effectLst/>
              </a:rPr>
              <a:t>ONNX </a:t>
            </a:r>
            <a:r>
              <a:rPr lang="zh-TW" altLang="en-US" sz="1800">
                <a:effectLst/>
              </a:rPr>
              <a:t>遇到任何架構都能直接輸出一個統一格式的檔案。</a:t>
            </a:r>
            <a:endParaRPr lang="en-US" altLang="zh-TW" sz="1800">
              <a:effectLst/>
            </a:endParaRPr>
          </a:p>
          <a:p>
            <a:endParaRPr lang="zh-TW" altLang="en-US" sz="1800">
              <a:effectLst/>
            </a:endParaRPr>
          </a:p>
          <a:p>
            <a:r>
              <a:rPr lang="en-US" altLang="zh-TW" sz="1800">
                <a:effectLst/>
              </a:rPr>
              <a:t>llama.cpp </a:t>
            </a:r>
            <a:r>
              <a:rPr lang="zh-TW" altLang="en-US" sz="1800">
                <a:effectLst/>
              </a:rPr>
              <a:t>是 </a:t>
            </a:r>
            <a:r>
              <a:rPr lang="en-US" altLang="zh-TW" sz="1800">
                <a:effectLst/>
              </a:rPr>
              <a:t>ggml </a:t>
            </a:r>
            <a:r>
              <a:rPr lang="zh-TW" altLang="en-US" sz="1800">
                <a:effectLst/>
              </a:rPr>
              <a:t>作者基於 </a:t>
            </a:r>
            <a:r>
              <a:rPr lang="en-US" altLang="zh-TW" sz="1800">
                <a:effectLst/>
              </a:rPr>
              <a:t>ggml </a:t>
            </a:r>
            <a:r>
              <a:rPr lang="zh-TW" altLang="en-US" sz="1800">
                <a:effectLst/>
              </a:rPr>
              <a:t>開發專注於實現 </a:t>
            </a:r>
            <a:r>
              <a:rPr lang="en-US" altLang="zh-TW" sz="1800">
                <a:effectLst/>
              </a:rPr>
              <a:t>LLaMA </a:t>
            </a:r>
            <a:r>
              <a:rPr lang="zh-TW" altLang="en-US" sz="1800">
                <a:effectLst/>
              </a:rPr>
              <a:t>模型架構。它具有高速讀取模型、低硬體需求和極低位元量化等功能。雖然 </a:t>
            </a:r>
            <a:r>
              <a:rPr lang="en-US" altLang="zh-TW" sz="1800">
                <a:effectLst/>
              </a:rPr>
              <a:t>llama.cpp </a:t>
            </a:r>
            <a:r>
              <a:rPr lang="zh-TW" altLang="en-US" sz="1800">
                <a:effectLst/>
              </a:rPr>
              <a:t>適用於特定模型架構，但它已經在 </a:t>
            </a:r>
            <a:r>
              <a:rPr lang="en-US" altLang="zh-TW" sz="1800">
                <a:effectLst/>
              </a:rPr>
              <a:t>GitHub </a:t>
            </a:r>
            <a:r>
              <a:rPr lang="zh-TW" altLang="en-US" sz="1800">
                <a:effectLst/>
              </a:rPr>
              <a:t>上引起了廣泛關注。通常為了能在</a:t>
            </a:r>
            <a:r>
              <a:rPr lang="en-US" altLang="zh-TW" sz="1800">
                <a:effectLst/>
              </a:rPr>
              <a:t>Ollama</a:t>
            </a:r>
            <a:r>
              <a:rPr lang="zh-TW" altLang="en-US" sz="1800">
                <a:effectLst/>
              </a:rPr>
              <a:t>上進行部署使用，使用</a:t>
            </a:r>
            <a:r>
              <a:rPr lang="en-US" altLang="zh-TW" sz="1800">
                <a:effectLst/>
              </a:rPr>
              <a:t>llama.cpp</a:t>
            </a:r>
            <a:r>
              <a:rPr lang="zh-TW" altLang="en-US" sz="1800">
                <a:effectLst/>
              </a:rPr>
              <a:t>將</a:t>
            </a:r>
            <a:r>
              <a:rPr lang="en-US" altLang="zh-TW" sz="1800">
                <a:effectLst/>
              </a:rPr>
              <a:t>HuggingFace </a:t>
            </a:r>
            <a:r>
              <a:rPr lang="zh-TW" altLang="en-US" sz="1800">
                <a:effectLst/>
              </a:rPr>
              <a:t>取得的</a:t>
            </a:r>
            <a:r>
              <a:rPr lang="en-US" altLang="zh-TW" sz="1800">
                <a:effectLst/>
              </a:rPr>
              <a:t>LLM</a:t>
            </a:r>
            <a:r>
              <a:rPr lang="zh-TW" altLang="en-US" sz="1800">
                <a:effectLst/>
              </a:rPr>
              <a:t>模型轉為 </a:t>
            </a:r>
            <a:r>
              <a:rPr lang="en-US" altLang="zh-TW" sz="1800">
                <a:effectLst/>
              </a:rPr>
              <a:t>GGUF</a:t>
            </a:r>
            <a:r>
              <a:rPr lang="zh-TW" altLang="en-US" sz="1800">
                <a:effectLst/>
              </a:rPr>
              <a:t>格式</a:t>
            </a:r>
            <a:endParaRPr lang="en-US" altLang="zh-TW" sz="1800">
              <a:effectLst/>
            </a:endParaRPr>
          </a:p>
          <a:p>
            <a:endParaRPr lang="en-US" altLang="zh-TW" sz="1800">
              <a:effectLst/>
            </a:endParaRPr>
          </a:p>
          <a:p>
            <a:endParaRPr lang="en-US" altLang="zh-TW" sz="1400">
              <a:effectLst/>
            </a:endParaRPr>
          </a:p>
          <a:p>
            <a:r>
              <a:rPr lang="en-US" altLang="zh-TW" sz="1200">
                <a:effectLst/>
              </a:rPr>
              <a:t>GGML</a:t>
            </a:r>
            <a:r>
              <a:rPr lang="zh-TW" altLang="en-US" sz="1200">
                <a:effectLst/>
              </a:rPr>
              <a:t>貯存格式</a:t>
            </a:r>
            <a:r>
              <a:rPr lang="en-US" altLang="zh-TW" sz="1200">
                <a:effectLst/>
              </a:rPr>
              <a:t>: </a:t>
            </a:r>
          </a:p>
          <a:p>
            <a:r>
              <a:rPr lang="en-US" altLang="zh-TW" sz="1100" b="0" i="0">
                <a:solidFill>
                  <a:srgbClr val="161616"/>
                </a:solidFill>
                <a:effectLst/>
                <a:latin typeface="IBM Plex Sans" panose="020B0503050203000203" pitchFamily="34" charset="0"/>
              </a:rPr>
              <a:t>GGML</a:t>
            </a:r>
            <a:r>
              <a:rPr lang="en-US" altLang="zh-TW" sz="1050"/>
              <a:t> (Georgi Gerganov's Machine Learning)</a:t>
            </a:r>
            <a:r>
              <a:rPr lang="zh-TW" altLang="en-US" sz="1100" b="0" i="0">
                <a:solidFill>
                  <a:srgbClr val="161616"/>
                </a:solidFill>
                <a:effectLst/>
                <a:latin typeface="IBM Plex Sans" panose="020B0503050203000203" pitchFamily="34" charset="0"/>
              </a:rPr>
              <a:t>是 </a:t>
            </a:r>
            <a:r>
              <a:rPr lang="en-US" altLang="zh-TW" sz="1100" b="0" i="0">
                <a:solidFill>
                  <a:srgbClr val="161616"/>
                </a:solidFill>
                <a:effectLst/>
                <a:latin typeface="IBM Plex Sans" panose="020B0503050203000203" pitchFamily="34" charset="0"/>
              </a:rPr>
              <a:t>GGUF (</a:t>
            </a:r>
            <a:r>
              <a:rPr lang="en-US" altLang="zh-TW" sz="1050" b="0" i="0">
                <a:solidFill>
                  <a:srgbClr val="111111"/>
                </a:solidFill>
                <a:effectLst/>
                <a:latin typeface="Inter"/>
              </a:rPr>
              <a:t>GPT-Generated Unified Format</a:t>
            </a:r>
            <a:r>
              <a:rPr lang="en-US" altLang="zh-TW" sz="1100" b="0" i="0">
                <a:solidFill>
                  <a:srgbClr val="161616"/>
                </a:solidFill>
                <a:effectLst/>
                <a:latin typeface="IBM Plex Sans" panose="020B0503050203000203" pitchFamily="34" charset="0"/>
              </a:rPr>
              <a:t>) </a:t>
            </a:r>
            <a:r>
              <a:rPr lang="zh-TW" altLang="en-US" sz="1100" b="0" i="0">
                <a:solidFill>
                  <a:srgbClr val="161616"/>
                </a:solidFill>
                <a:effectLst/>
                <a:latin typeface="IBM Plex Sans" panose="020B0503050203000203" pitchFamily="34" charset="0"/>
              </a:rPr>
              <a:t>之前的文件格式，由開發人員 </a:t>
            </a:r>
            <a:r>
              <a:rPr lang="en-US" altLang="zh-TW" sz="1100" b="0" i="0">
                <a:solidFill>
                  <a:srgbClr val="161616"/>
                </a:solidFill>
                <a:effectLst/>
                <a:latin typeface="IBM Plex Sans" panose="020B0503050203000203" pitchFamily="34" charset="0"/>
              </a:rPr>
              <a:t>Georgi Gerganov </a:t>
            </a:r>
            <a:r>
              <a:rPr lang="zh-TW" altLang="en-US" sz="1100" b="0" i="0">
                <a:solidFill>
                  <a:srgbClr val="161616"/>
                </a:solidFill>
                <a:effectLst/>
                <a:latin typeface="IBM Plex Sans" panose="020B0503050203000203" pitchFamily="34" charset="0"/>
              </a:rPr>
              <a:t>創建。這個名稱由格爾加諾夫 </a:t>
            </a:r>
            <a:r>
              <a:rPr lang="en-US" altLang="zh-TW" sz="1100" b="0" i="0">
                <a:solidFill>
                  <a:srgbClr val="161616"/>
                </a:solidFill>
                <a:effectLst/>
                <a:latin typeface="IBM Plex Sans" panose="020B0503050203000203" pitchFamily="34" charset="0"/>
              </a:rPr>
              <a:t>(Gerganov) </a:t>
            </a:r>
            <a:r>
              <a:rPr lang="zh-TW" altLang="en-US" sz="1100" b="0" i="0">
                <a:solidFill>
                  <a:srgbClr val="161616"/>
                </a:solidFill>
                <a:effectLst/>
                <a:latin typeface="IBM Plex Sans" panose="020B0503050203000203" pitchFamily="34" charset="0"/>
              </a:rPr>
              <a:t>的姓名縮寫 </a:t>
            </a:r>
            <a:r>
              <a:rPr lang="en-US" altLang="zh-TW" sz="1100" b="0" i="0">
                <a:solidFill>
                  <a:srgbClr val="161616"/>
                </a:solidFill>
                <a:effectLst/>
                <a:latin typeface="IBM Plex Sans" panose="020B0503050203000203" pitchFamily="34" charset="0"/>
              </a:rPr>
              <a:t>(GG) </a:t>
            </a:r>
            <a:r>
              <a:rPr lang="zh-TW" altLang="en-US" sz="1100" b="0" i="0">
                <a:solidFill>
                  <a:srgbClr val="161616"/>
                </a:solidFill>
                <a:effectLst/>
                <a:latin typeface="IBM Plex Sans" panose="020B0503050203000203" pitchFamily="34" charset="0"/>
              </a:rPr>
              <a:t>和 </a:t>
            </a:r>
            <a:r>
              <a:rPr lang="zh-TW" altLang="en-US" sz="1100" b="0" i="0" u="none" strike="noStrike">
                <a:effectLst/>
                <a:latin typeface="IBM Plex Sans" panose="020B0503050203000203" pitchFamily="34" charset="0"/>
                <a:hlinkClick r:id="rId2"/>
              </a:rPr>
              <a:t>機器學習</a:t>
            </a:r>
            <a:r>
              <a:rPr lang="en-US" altLang="zh-TW" sz="1100" b="0" i="0">
                <a:solidFill>
                  <a:srgbClr val="161616"/>
                </a:solidFill>
                <a:effectLst/>
                <a:latin typeface="IBM Plex Sans" panose="020B0503050203000203" pitchFamily="34" charset="0"/>
              </a:rPr>
              <a:t>(ML) </a:t>
            </a:r>
            <a:r>
              <a:rPr lang="zh-TW" altLang="en-US" sz="1100" b="0" i="0">
                <a:solidFill>
                  <a:srgbClr val="161616"/>
                </a:solidFill>
                <a:effectLst/>
                <a:latin typeface="IBM Plex Sans" panose="020B0503050203000203" pitchFamily="34" charset="0"/>
              </a:rPr>
              <a:t>組成。 </a:t>
            </a:r>
            <a:r>
              <a:rPr lang="en-US" altLang="zh-TW" sz="1100" b="0" i="0">
                <a:solidFill>
                  <a:srgbClr val="161616"/>
                </a:solidFill>
                <a:effectLst/>
                <a:latin typeface="IBM Plex Sans" panose="020B0503050203000203" pitchFamily="34" charset="0"/>
              </a:rPr>
              <a:t>GGML </a:t>
            </a:r>
            <a:r>
              <a:rPr lang="zh-TW" altLang="en-US" sz="1100" b="0" i="0">
                <a:solidFill>
                  <a:srgbClr val="161616"/>
                </a:solidFill>
                <a:effectLst/>
                <a:latin typeface="IBM Plex Sans" panose="020B0503050203000203" pitchFamily="34" charset="0"/>
              </a:rPr>
              <a:t>是一個專為在各種硬體平台上實現高效能而設計的張量庫。這也是</a:t>
            </a:r>
            <a:r>
              <a:rPr lang="en-US" altLang="zh-TW" sz="1100" b="0" i="0">
                <a:solidFill>
                  <a:srgbClr val="161616"/>
                </a:solidFill>
                <a:effectLst/>
                <a:latin typeface="IBM Plex Sans" panose="020B0503050203000203" pitchFamily="34" charset="0"/>
              </a:rPr>
              <a:t>OpenAI</a:t>
            </a:r>
            <a:r>
              <a:rPr lang="zh-TW" altLang="en-US" sz="1100" b="0" i="0">
                <a:solidFill>
                  <a:srgbClr val="161616"/>
                </a:solidFill>
                <a:effectLst/>
                <a:latin typeface="IBM Plex Sans" panose="020B0503050203000203" pitchFamily="34" charset="0"/>
              </a:rPr>
              <a:t>為</a:t>
            </a:r>
            <a:r>
              <a:rPr lang="en-US" altLang="zh-TW" sz="1100" b="0" i="0">
                <a:solidFill>
                  <a:srgbClr val="161616"/>
                </a:solidFill>
                <a:effectLst/>
                <a:latin typeface="IBM Plex Sans" panose="020B0503050203000203" pitchFamily="34" charset="0"/>
              </a:rPr>
              <a:t>GPT</a:t>
            </a:r>
            <a:r>
              <a:rPr lang="zh-TW" altLang="en-US" sz="1100" b="0" i="0" u="none" strike="noStrike">
                <a:effectLst/>
                <a:latin typeface="IBM Plex Sans" panose="020B0503050203000203" pitchFamily="34" charset="0"/>
                <a:hlinkClick r:id="rId3"/>
              </a:rPr>
              <a:t>人工智慧</a:t>
            </a:r>
            <a:r>
              <a:rPr lang="zh-TW" altLang="en-US" sz="1100" b="0" i="0">
                <a:solidFill>
                  <a:srgbClr val="161616"/>
                </a:solidFill>
                <a:effectLst/>
                <a:latin typeface="IBM Plex Sans" panose="020B0503050203000203" pitchFamily="34" charset="0"/>
              </a:rPr>
              <a:t>模型製作文件格式的</a:t>
            </a:r>
            <a:r>
              <a:rPr lang="zh-TW" altLang="en-US" sz="1100" b="0" i="0">
                <a:solidFill>
                  <a:srgbClr val="C00000"/>
                </a:solidFill>
                <a:effectLst/>
                <a:latin typeface="IBM Plex Sans" panose="020B0503050203000203" pitchFamily="34" charset="0"/>
              </a:rPr>
              <a:t>早期嘗試</a:t>
            </a:r>
            <a:r>
              <a:rPr lang="zh-TW" altLang="en-US" sz="1100" b="0" i="0">
                <a:solidFill>
                  <a:srgbClr val="161616"/>
                </a:solidFill>
                <a:effectLst/>
                <a:latin typeface="IBM Plex Sans" panose="020B0503050203000203" pitchFamily="34" charset="0"/>
              </a:rPr>
              <a:t>，  以方便模型的輕鬆共享和運行。 </a:t>
            </a:r>
            <a:r>
              <a:rPr lang="en-US" altLang="zh-TW" sz="1100" b="0" i="0">
                <a:solidFill>
                  <a:srgbClr val="161616"/>
                </a:solidFill>
                <a:effectLst/>
                <a:latin typeface="IBM Plex Sans" panose="020B0503050203000203" pitchFamily="34" charset="0"/>
              </a:rPr>
              <a:t>GGML </a:t>
            </a:r>
            <a:r>
              <a:rPr lang="zh-TW" altLang="en-US" sz="1100" b="0" i="0">
                <a:solidFill>
                  <a:srgbClr val="161616"/>
                </a:solidFill>
                <a:effectLst/>
                <a:latin typeface="IBM Plex Sans" panose="020B0503050203000203" pitchFamily="34" charset="0"/>
              </a:rPr>
              <a:t>的設計目標是明確且包含載入模型所需的所有必要資訊。</a:t>
            </a:r>
            <a:endParaRPr lang="en-US" altLang="zh-TW" sz="1100" b="0" i="0">
              <a:solidFill>
                <a:srgbClr val="161616"/>
              </a:solidFill>
              <a:effectLst/>
              <a:latin typeface="IBM Plex Sans" panose="020B0503050203000203" pitchFamily="34" charset="0"/>
            </a:endParaRPr>
          </a:p>
          <a:p>
            <a:pPr algn="l">
              <a:buNone/>
            </a:pPr>
            <a:r>
              <a:rPr lang="en-US" altLang="zh-TW" sz="1100" b="0" i="0">
                <a:solidFill>
                  <a:srgbClr val="1F2328"/>
                </a:solidFill>
                <a:effectLst/>
                <a:latin typeface="-apple-system"/>
              </a:rPr>
              <a:t>GGUF </a:t>
            </a:r>
            <a:r>
              <a:rPr lang="zh-TW" altLang="en-US" sz="1100" b="0" i="0">
                <a:solidFill>
                  <a:srgbClr val="1F2328"/>
                </a:solidFill>
                <a:effectLst/>
                <a:latin typeface="-apple-system"/>
              </a:rPr>
              <a:t>是一種二進位格式，旨在快速加載和保存模型，並且易於閱讀。模型傳統上使用 </a:t>
            </a:r>
            <a:r>
              <a:rPr lang="en-US" altLang="zh-TW" sz="1100" b="0" i="0">
                <a:solidFill>
                  <a:srgbClr val="1F2328"/>
                </a:solidFill>
                <a:effectLst/>
                <a:latin typeface="-apple-system"/>
              </a:rPr>
              <a:t>PyTorch </a:t>
            </a:r>
            <a:r>
              <a:rPr lang="zh-TW" altLang="en-US" sz="1100" b="0" i="0">
                <a:solidFill>
                  <a:srgbClr val="1F2328"/>
                </a:solidFill>
                <a:effectLst/>
                <a:latin typeface="-apple-system"/>
              </a:rPr>
              <a:t>或其他框架開發，然後轉換為 </a:t>
            </a:r>
            <a:r>
              <a:rPr lang="en-US" altLang="zh-TW" sz="1100" b="0" i="0">
                <a:solidFill>
                  <a:srgbClr val="1F2328"/>
                </a:solidFill>
                <a:effectLst/>
                <a:latin typeface="-apple-system"/>
              </a:rPr>
              <a:t>GGUF </a:t>
            </a:r>
            <a:r>
              <a:rPr lang="zh-TW" altLang="en-US" sz="1100" b="0" i="0">
                <a:solidFill>
                  <a:srgbClr val="1F2328"/>
                </a:solidFill>
                <a:effectLst/>
                <a:latin typeface="-apple-system"/>
              </a:rPr>
              <a:t>以用於 </a:t>
            </a:r>
            <a:r>
              <a:rPr lang="en-US" altLang="zh-TW" sz="1100" b="0" i="0">
                <a:solidFill>
                  <a:srgbClr val="1F2328"/>
                </a:solidFill>
                <a:effectLst/>
                <a:latin typeface="-apple-system"/>
              </a:rPr>
              <a:t>GGML</a:t>
            </a:r>
            <a:r>
              <a:rPr lang="zh-TW" altLang="en-US" sz="1100" b="0" i="0">
                <a:solidFill>
                  <a:srgbClr val="1F2328"/>
                </a:solidFill>
                <a:effectLst/>
                <a:latin typeface="-apple-system"/>
              </a:rPr>
              <a:t>框架。它是 </a:t>
            </a:r>
            <a:r>
              <a:rPr lang="en-US" altLang="zh-TW" sz="1100" b="0" i="0">
                <a:solidFill>
                  <a:srgbClr val="1F2328"/>
                </a:solidFill>
                <a:effectLst/>
                <a:latin typeface="-apple-system"/>
              </a:rPr>
              <a:t>GGML(</a:t>
            </a:r>
            <a:r>
              <a:rPr lang="zh-TW" altLang="en-US" sz="1100" b="0" i="0">
                <a:solidFill>
                  <a:srgbClr val="1F2328"/>
                </a:solidFill>
                <a:effectLst/>
                <a:latin typeface="-apple-system"/>
              </a:rPr>
              <a:t>格式</a:t>
            </a:r>
            <a:r>
              <a:rPr lang="en-US" altLang="zh-TW" sz="1100" b="0" i="0">
                <a:solidFill>
                  <a:srgbClr val="1F2328"/>
                </a:solidFill>
                <a:effectLst/>
                <a:latin typeface="-apple-system"/>
              </a:rPr>
              <a:t>)</a:t>
            </a:r>
            <a:r>
              <a:rPr lang="zh-TW" altLang="en-US" sz="1100" b="0" i="0">
                <a:solidFill>
                  <a:srgbClr val="1F2328"/>
                </a:solidFill>
                <a:effectLst/>
                <a:latin typeface="-apple-system"/>
              </a:rPr>
              <a:t>、</a:t>
            </a:r>
            <a:r>
              <a:rPr lang="en-US" altLang="zh-TW" sz="1100" b="0" i="0">
                <a:solidFill>
                  <a:srgbClr val="1F2328"/>
                </a:solidFill>
                <a:effectLst/>
                <a:latin typeface="-apple-system"/>
              </a:rPr>
              <a:t>GGMF </a:t>
            </a:r>
            <a:r>
              <a:rPr lang="zh-TW" altLang="en-US" sz="1100" b="0" i="0">
                <a:solidFill>
                  <a:srgbClr val="1F2328"/>
                </a:solidFill>
                <a:effectLst/>
                <a:latin typeface="-apple-system"/>
              </a:rPr>
              <a:t>和 </a:t>
            </a:r>
            <a:r>
              <a:rPr lang="en-US" altLang="zh-TW" sz="1100" b="0" i="0">
                <a:solidFill>
                  <a:srgbClr val="1F2328"/>
                </a:solidFill>
                <a:effectLst/>
                <a:latin typeface="-apple-system"/>
              </a:rPr>
              <a:t>GGJT </a:t>
            </a:r>
            <a:r>
              <a:rPr lang="zh-TW" altLang="en-US" sz="1100" b="0" i="0">
                <a:solidFill>
                  <a:srgbClr val="1F2328"/>
                </a:solidFill>
                <a:effectLst/>
                <a:latin typeface="-apple-system"/>
              </a:rPr>
              <a:t>的後繼文件格式，包含載入模型所需的所有信息，具有明確的意義。它也被設計為可擴展的，以便可以將新資訊添加到模型中而不會破壞相容性。</a:t>
            </a:r>
          </a:p>
          <a:p>
            <a:endParaRPr lang="zh-TW" altLang="en-US" sz="1200">
              <a:effectLst/>
            </a:endParaRPr>
          </a:p>
          <a:p>
            <a:endParaRPr lang="zh-TW" altLang="en-US" sz="1800">
              <a:effectLst/>
            </a:endParaRPr>
          </a:p>
        </p:txBody>
      </p:sp>
    </p:spTree>
    <p:extLst>
      <p:ext uri="{BB962C8B-B14F-4D97-AF65-F5344CB8AC3E}">
        <p14:creationId xmlns:p14="http://schemas.microsoft.com/office/powerpoint/2010/main" val="99844790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23ABB0E3-F0A1-EEFE-7A0A-5E35AC036DF6}"/>
              </a:ext>
            </a:extLst>
          </p:cNvPr>
          <p:cNvSpPr>
            <a:spLocks noGrp="1"/>
          </p:cNvSpPr>
          <p:nvPr>
            <p:ph type="title"/>
          </p:nvPr>
        </p:nvSpPr>
        <p:spPr/>
        <p:txBody>
          <a:bodyPr/>
          <a:lstStyle/>
          <a:p>
            <a:r>
              <a:rPr lang="en-US" altLang="zh-TW"/>
              <a:t>LLM </a:t>
            </a:r>
            <a:r>
              <a:rPr lang="zh-TW" altLang="en-US"/>
              <a:t>的使用</a:t>
            </a:r>
          </a:p>
        </p:txBody>
      </p:sp>
      <p:sp>
        <p:nvSpPr>
          <p:cNvPr id="5" name="文字版面配置區 4">
            <a:extLst>
              <a:ext uri="{FF2B5EF4-FFF2-40B4-BE49-F238E27FC236}">
                <a16:creationId xmlns:a16="http://schemas.microsoft.com/office/drawing/2014/main" id="{46A80BF8-EBE7-AB9B-DCE9-2D666DDB931C}"/>
              </a:ext>
            </a:extLst>
          </p:cNvPr>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3168253190"/>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62919495-BC76-24FB-FFC8-239A393661C8}"/>
              </a:ext>
            </a:extLst>
          </p:cNvPr>
          <p:cNvSpPr>
            <a:spLocks noGrp="1"/>
          </p:cNvSpPr>
          <p:nvPr>
            <p:ph type="title"/>
          </p:nvPr>
        </p:nvSpPr>
        <p:spPr/>
        <p:txBody>
          <a:bodyPr/>
          <a:lstStyle/>
          <a:p>
            <a:r>
              <a:rPr lang="en-US" altLang="zh-TW"/>
              <a:t>The 50 Best AI Tools for 2025 </a:t>
            </a:r>
            <a:endParaRPr lang="zh-TW" altLang="en-US"/>
          </a:p>
        </p:txBody>
      </p:sp>
      <p:sp>
        <p:nvSpPr>
          <p:cNvPr id="5" name="內容版面配置區 4">
            <a:extLst>
              <a:ext uri="{FF2B5EF4-FFF2-40B4-BE49-F238E27FC236}">
                <a16:creationId xmlns:a16="http://schemas.microsoft.com/office/drawing/2014/main" id="{9733F8A1-17F8-5D3D-B27B-52B16886A06D}"/>
              </a:ext>
            </a:extLst>
          </p:cNvPr>
          <p:cNvSpPr>
            <a:spLocks noGrp="1"/>
          </p:cNvSpPr>
          <p:nvPr>
            <p:ph idx="1"/>
          </p:nvPr>
        </p:nvSpPr>
        <p:spPr>
          <a:xfrm>
            <a:off x="181546" y="1052736"/>
            <a:ext cx="8854950" cy="5805264"/>
          </a:xfrm>
        </p:spPr>
        <p:txBody>
          <a:bodyPr numCol="2"/>
          <a:lstStyle/>
          <a:p>
            <a:pPr algn="l">
              <a:buFont typeface="Arial" panose="020B0604020202020204" pitchFamily="34" charset="0"/>
              <a:buChar char="•"/>
            </a:pPr>
            <a:r>
              <a:rPr lang="en-US" altLang="zh-TW" sz="1400" b="0" i="0">
                <a:solidFill>
                  <a:srgbClr val="333B52"/>
                </a:solidFill>
                <a:effectLst/>
                <a:latin typeface="Basiersquare Webfont"/>
              </a:rPr>
              <a:t>AI Assistants (Chatbots): </a:t>
            </a:r>
            <a:r>
              <a:rPr lang="en-US" altLang="zh-TW" sz="1400" b="0" i="0">
                <a:solidFill>
                  <a:srgbClr val="FF0000"/>
                </a:solidFill>
                <a:effectLst/>
                <a:latin typeface="Basiersquare Webfont"/>
                <a:hlinkClick r:id="rId2">
                  <a:extLst>
                    <a:ext uri="{A12FA001-AC4F-418D-AE19-62706E023703}">
                      <ahyp:hlinkClr xmlns:ahyp="http://schemas.microsoft.com/office/drawing/2018/hyperlinkcolor" val="tx"/>
                    </a:ext>
                  </a:extLst>
                </a:hlinkClick>
              </a:rPr>
              <a:t>ChatGPT</a:t>
            </a:r>
            <a:r>
              <a:rPr lang="en-US" altLang="zh-TW" sz="1400" b="0" i="0">
                <a:solidFill>
                  <a:srgbClr val="333B52"/>
                </a:solidFill>
                <a:effectLst/>
                <a:latin typeface="Basiersquare Webfont"/>
              </a:rPr>
              <a:t>, </a:t>
            </a:r>
            <a:r>
              <a:rPr lang="en-US" altLang="zh-TW" sz="1400" b="0" i="0">
                <a:solidFill>
                  <a:srgbClr val="00B050"/>
                </a:solidFill>
                <a:effectLst/>
                <a:latin typeface="Basiersquare Webfont"/>
                <a:hlinkClick r:id="rId3">
                  <a:extLst>
                    <a:ext uri="{A12FA001-AC4F-418D-AE19-62706E023703}">
                      <ahyp:hlinkClr xmlns:ahyp="http://schemas.microsoft.com/office/drawing/2018/hyperlinkcolor" val="tx"/>
                    </a:ext>
                  </a:extLst>
                </a:hlinkClick>
              </a:rPr>
              <a:t>Claude</a:t>
            </a:r>
            <a:r>
              <a:rPr lang="en-US" altLang="zh-TW" sz="1400" b="0" i="0">
                <a:solidFill>
                  <a:srgbClr val="333B52"/>
                </a:solidFill>
                <a:effectLst/>
                <a:latin typeface="Basiersquare Webfont"/>
              </a:rPr>
              <a:t>, </a:t>
            </a:r>
            <a:r>
              <a:rPr lang="en-US" altLang="zh-TW" sz="1400" b="0" i="0">
                <a:solidFill>
                  <a:srgbClr val="FF0000"/>
                </a:solidFill>
                <a:effectLst/>
                <a:latin typeface="Basiersquare Webfont"/>
                <a:hlinkClick r:id="rId4">
                  <a:extLst>
                    <a:ext uri="{A12FA001-AC4F-418D-AE19-62706E023703}">
                      <ahyp:hlinkClr xmlns:ahyp="http://schemas.microsoft.com/office/drawing/2018/hyperlinkcolor" val="tx"/>
                    </a:ext>
                  </a:extLst>
                </a:hlinkClick>
              </a:rPr>
              <a:t>Gemini</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5"/>
              </a:rPr>
              <a:t>DeepSeek</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6"/>
              </a:rPr>
              <a:t>Grok</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Video Generation and Editing: </a:t>
            </a:r>
            <a:r>
              <a:rPr lang="en-US" altLang="zh-TW" sz="1400" b="0" i="0">
                <a:solidFill>
                  <a:srgbClr val="333B52"/>
                </a:solidFill>
                <a:effectLst/>
                <a:latin typeface="Basiersquare Webfont"/>
                <a:hlinkClick r:id="rId7"/>
              </a:rPr>
              <a:t>Synthesia</a:t>
            </a:r>
            <a:r>
              <a:rPr lang="en-US" altLang="zh-TW" sz="1400" b="0" i="0">
                <a:solidFill>
                  <a:srgbClr val="333B52"/>
                </a:solidFill>
                <a:effectLst/>
                <a:latin typeface="Basiersquare Webfont"/>
              </a:rPr>
              <a:t>, </a:t>
            </a:r>
            <a:r>
              <a:rPr lang="en-US" altLang="zh-TW" sz="1400" b="0" i="0">
                <a:solidFill>
                  <a:srgbClr val="FF0000"/>
                </a:solidFill>
                <a:effectLst/>
                <a:latin typeface="Basiersquare Webfont"/>
                <a:hlinkClick r:id="rId8">
                  <a:extLst>
                    <a:ext uri="{A12FA001-AC4F-418D-AE19-62706E023703}">
                      <ahyp:hlinkClr xmlns:ahyp="http://schemas.microsoft.com/office/drawing/2018/hyperlinkcolor" val="tx"/>
                    </a:ext>
                  </a:extLst>
                </a:hlinkClick>
              </a:rPr>
              <a:t>Runway</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9"/>
              </a:rPr>
              <a:t>Filmora</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10"/>
              </a:rPr>
              <a:t>OpusClip</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Image Generation: </a:t>
            </a:r>
            <a:r>
              <a:rPr lang="en-US" altLang="zh-TW" sz="1400" b="0" i="0">
                <a:solidFill>
                  <a:srgbClr val="FF0000"/>
                </a:solidFill>
                <a:effectLst/>
                <a:latin typeface="Basiersquare Webfont"/>
                <a:hlinkClick r:id="rId2">
                  <a:extLst>
                    <a:ext uri="{A12FA001-AC4F-418D-AE19-62706E023703}">
                      <ahyp:hlinkClr xmlns:ahyp="http://schemas.microsoft.com/office/drawing/2018/hyperlinkcolor" val="tx"/>
                    </a:ext>
                  </a:extLst>
                </a:hlinkClick>
              </a:rPr>
              <a:t>GPT-4o</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11"/>
              </a:rPr>
              <a:t>Midjourney</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Notetakers and Meeting Assistants: </a:t>
            </a:r>
            <a:r>
              <a:rPr lang="en-US" altLang="zh-TW" sz="1400" b="0" i="0">
                <a:solidFill>
                  <a:srgbClr val="333B52"/>
                </a:solidFill>
                <a:effectLst/>
                <a:latin typeface="Basiersquare Webfont"/>
                <a:hlinkClick r:id="rId12"/>
              </a:rPr>
              <a:t>Fathom</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13"/>
              </a:rPr>
              <a:t>Nyota</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Research: </a:t>
            </a:r>
            <a:r>
              <a:rPr lang="en-US" altLang="zh-TW" sz="1400" b="0" i="0">
                <a:solidFill>
                  <a:srgbClr val="333B52"/>
                </a:solidFill>
                <a:effectLst/>
                <a:latin typeface="Basiersquare Webfont"/>
                <a:hlinkClick r:id="rId2"/>
              </a:rPr>
              <a:t>Deep Research</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Writing: </a:t>
            </a:r>
            <a:r>
              <a:rPr lang="en-US" altLang="zh-TW" sz="1400" b="0" i="0">
                <a:solidFill>
                  <a:srgbClr val="333B52"/>
                </a:solidFill>
                <a:effectLst/>
                <a:latin typeface="Basiersquare Webfont"/>
                <a:hlinkClick r:id="rId14"/>
              </a:rPr>
              <a:t>Rytr</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15"/>
              </a:rPr>
              <a:t>Sudowrite</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Grammar and Writing Improvement: </a:t>
            </a:r>
            <a:r>
              <a:rPr lang="en-US" altLang="zh-TW" sz="1400" b="0" i="0">
                <a:solidFill>
                  <a:srgbClr val="00B050"/>
                </a:solidFill>
                <a:effectLst/>
                <a:latin typeface="Basiersquare Webfont"/>
                <a:hlinkClick r:id="rId16">
                  <a:extLst>
                    <a:ext uri="{A12FA001-AC4F-418D-AE19-62706E023703}">
                      <ahyp:hlinkClr xmlns:ahyp="http://schemas.microsoft.com/office/drawing/2018/hyperlinkcolor" val="tx"/>
                    </a:ext>
                  </a:extLst>
                </a:hlinkClick>
              </a:rPr>
              <a:t>Grammarly</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17"/>
              </a:rPr>
              <a:t>Wordtune</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Search Engines: </a:t>
            </a:r>
            <a:r>
              <a:rPr lang="en-US" altLang="zh-TW" sz="1400" b="0" i="0">
                <a:solidFill>
                  <a:srgbClr val="FF0000"/>
                </a:solidFill>
                <a:effectLst/>
                <a:latin typeface="Basiersquare Webfont"/>
                <a:hlinkClick r:id="rId18">
                  <a:extLst>
                    <a:ext uri="{A12FA001-AC4F-418D-AE19-62706E023703}">
                      <ahyp:hlinkClr xmlns:ahyp="http://schemas.microsoft.com/office/drawing/2018/hyperlinkcolor" val="tx"/>
                    </a:ext>
                  </a:extLst>
                </a:hlinkClick>
              </a:rPr>
              <a:t>Perplexity</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2"/>
              </a:rPr>
              <a:t>ChatGPT search</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Social Media Management: </a:t>
            </a:r>
            <a:r>
              <a:rPr lang="en-US" altLang="zh-TW" sz="1400" b="0" i="0">
                <a:solidFill>
                  <a:srgbClr val="333B52"/>
                </a:solidFill>
                <a:effectLst/>
                <a:latin typeface="Basiersquare Webfont"/>
                <a:hlinkClick r:id="rId19"/>
              </a:rPr>
              <a:t>Vista Social</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20"/>
              </a:rPr>
              <a:t>FeedHive</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Graphic Design: </a:t>
            </a:r>
            <a:r>
              <a:rPr lang="en-US" altLang="zh-TW" sz="1400" i="0">
                <a:solidFill>
                  <a:srgbClr val="FF0000"/>
                </a:solidFill>
                <a:effectLst/>
                <a:latin typeface="Basiersquare Webfont"/>
                <a:hlinkClick r:id="rId21">
                  <a:extLst>
                    <a:ext uri="{A12FA001-AC4F-418D-AE19-62706E023703}">
                      <ahyp:hlinkClr xmlns:ahyp="http://schemas.microsoft.com/office/drawing/2018/hyperlinkcolor" val="tx"/>
                    </a:ext>
                  </a:extLst>
                </a:hlinkClick>
              </a:rPr>
              <a:t>Canva</a:t>
            </a:r>
            <a:r>
              <a:rPr lang="en-US" altLang="zh-TW" sz="1400" b="0" i="0">
                <a:solidFill>
                  <a:srgbClr val="FF0000"/>
                </a:solidFill>
                <a:effectLst/>
                <a:latin typeface="Basiersquare Webfont"/>
                <a:hlinkClick r:id="rId21">
                  <a:extLst>
                    <a:ext uri="{A12FA001-AC4F-418D-AE19-62706E023703}">
                      <ahyp:hlinkClr xmlns:ahyp="http://schemas.microsoft.com/office/drawing/2018/hyperlinkcolor" val="tx"/>
                    </a:ext>
                  </a:extLst>
                </a:hlinkClick>
              </a:rPr>
              <a:t> Magic Studio</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22"/>
              </a:rPr>
              <a:t>Looka</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App Builders &amp; Coding: </a:t>
            </a:r>
            <a:r>
              <a:rPr lang="en-US" altLang="zh-TW" sz="1400" b="0" i="0">
                <a:solidFill>
                  <a:srgbClr val="333B52"/>
                </a:solidFill>
                <a:effectLst/>
                <a:latin typeface="Basiersquare Webfont"/>
                <a:hlinkClick r:id="rId23"/>
              </a:rPr>
              <a:t>Bubble</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24"/>
              </a:rPr>
              <a:t>Bolt</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25"/>
              </a:rPr>
              <a:t>Lovable</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26"/>
              </a:rPr>
              <a:t>Cursor</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27"/>
              </a:rPr>
              <a:t>v0</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Project Management: </a:t>
            </a:r>
            <a:r>
              <a:rPr lang="en-US" altLang="zh-TW" sz="1400" b="0" i="0">
                <a:solidFill>
                  <a:srgbClr val="333B52"/>
                </a:solidFill>
                <a:effectLst/>
                <a:latin typeface="Basiersquare Webfont"/>
                <a:hlinkClick r:id="rId28"/>
              </a:rPr>
              <a:t>Asana</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29"/>
              </a:rPr>
              <a:t>ClickUp</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Scheduling: </a:t>
            </a:r>
            <a:r>
              <a:rPr lang="en-US" altLang="zh-TW" sz="1400" b="0" i="0">
                <a:solidFill>
                  <a:srgbClr val="333B52"/>
                </a:solidFill>
                <a:effectLst/>
                <a:latin typeface="Basiersquare Webfont"/>
                <a:hlinkClick r:id="rId30"/>
              </a:rPr>
              <a:t>Reclaim</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31"/>
              </a:rPr>
              <a:t>Clockwise</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Customer Service: </a:t>
            </a:r>
            <a:r>
              <a:rPr lang="en-US" altLang="zh-TW" sz="1400" b="0" i="0">
                <a:solidFill>
                  <a:srgbClr val="333B52"/>
                </a:solidFill>
                <a:effectLst/>
                <a:latin typeface="Basiersquare Webfont"/>
                <a:hlinkClick r:id="rId32"/>
              </a:rPr>
              <a:t>Tidio AI</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33"/>
              </a:rPr>
              <a:t>Hiver</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Recruitment: </a:t>
            </a:r>
            <a:r>
              <a:rPr lang="en-US" altLang="zh-TW" sz="1400" b="0" i="0">
                <a:solidFill>
                  <a:srgbClr val="333B52"/>
                </a:solidFill>
                <a:effectLst/>
                <a:latin typeface="Basiersquare Webfont"/>
                <a:hlinkClick r:id="rId34"/>
              </a:rPr>
              <a:t>Textio</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35"/>
              </a:rPr>
              <a:t>CVViZ</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Knowledge Management: </a:t>
            </a:r>
            <a:r>
              <a:rPr lang="en-US" altLang="zh-TW" sz="1400" b="0" i="0">
                <a:solidFill>
                  <a:srgbClr val="333B52"/>
                </a:solidFill>
                <a:effectLst/>
                <a:latin typeface="Basiersquare Webfont"/>
                <a:hlinkClick r:id="rId36"/>
              </a:rPr>
              <a:t>Notion AI Q&amp;A</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37"/>
              </a:rPr>
              <a:t>Guru</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Email: </a:t>
            </a:r>
            <a:r>
              <a:rPr lang="en-US" altLang="zh-TW" sz="1400" b="0" i="0">
                <a:solidFill>
                  <a:srgbClr val="333B52"/>
                </a:solidFill>
                <a:effectLst/>
                <a:latin typeface="Basiersquare Webfont"/>
                <a:hlinkClick r:id="rId38"/>
              </a:rPr>
              <a:t>Hubspot Email Writer</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39"/>
              </a:rPr>
              <a:t>SaneBox</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40"/>
              </a:rPr>
              <a:t>Shortwave</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Presentations: </a:t>
            </a:r>
            <a:r>
              <a:rPr lang="en-US" altLang="zh-TW" sz="1400" b="0" i="0">
                <a:solidFill>
                  <a:srgbClr val="333B52"/>
                </a:solidFill>
                <a:effectLst/>
                <a:latin typeface="Basiersquare Webfont"/>
                <a:hlinkClick r:id="rId41"/>
              </a:rPr>
              <a:t>Gamma</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42"/>
              </a:rPr>
              <a:t>Presentations.ai</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Resume Builders: </a:t>
            </a:r>
            <a:r>
              <a:rPr lang="en-US" altLang="zh-TW" sz="1400" b="0" i="0">
                <a:solidFill>
                  <a:srgbClr val="333B52"/>
                </a:solidFill>
                <a:effectLst/>
                <a:latin typeface="Basiersquare Webfont"/>
                <a:hlinkClick r:id="rId43"/>
              </a:rPr>
              <a:t>Teal</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44"/>
              </a:rPr>
              <a:t>Kickresume</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Voice Generation: </a:t>
            </a:r>
            <a:r>
              <a:rPr lang="en-US" altLang="zh-TW" sz="1400" b="0" i="0">
                <a:solidFill>
                  <a:srgbClr val="333B52"/>
                </a:solidFill>
                <a:effectLst/>
                <a:latin typeface="Basiersquare Webfont"/>
                <a:hlinkClick r:id="rId45"/>
              </a:rPr>
              <a:t>ElevenLabs</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46"/>
              </a:rPr>
              <a:t>Murf</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Music Generation: </a:t>
            </a:r>
            <a:r>
              <a:rPr lang="en-US" altLang="zh-TW" sz="1400" b="0" i="0">
                <a:solidFill>
                  <a:srgbClr val="333B52"/>
                </a:solidFill>
                <a:effectLst/>
                <a:latin typeface="Basiersquare Webfont"/>
                <a:hlinkClick r:id="rId47"/>
              </a:rPr>
              <a:t>Suno</a:t>
            </a:r>
            <a:r>
              <a:rPr lang="en-US" altLang="zh-TW" sz="1400" b="0" i="0">
                <a:solidFill>
                  <a:srgbClr val="333B52"/>
                </a:solidFill>
                <a:effectLst/>
                <a:latin typeface="Basiersquare Webfont"/>
              </a:rPr>
              <a:t>, </a:t>
            </a:r>
            <a:r>
              <a:rPr lang="en-US" altLang="zh-TW" sz="1400" b="0" i="0">
                <a:solidFill>
                  <a:srgbClr val="333B52"/>
                </a:solidFill>
                <a:effectLst/>
                <a:latin typeface="Basiersquare Webfont"/>
                <a:hlinkClick r:id="rId48"/>
              </a:rPr>
              <a:t>Udio</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Marketing: </a:t>
            </a:r>
            <a:r>
              <a:rPr lang="en-US" altLang="zh-TW" sz="1400" b="0" i="0">
                <a:solidFill>
                  <a:srgbClr val="333B52"/>
                </a:solidFill>
                <a:effectLst/>
                <a:latin typeface="Basiersquare Webfont"/>
                <a:hlinkClick r:id="rId49"/>
              </a:rPr>
              <a:t>AdCreative</a:t>
            </a:r>
            <a:endParaRPr lang="en-US" altLang="zh-TW" sz="1400" b="0" i="0">
              <a:solidFill>
                <a:srgbClr val="333B52"/>
              </a:solidFill>
              <a:effectLst/>
              <a:latin typeface="Basiersquare Webfont"/>
            </a:endParaRPr>
          </a:p>
          <a:p>
            <a:pPr algn="l">
              <a:buFont typeface="Arial" panose="020B0604020202020204" pitchFamily="34" charset="0"/>
              <a:buChar char="•"/>
            </a:pPr>
            <a:r>
              <a:rPr lang="en-US" altLang="zh-TW" sz="1400" b="0" i="0">
                <a:solidFill>
                  <a:srgbClr val="333B52"/>
                </a:solidFill>
                <a:effectLst/>
                <a:latin typeface="Basiersquare Webfont"/>
              </a:rPr>
              <a:t>Sales: </a:t>
            </a:r>
            <a:r>
              <a:rPr lang="en-US" altLang="zh-TW" sz="1400" b="0" i="0">
                <a:solidFill>
                  <a:srgbClr val="333B52"/>
                </a:solidFill>
                <a:effectLst/>
                <a:latin typeface="Basiersquare Webfont"/>
                <a:hlinkClick r:id="rId50"/>
              </a:rPr>
              <a:t>Clay</a:t>
            </a:r>
            <a:endParaRPr lang="en-US" altLang="zh-TW" sz="1400" b="0" i="0">
              <a:solidFill>
                <a:srgbClr val="333B52"/>
              </a:solidFill>
              <a:effectLst/>
              <a:latin typeface="Basiersquare Webfont"/>
            </a:endParaRPr>
          </a:p>
          <a:p>
            <a:endParaRPr lang="zh-TW" altLang="en-US" sz="1400"/>
          </a:p>
        </p:txBody>
      </p:sp>
      <p:pic>
        <p:nvPicPr>
          <p:cNvPr id="6" name="圖片 5">
            <a:extLst>
              <a:ext uri="{FF2B5EF4-FFF2-40B4-BE49-F238E27FC236}">
                <a16:creationId xmlns:a16="http://schemas.microsoft.com/office/drawing/2014/main" id="{EDA32273-69F7-4F08-4680-411666EB6567}"/>
              </a:ext>
            </a:extLst>
          </p:cNvPr>
          <p:cNvPicPr>
            <a:picLocks noChangeAspect="1"/>
          </p:cNvPicPr>
          <p:nvPr/>
        </p:nvPicPr>
        <p:blipFill>
          <a:blip r:embed="rId51"/>
          <a:stretch>
            <a:fillRect/>
          </a:stretch>
        </p:blipFill>
        <p:spPr>
          <a:xfrm>
            <a:off x="4283968" y="948352"/>
            <a:ext cx="4860032" cy="2737818"/>
          </a:xfrm>
          <a:prstGeom prst="rect">
            <a:avLst/>
          </a:prstGeom>
        </p:spPr>
      </p:pic>
      <p:sp>
        <p:nvSpPr>
          <p:cNvPr id="8" name="文字方塊 7">
            <a:extLst>
              <a:ext uri="{FF2B5EF4-FFF2-40B4-BE49-F238E27FC236}">
                <a16:creationId xmlns:a16="http://schemas.microsoft.com/office/drawing/2014/main" id="{55298812-6BDB-B8D5-3541-33558605C48B}"/>
              </a:ext>
            </a:extLst>
          </p:cNvPr>
          <p:cNvSpPr txBox="1"/>
          <p:nvPr/>
        </p:nvSpPr>
        <p:spPr>
          <a:xfrm>
            <a:off x="6588224" y="642678"/>
            <a:ext cx="4575436" cy="276999"/>
          </a:xfrm>
          <a:prstGeom prst="rect">
            <a:avLst/>
          </a:prstGeom>
          <a:noFill/>
        </p:spPr>
        <p:txBody>
          <a:bodyPr wrap="square">
            <a:spAutoFit/>
          </a:bodyPr>
          <a:lstStyle/>
          <a:p>
            <a:r>
              <a:rPr lang="en-US" altLang="zh-TW" sz="1200"/>
              <a:t>https://www.synthesia.io/post/ai-tools</a:t>
            </a:r>
            <a:endParaRPr lang="zh-TW" altLang="en-US" sz="1200"/>
          </a:p>
        </p:txBody>
      </p:sp>
    </p:spTree>
    <p:extLst>
      <p:ext uri="{BB962C8B-B14F-4D97-AF65-F5344CB8AC3E}">
        <p14:creationId xmlns:p14="http://schemas.microsoft.com/office/powerpoint/2010/main" val="2431938429"/>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0E8209-32C2-2DA1-8961-D4567023F074}"/>
              </a:ext>
            </a:extLst>
          </p:cNvPr>
          <p:cNvSpPr>
            <a:spLocks noGrp="1"/>
          </p:cNvSpPr>
          <p:nvPr>
            <p:ph type="title"/>
          </p:nvPr>
        </p:nvSpPr>
        <p:spPr/>
        <p:txBody>
          <a:bodyPr/>
          <a:lstStyle/>
          <a:p>
            <a:r>
              <a:rPr lang="zh-TW" altLang="en-US" sz="2800"/>
              <a:t>降低大型語言模型 </a:t>
            </a:r>
            <a:r>
              <a:rPr lang="en-US" altLang="zh-TW" sz="2800"/>
              <a:t>(LLM) </a:t>
            </a:r>
            <a:r>
              <a:rPr lang="zh-TW" altLang="en-US" sz="2800"/>
              <a:t>成本的 </a:t>
            </a:r>
            <a:r>
              <a:rPr lang="en-US" altLang="zh-TW" sz="2800"/>
              <a:t>11 </a:t>
            </a:r>
            <a:r>
              <a:rPr lang="zh-TW" altLang="en-US" sz="2800"/>
              <a:t>種有效 </a:t>
            </a:r>
            <a:r>
              <a:rPr lang="zh-TW" altLang="en-US" sz="2800">
                <a:solidFill>
                  <a:srgbClr val="7030A0"/>
                </a:solidFill>
              </a:rPr>
              <a:t>使用策略</a:t>
            </a:r>
          </a:p>
        </p:txBody>
      </p:sp>
      <p:sp>
        <p:nvSpPr>
          <p:cNvPr id="3" name="內容版面配置區 2">
            <a:extLst>
              <a:ext uri="{FF2B5EF4-FFF2-40B4-BE49-F238E27FC236}">
                <a16:creationId xmlns:a16="http://schemas.microsoft.com/office/drawing/2014/main" id="{0905EB1D-43C1-EDB6-713A-F370F0AEC310}"/>
              </a:ext>
            </a:extLst>
          </p:cNvPr>
          <p:cNvSpPr>
            <a:spLocks noGrp="1"/>
          </p:cNvSpPr>
          <p:nvPr>
            <p:ph idx="1"/>
          </p:nvPr>
        </p:nvSpPr>
        <p:spPr/>
        <p:txBody>
          <a:bodyPr/>
          <a:lstStyle/>
          <a:p>
            <a:r>
              <a:rPr lang="en-US" altLang="zh-TW" sz="1600"/>
              <a:t>LM </a:t>
            </a:r>
            <a:r>
              <a:rPr lang="zh-TW" altLang="en-US" sz="1600"/>
              <a:t>極為複雜，需要大量的運算能力來訓練和運作。影響</a:t>
            </a:r>
            <a:r>
              <a:rPr lang="en-US" altLang="zh-TW" sz="1600"/>
              <a:t>LLM</a:t>
            </a:r>
            <a:r>
              <a:rPr lang="zh-TW" altLang="en-US" sz="1600"/>
              <a:t>成本的主要因素是模型的大小、提出的請求數量以及每個請求所需的計算資源量。</a:t>
            </a:r>
          </a:p>
          <a:p>
            <a:endParaRPr lang="zh-TW" altLang="en-US" sz="1600"/>
          </a:p>
          <a:p>
            <a:r>
              <a:rPr lang="zh-TW" altLang="en-US" sz="1600"/>
              <a:t>在定價模式方面，大多數 </a:t>
            </a:r>
            <a:r>
              <a:rPr lang="en-US" altLang="zh-TW" sz="1600"/>
              <a:t>LLM </a:t>
            </a:r>
            <a:r>
              <a:rPr lang="zh-TW" altLang="en-US" sz="1600"/>
              <a:t>提供者根據處理的</a:t>
            </a:r>
            <a:r>
              <a:rPr lang="en-US" altLang="zh-TW" sz="1600"/>
              <a:t>Token</a:t>
            </a:r>
            <a:r>
              <a:rPr lang="zh-TW" altLang="en-US" sz="1600"/>
              <a:t>數量收費。一個標記</a:t>
            </a:r>
            <a:r>
              <a:rPr lang="en-US" altLang="zh-TW" sz="1600"/>
              <a:t>Token</a:t>
            </a:r>
            <a:r>
              <a:rPr lang="zh-TW" altLang="en-US" sz="1600"/>
              <a:t>可以是一個單字、一個單字的一部分、甚至是一個字元。您的請求包含的令牌越多，成本就越高。一些提供者還提供基於數量的分級定價計劃，使用量越高，每個代幣的費率就越低。</a:t>
            </a:r>
            <a:endParaRPr lang="en-US" altLang="zh-TW" sz="1600"/>
          </a:p>
          <a:p>
            <a:endParaRPr lang="en-US" altLang="zh-TW" sz="1600"/>
          </a:p>
          <a:p>
            <a:endParaRPr lang="en-US" altLang="zh-TW" sz="1600"/>
          </a:p>
          <a:p>
            <a:pPr marL="342900" indent="-342900">
              <a:buFont typeface="+mj-lt"/>
              <a:buAutoNum type="arabicPeriod"/>
            </a:pPr>
            <a:r>
              <a:rPr lang="en-US" altLang="zh-TW" sz="1800"/>
              <a:t>Optimize your LLM prompt</a:t>
            </a:r>
          </a:p>
          <a:p>
            <a:pPr marL="342900" indent="-342900">
              <a:buFont typeface="+mj-lt"/>
              <a:buAutoNum type="arabicPeriod"/>
            </a:pPr>
            <a:r>
              <a:rPr lang="en-US" altLang="zh-TW" sz="1800"/>
              <a:t>Use task-specific, smaller models</a:t>
            </a:r>
          </a:p>
          <a:p>
            <a:pPr marL="342900" indent="-342900">
              <a:buFont typeface="+mj-lt"/>
              <a:buAutoNum type="arabicPeriod"/>
            </a:pPr>
            <a:r>
              <a:rPr lang="en-US" altLang="zh-TW" sz="1800"/>
              <a:t>Cache responses</a:t>
            </a:r>
          </a:p>
          <a:p>
            <a:pPr marL="342900" indent="-342900">
              <a:buFont typeface="+mj-lt"/>
              <a:buAutoNum type="arabicPeriod"/>
            </a:pPr>
            <a:r>
              <a:rPr lang="en-US" altLang="zh-TW" sz="1800"/>
              <a:t>Batch requests</a:t>
            </a:r>
          </a:p>
          <a:p>
            <a:pPr marL="342900" indent="-342900">
              <a:buFont typeface="+mj-lt"/>
              <a:buAutoNum type="arabicPeriod"/>
            </a:pPr>
            <a:r>
              <a:rPr lang="en-US" altLang="zh-TW" sz="1800"/>
              <a:t>Use prompt compression</a:t>
            </a:r>
          </a:p>
          <a:p>
            <a:pPr marL="342900" indent="-342900">
              <a:buFont typeface="+mj-lt"/>
              <a:buAutoNum type="arabicPeriod"/>
            </a:pPr>
            <a:r>
              <a:rPr lang="en-US" altLang="zh-TW" sz="1800"/>
              <a:t>Use model quantization</a:t>
            </a:r>
          </a:p>
          <a:p>
            <a:pPr marL="342900" indent="-342900">
              <a:buFont typeface="+mj-lt"/>
              <a:buAutoNum type="arabicPeriod"/>
            </a:pPr>
            <a:r>
              <a:rPr lang="en-US" altLang="zh-TW" sz="1800"/>
              <a:t>Fine-tune your model</a:t>
            </a:r>
          </a:p>
          <a:p>
            <a:pPr marL="342900" indent="-342900">
              <a:buFont typeface="+mj-lt"/>
              <a:buAutoNum type="arabicPeriod"/>
            </a:pPr>
            <a:r>
              <a:rPr lang="en-US" altLang="zh-TW" sz="1800"/>
              <a:t>Implement early stopping</a:t>
            </a:r>
          </a:p>
          <a:p>
            <a:pPr marL="342900" indent="-342900">
              <a:buFont typeface="+mj-lt"/>
              <a:buAutoNum type="arabicPeriod"/>
            </a:pPr>
            <a:r>
              <a:rPr lang="en-US" altLang="zh-TW" sz="1800"/>
              <a:t>Use model distillation</a:t>
            </a:r>
          </a:p>
          <a:p>
            <a:pPr marL="342900" indent="-342900">
              <a:buFont typeface="+mj-lt"/>
              <a:buAutoNum type="arabicPeriod"/>
            </a:pPr>
            <a:r>
              <a:rPr lang="en-US" altLang="zh-TW" sz="1800"/>
              <a:t>Use RAG instead of sending everything to the LLM</a:t>
            </a:r>
          </a:p>
          <a:p>
            <a:pPr marL="342900" indent="-342900">
              <a:buFont typeface="+mj-lt"/>
              <a:buAutoNum type="arabicPeriod"/>
            </a:pPr>
            <a:r>
              <a:rPr lang="en-US" altLang="zh-TW" sz="1800"/>
              <a:t>Summarize your LLM conversation</a:t>
            </a:r>
            <a:endParaRPr lang="zh-TW" altLang="en-US" sz="1800"/>
          </a:p>
        </p:txBody>
      </p:sp>
      <p:sp>
        <p:nvSpPr>
          <p:cNvPr id="5" name="文字方塊 4">
            <a:extLst>
              <a:ext uri="{FF2B5EF4-FFF2-40B4-BE49-F238E27FC236}">
                <a16:creationId xmlns:a16="http://schemas.microsoft.com/office/drawing/2014/main" id="{29607FF6-7B23-3D0F-996E-6983594C508C}"/>
              </a:ext>
            </a:extLst>
          </p:cNvPr>
          <p:cNvSpPr txBox="1"/>
          <p:nvPr/>
        </p:nvSpPr>
        <p:spPr>
          <a:xfrm>
            <a:off x="5148064" y="0"/>
            <a:ext cx="4572000" cy="215444"/>
          </a:xfrm>
          <a:prstGeom prst="rect">
            <a:avLst/>
          </a:prstGeom>
          <a:noFill/>
        </p:spPr>
        <p:txBody>
          <a:bodyPr wrap="square">
            <a:spAutoFit/>
          </a:bodyPr>
          <a:lstStyle/>
          <a:p>
            <a:r>
              <a:rPr lang="en-US" altLang="zh-TW" sz="800"/>
              <a:t>https://www.pondhouse-data.com/blog/how-to-save-on-llm-costs</a:t>
            </a:r>
            <a:endParaRPr lang="zh-TW" altLang="en-US" sz="800"/>
          </a:p>
        </p:txBody>
      </p:sp>
      <p:sp>
        <p:nvSpPr>
          <p:cNvPr id="7" name="文字方塊 6">
            <a:extLst>
              <a:ext uri="{FF2B5EF4-FFF2-40B4-BE49-F238E27FC236}">
                <a16:creationId xmlns:a16="http://schemas.microsoft.com/office/drawing/2014/main" id="{78C78E8A-9B69-E54C-445D-611AD0D0F567}"/>
              </a:ext>
            </a:extLst>
          </p:cNvPr>
          <p:cNvSpPr txBox="1"/>
          <p:nvPr/>
        </p:nvSpPr>
        <p:spPr>
          <a:xfrm>
            <a:off x="5868144" y="2996952"/>
            <a:ext cx="4752528" cy="3056221"/>
          </a:xfrm>
          <a:prstGeom prst="rect">
            <a:avLst/>
          </a:prstGeom>
          <a:noFill/>
        </p:spPr>
        <p:txBody>
          <a:bodyPr wrap="square">
            <a:spAutoFit/>
          </a:bodyPr>
          <a:lstStyle/>
          <a:p>
            <a:pPr marL="171450" indent="-171450">
              <a:lnSpc>
                <a:spcPts val="1100"/>
              </a:lnSpc>
              <a:buFont typeface="Arial" panose="020B0604020202020204" pitchFamily="34" charset="0"/>
              <a:buChar char="•"/>
            </a:pPr>
            <a:r>
              <a:rPr lang="zh-TW" altLang="en-US" sz="1200">
                <a:latin typeface="+mj-ea"/>
                <a:ea typeface="+mj-ea"/>
              </a:rPr>
              <a:t>優化你的 </a:t>
            </a:r>
            <a:r>
              <a:rPr lang="en-US" altLang="zh-TW" sz="1200">
                <a:latin typeface="+mj-ea"/>
                <a:ea typeface="+mj-ea"/>
              </a:rPr>
              <a:t>LLM </a:t>
            </a:r>
            <a:r>
              <a:rPr lang="zh-TW" altLang="en-US" sz="1200">
                <a:latin typeface="+mj-ea"/>
                <a:ea typeface="+mj-ea"/>
              </a:rPr>
              <a:t>提示</a:t>
            </a:r>
            <a:endParaRPr lang="en-US" altLang="zh-TW" sz="1200">
              <a:latin typeface="+mj-ea"/>
              <a:ea typeface="+mj-ea"/>
            </a:endParaRPr>
          </a:p>
          <a:p>
            <a:pPr marL="171450" indent="-171450">
              <a:lnSpc>
                <a:spcPts val="1100"/>
              </a:lnSpc>
              <a:buFont typeface="Arial" panose="020B0604020202020204" pitchFamily="34" charset="0"/>
              <a:buChar char="•"/>
            </a:pPr>
            <a:endParaRPr lang="zh-TW" altLang="en-US"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使用特定於任務的較小模型</a:t>
            </a:r>
            <a:endParaRPr lang="en-US" altLang="zh-TW" sz="1200">
              <a:latin typeface="+mj-ea"/>
              <a:ea typeface="+mj-ea"/>
            </a:endParaRPr>
          </a:p>
          <a:p>
            <a:pPr marL="171450" indent="-171450">
              <a:lnSpc>
                <a:spcPts val="1100"/>
              </a:lnSpc>
              <a:buFont typeface="Arial" panose="020B0604020202020204" pitchFamily="34" charset="0"/>
              <a:buChar char="•"/>
            </a:pPr>
            <a:endParaRPr lang="zh-TW" altLang="en-US"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快取回應</a:t>
            </a:r>
            <a:endParaRPr lang="en-US" altLang="zh-TW" sz="1200">
              <a:latin typeface="+mj-ea"/>
              <a:ea typeface="+mj-ea"/>
            </a:endParaRPr>
          </a:p>
          <a:p>
            <a:pPr marL="171450" indent="-171450">
              <a:lnSpc>
                <a:spcPts val="1100"/>
              </a:lnSpc>
              <a:buFont typeface="Arial" panose="020B0604020202020204" pitchFamily="34" charset="0"/>
              <a:buChar char="•"/>
            </a:pPr>
            <a:endParaRPr lang="zh-TW" altLang="en-US"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大量請求</a:t>
            </a:r>
            <a:endParaRPr lang="en-US" altLang="zh-TW" sz="1200">
              <a:latin typeface="+mj-ea"/>
              <a:ea typeface="+mj-ea"/>
            </a:endParaRPr>
          </a:p>
          <a:p>
            <a:pPr marL="171450" indent="-171450">
              <a:lnSpc>
                <a:spcPts val="1100"/>
              </a:lnSpc>
              <a:buFont typeface="Arial" panose="020B0604020202020204" pitchFamily="34" charset="0"/>
              <a:buChar char="•"/>
            </a:pPr>
            <a:endParaRPr lang="zh-TW" altLang="en-US"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使用即時壓縮</a:t>
            </a:r>
            <a:endParaRPr lang="en-US" altLang="zh-TW" sz="1200">
              <a:latin typeface="+mj-ea"/>
              <a:ea typeface="+mj-ea"/>
            </a:endParaRPr>
          </a:p>
          <a:p>
            <a:pPr marL="171450" indent="-171450">
              <a:lnSpc>
                <a:spcPts val="1100"/>
              </a:lnSpc>
              <a:buFont typeface="Arial" panose="020B0604020202020204" pitchFamily="34" charset="0"/>
              <a:buChar char="•"/>
            </a:pPr>
            <a:endParaRPr lang="zh-TW" altLang="en-US"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使用模型量化</a:t>
            </a:r>
            <a:endParaRPr lang="en-US" altLang="zh-TW" sz="1200">
              <a:latin typeface="+mj-ea"/>
              <a:ea typeface="+mj-ea"/>
            </a:endParaRPr>
          </a:p>
          <a:p>
            <a:pPr marL="171450" indent="-171450">
              <a:lnSpc>
                <a:spcPts val="1100"/>
              </a:lnSpc>
              <a:buFont typeface="Arial" panose="020B0604020202020204" pitchFamily="34" charset="0"/>
              <a:buChar char="•"/>
            </a:pPr>
            <a:endParaRPr lang="zh-TW" altLang="en-US"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微調你的模型</a:t>
            </a:r>
            <a:endParaRPr lang="en-US" altLang="zh-TW" sz="1200">
              <a:latin typeface="+mj-ea"/>
              <a:ea typeface="+mj-ea"/>
            </a:endParaRPr>
          </a:p>
          <a:p>
            <a:pPr marL="171450" indent="-171450">
              <a:lnSpc>
                <a:spcPts val="1100"/>
              </a:lnSpc>
              <a:buFont typeface="Arial" panose="020B0604020202020204" pitchFamily="34" charset="0"/>
              <a:buChar char="•"/>
            </a:pPr>
            <a:endParaRPr lang="zh-TW" altLang="en-US"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實施早期停止</a:t>
            </a:r>
            <a:endParaRPr lang="en-US" altLang="zh-TW" sz="1200">
              <a:latin typeface="+mj-ea"/>
              <a:ea typeface="+mj-ea"/>
            </a:endParaRPr>
          </a:p>
          <a:p>
            <a:pPr marL="171450" indent="-171450">
              <a:lnSpc>
                <a:spcPts val="1100"/>
              </a:lnSpc>
              <a:buFont typeface="Arial" panose="020B0604020202020204" pitchFamily="34" charset="0"/>
              <a:buChar char="•"/>
            </a:pPr>
            <a:endParaRPr lang="zh-TW" altLang="en-US"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使用模型蒸餾</a:t>
            </a:r>
            <a:endParaRPr lang="en-US" altLang="zh-TW" sz="1200">
              <a:latin typeface="+mj-ea"/>
              <a:ea typeface="+mj-ea"/>
            </a:endParaRPr>
          </a:p>
          <a:p>
            <a:pPr marL="171450" indent="-171450">
              <a:lnSpc>
                <a:spcPts val="1100"/>
              </a:lnSpc>
              <a:buFont typeface="Arial" panose="020B0604020202020204" pitchFamily="34" charset="0"/>
              <a:buChar char="•"/>
            </a:pPr>
            <a:endParaRPr lang="zh-TW" altLang="en-US"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使用 </a:t>
            </a:r>
            <a:r>
              <a:rPr lang="en-US" altLang="zh-TW" sz="1200">
                <a:latin typeface="+mj-ea"/>
                <a:ea typeface="+mj-ea"/>
              </a:rPr>
              <a:t>RAG</a:t>
            </a:r>
            <a:r>
              <a:rPr lang="zh-TW" altLang="en-US" sz="1200">
                <a:latin typeface="+mj-ea"/>
                <a:ea typeface="+mj-ea"/>
              </a:rPr>
              <a:t>，而不是將所有東西都發送到 </a:t>
            </a:r>
            <a:r>
              <a:rPr lang="en-US" altLang="zh-TW" sz="1200">
                <a:latin typeface="+mj-ea"/>
                <a:ea typeface="+mj-ea"/>
              </a:rPr>
              <a:t>LLM</a:t>
            </a:r>
          </a:p>
          <a:p>
            <a:pPr marL="171450" indent="-171450">
              <a:lnSpc>
                <a:spcPts val="1100"/>
              </a:lnSpc>
              <a:buFont typeface="Arial" panose="020B0604020202020204" pitchFamily="34" charset="0"/>
              <a:buChar char="•"/>
            </a:pPr>
            <a:endParaRPr lang="en-US" altLang="zh-TW" sz="1200">
              <a:latin typeface="+mj-ea"/>
              <a:ea typeface="+mj-ea"/>
            </a:endParaRPr>
          </a:p>
          <a:p>
            <a:pPr marL="171450" indent="-171450">
              <a:lnSpc>
                <a:spcPts val="1100"/>
              </a:lnSpc>
              <a:buFont typeface="Arial" panose="020B0604020202020204" pitchFamily="34" charset="0"/>
              <a:buChar char="•"/>
            </a:pPr>
            <a:r>
              <a:rPr lang="zh-TW" altLang="en-US" sz="1200">
                <a:latin typeface="+mj-ea"/>
                <a:ea typeface="+mj-ea"/>
              </a:rPr>
              <a:t>總結你的 </a:t>
            </a:r>
            <a:r>
              <a:rPr lang="en-US" altLang="zh-TW" sz="1200">
                <a:latin typeface="+mj-ea"/>
                <a:ea typeface="+mj-ea"/>
              </a:rPr>
              <a:t>LLM </a:t>
            </a:r>
            <a:r>
              <a:rPr lang="zh-TW" altLang="en-US" sz="1200">
                <a:latin typeface="+mj-ea"/>
                <a:ea typeface="+mj-ea"/>
              </a:rPr>
              <a:t>對話</a:t>
            </a:r>
          </a:p>
        </p:txBody>
      </p:sp>
    </p:spTree>
    <p:extLst>
      <p:ext uri="{BB962C8B-B14F-4D97-AF65-F5344CB8AC3E}">
        <p14:creationId xmlns:p14="http://schemas.microsoft.com/office/powerpoint/2010/main" val="399290558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E0A94C-EDCF-18D3-00E5-4250472250CB}"/>
              </a:ext>
            </a:extLst>
          </p:cNvPr>
          <p:cNvSpPr>
            <a:spLocks noGrp="1"/>
          </p:cNvSpPr>
          <p:nvPr>
            <p:ph type="title"/>
          </p:nvPr>
        </p:nvSpPr>
        <p:spPr/>
        <p:txBody>
          <a:bodyPr/>
          <a:lstStyle/>
          <a:p>
            <a:r>
              <a:rPr lang="en-US" altLang="zh-TW" sz="3200" b="0" i="0">
                <a:solidFill>
                  <a:srgbClr val="374151"/>
                </a:solidFill>
                <a:effectLst/>
                <a:latin typeface="Mona Sans"/>
              </a:rPr>
              <a:t>1.</a:t>
            </a:r>
            <a:r>
              <a:rPr lang="zh-TW" altLang="en-US" sz="3200" b="0" i="0">
                <a:solidFill>
                  <a:srgbClr val="374151"/>
                </a:solidFill>
                <a:effectLst/>
                <a:latin typeface="Mona Sans"/>
              </a:rPr>
              <a:t>優化你的提示 </a:t>
            </a:r>
            <a:r>
              <a:rPr lang="en-US" altLang="zh-TW" sz="3200"/>
              <a:t>Optimize your LLM prompt</a:t>
            </a:r>
            <a:endParaRPr lang="zh-TW" altLang="en-US" sz="3200"/>
          </a:p>
        </p:txBody>
      </p:sp>
      <p:sp>
        <p:nvSpPr>
          <p:cNvPr id="3" name="內容版面配置區 2">
            <a:extLst>
              <a:ext uri="{FF2B5EF4-FFF2-40B4-BE49-F238E27FC236}">
                <a16:creationId xmlns:a16="http://schemas.microsoft.com/office/drawing/2014/main" id="{089D76F3-DF68-F0D0-3D2A-7CF0FA714517}"/>
              </a:ext>
            </a:extLst>
          </p:cNvPr>
          <p:cNvSpPr>
            <a:spLocks noGrp="1"/>
          </p:cNvSpPr>
          <p:nvPr>
            <p:ph idx="1"/>
          </p:nvPr>
        </p:nvSpPr>
        <p:spPr/>
        <p:txBody>
          <a:bodyPr/>
          <a:lstStyle/>
          <a:p>
            <a:r>
              <a:rPr lang="zh-TW" altLang="en-US"/>
              <a:t>假設您希望 </a:t>
            </a:r>
            <a:r>
              <a:rPr lang="en-US" altLang="zh-TW"/>
              <a:t>LLM </a:t>
            </a:r>
            <a:r>
              <a:rPr lang="zh-TW" altLang="en-US"/>
              <a:t>為新智慧型手機產生產品描述。而不是發送以下提示：</a:t>
            </a:r>
          </a:p>
          <a:p>
            <a:endParaRPr lang="zh-TW" altLang="en-US"/>
          </a:p>
          <a:p>
            <a:r>
              <a:rPr lang="zh-TW" altLang="en-US">
                <a:solidFill>
                  <a:srgbClr val="7030A0"/>
                </a:solidFill>
              </a:rPr>
              <a:t>“請為我們最新的智慧型手機型號撰寫產品描述。產品描述中應提及主要功能和規格，例如螢幕尺寸、相機分辨率、電池壽命和存儲容量。盡量使其引人入勝且具有說服力。</a:t>
            </a:r>
            <a:r>
              <a:rPr lang="zh-TW" altLang="en-US"/>
              <a:t>”</a:t>
            </a:r>
          </a:p>
          <a:p>
            <a:endParaRPr lang="zh-TW" altLang="en-US"/>
          </a:p>
          <a:p>
            <a:r>
              <a:rPr lang="zh-TW" altLang="en-US"/>
              <a:t>您可以將其最佳化為如下形式：</a:t>
            </a:r>
          </a:p>
          <a:p>
            <a:endParaRPr lang="zh-TW" altLang="en-US"/>
          </a:p>
          <a:p>
            <a:r>
              <a:rPr lang="zh-TW" altLang="en-US">
                <a:solidFill>
                  <a:srgbClr val="7030A0"/>
                </a:solidFill>
              </a:rPr>
              <a:t>“為具有 </a:t>
            </a:r>
            <a:r>
              <a:rPr lang="en-US" altLang="zh-TW">
                <a:solidFill>
                  <a:srgbClr val="7030A0"/>
                </a:solidFill>
              </a:rPr>
              <a:t>6.5 </a:t>
            </a:r>
            <a:r>
              <a:rPr lang="zh-TW" altLang="en-US">
                <a:solidFill>
                  <a:srgbClr val="7030A0"/>
                </a:solidFill>
              </a:rPr>
              <a:t>吋顯示器、</a:t>
            </a:r>
            <a:r>
              <a:rPr lang="en-US" altLang="zh-TW">
                <a:solidFill>
                  <a:srgbClr val="7030A0"/>
                </a:solidFill>
              </a:rPr>
              <a:t>48MP </a:t>
            </a:r>
            <a:r>
              <a:rPr lang="zh-TW" altLang="en-US">
                <a:solidFill>
                  <a:srgbClr val="7030A0"/>
                </a:solidFill>
              </a:rPr>
              <a:t>相機、</a:t>
            </a:r>
            <a:r>
              <a:rPr lang="en-US" altLang="zh-TW">
                <a:solidFill>
                  <a:srgbClr val="7030A0"/>
                </a:solidFill>
              </a:rPr>
              <a:t>5000mAh </a:t>
            </a:r>
            <a:r>
              <a:rPr lang="zh-TW" altLang="en-US">
                <a:solidFill>
                  <a:srgbClr val="7030A0"/>
                </a:solidFill>
              </a:rPr>
              <a:t>電池和 </a:t>
            </a:r>
            <a:r>
              <a:rPr lang="en-US" altLang="zh-TW">
                <a:solidFill>
                  <a:srgbClr val="7030A0"/>
                </a:solidFill>
              </a:rPr>
              <a:t>128GB </a:t>
            </a:r>
            <a:r>
              <a:rPr lang="zh-TW" altLang="en-US">
                <a:solidFill>
                  <a:srgbClr val="7030A0"/>
                </a:solidFill>
              </a:rPr>
              <a:t>儲存空間的智慧型手機生成引人注目的產品描述。”</a:t>
            </a:r>
          </a:p>
          <a:p>
            <a:endParaRPr lang="zh-TW" altLang="en-US"/>
          </a:p>
          <a:p>
            <a:r>
              <a:rPr lang="zh-TW" altLang="en-US"/>
              <a:t>發現差異了嗎？優化後的提示要短得多，但仍然傳達了 </a:t>
            </a:r>
            <a:r>
              <a:rPr lang="en-US" altLang="zh-TW"/>
              <a:t>LLM </a:t>
            </a:r>
            <a:r>
              <a:rPr lang="zh-TW" altLang="en-US"/>
              <a:t>生成相關產品描述所需的所有基本資訊。</a:t>
            </a:r>
          </a:p>
        </p:txBody>
      </p:sp>
    </p:spTree>
    <p:extLst>
      <p:ext uri="{BB962C8B-B14F-4D97-AF65-F5344CB8AC3E}">
        <p14:creationId xmlns:p14="http://schemas.microsoft.com/office/powerpoint/2010/main" val="43041897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E8070A-CABF-7C07-76C9-0E281E3A46B4}"/>
              </a:ext>
            </a:extLst>
          </p:cNvPr>
          <p:cNvSpPr>
            <a:spLocks noGrp="1"/>
          </p:cNvSpPr>
          <p:nvPr>
            <p:ph type="title"/>
          </p:nvPr>
        </p:nvSpPr>
        <p:spPr/>
        <p:txBody>
          <a:bodyPr/>
          <a:lstStyle/>
          <a:p>
            <a:r>
              <a:rPr lang="en-US" altLang="zh-TW"/>
              <a:t>LLM  AI</a:t>
            </a:r>
            <a:r>
              <a:rPr lang="zh-TW" altLang="en-US"/>
              <a:t>調教術</a:t>
            </a:r>
            <a:r>
              <a:rPr lang="en-US" altLang="zh-TW"/>
              <a:t>—</a:t>
            </a:r>
            <a:r>
              <a:rPr lang="zh-TW" altLang="en-US"/>
              <a:t>使用介面參數優化</a:t>
            </a:r>
          </a:p>
        </p:txBody>
      </p:sp>
      <p:sp>
        <p:nvSpPr>
          <p:cNvPr id="3" name="內容版面配置區 2">
            <a:extLst>
              <a:ext uri="{FF2B5EF4-FFF2-40B4-BE49-F238E27FC236}">
                <a16:creationId xmlns:a16="http://schemas.microsoft.com/office/drawing/2014/main" id="{3B530616-18E8-1B33-EAE7-58BFBFE83FEE}"/>
              </a:ext>
            </a:extLst>
          </p:cNvPr>
          <p:cNvSpPr>
            <a:spLocks noGrp="1"/>
          </p:cNvSpPr>
          <p:nvPr>
            <p:ph idx="1"/>
          </p:nvPr>
        </p:nvSpPr>
        <p:spPr>
          <a:xfrm>
            <a:off x="181546" y="1052736"/>
            <a:ext cx="8962454" cy="5805264"/>
          </a:xfrm>
        </p:spPr>
        <p:txBody>
          <a:bodyPr/>
          <a:lstStyle/>
          <a:p>
            <a:r>
              <a:rPr lang="zh-TW" altLang="en-US" sz="1400" b="0">
                <a:solidFill>
                  <a:schemeClr val="tx1"/>
                </a:solidFill>
                <a:effectLst/>
              </a:rPr>
              <a:t>如何控制</a:t>
            </a:r>
            <a:r>
              <a:rPr lang="en-US" altLang="zh-TW" sz="1400" b="0">
                <a:solidFill>
                  <a:schemeClr val="tx1"/>
                </a:solidFill>
                <a:effectLst/>
              </a:rPr>
              <a:t>OpenAI</a:t>
            </a:r>
            <a:r>
              <a:rPr lang="zh-TW" altLang="en-US" sz="1400" b="0">
                <a:solidFill>
                  <a:schemeClr val="tx1"/>
                </a:solidFill>
                <a:effectLst/>
              </a:rPr>
              <a:t>模型的一些關鍵設定。從生成多樣回覆的</a:t>
            </a:r>
            <a:r>
              <a:rPr lang="en-US" altLang="zh-TW" sz="1400" b="0">
                <a:solidFill>
                  <a:schemeClr val="tx1"/>
                </a:solidFill>
                <a:effectLst/>
              </a:rPr>
              <a:t>n</a:t>
            </a:r>
            <a:r>
              <a:rPr lang="zh-TW" altLang="en-US" sz="1400" b="0">
                <a:solidFill>
                  <a:schemeClr val="tx1"/>
                </a:solidFill>
                <a:effectLst/>
              </a:rPr>
              <a:t>參數，到控制回答長度的</a:t>
            </a:r>
            <a:r>
              <a:rPr lang="en-US" altLang="zh-TW" sz="1400" b="0">
                <a:solidFill>
                  <a:schemeClr val="tx1"/>
                </a:solidFill>
                <a:effectLst/>
              </a:rPr>
              <a:t>max_tokens</a:t>
            </a:r>
            <a:r>
              <a:rPr lang="zh-TW" altLang="en-US" sz="1400" b="0">
                <a:solidFill>
                  <a:schemeClr val="tx1"/>
                </a:solidFill>
                <a:effectLst/>
              </a:rPr>
              <a:t>，再到建立詞彙黑名單的</a:t>
            </a:r>
            <a:r>
              <a:rPr lang="en-US" altLang="zh-TW" sz="1400" b="0">
                <a:solidFill>
                  <a:schemeClr val="tx1"/>
                </a:solidFill>
                <a:effectLst/>
              </a:rPr>
              <a:t>stop</a:t>
            </a:r>
            <a:r>
              <a:rPr lang="zh-TW" altLang="en-US" sz="1400" b="0">
                <a:solidFill>
                  <a:schemeClr val="tx1"/>
                </a:solidFill>
                <a:effectLst/>
              </a:rPr>
              <a:t>參數，以及最後的</a:t>
            </a:r>
            <a:r>
              <a:rPr lang="en-US" altLang="zh-TW" sz="1400" b="0">
                <a:solidFill>
                  <a:schemeClr val="tx1"/>
                </a:solidFill>
                <a:effectLst/>
              </a:rPr>
              <a:t>temperature</a:t>
            </a:r>
            <a:r>
              <a:rPr lang="zh-TW" altLang="en-US" sz="1400" b="0">
                <a:solidFill>
                  <a:schemeClr val="tx1"/>
                </a:solidFill>
                <a:effectLst/>
              </a:rPr>
              <a:t>參數，這些都是讓</a:t>
            </a:r>
            <a:r>
              <a:rPr lang="en-US" altLang="zh-TW" sz="1400" b="0">
                <a:solidFill>
                  <a:schemeClr val="tx1"/>
                </a:solidFill>
                <a:effectLst/>
              </a:rPr>
              <a:t>AI</a:t>
            </a:r>
            <a:r>
              <a:rPr lang="zh-TW" altLang="en-US" sz="1400" b="0">
                <a:solidFill>
                  <a:schemeClr val="tx1"/>
                </a:solidFill>
                <a:effectLst/>
              </a:rPr>
              <a:t>生成的內容更加貼合我們需求的使用時超參數設定。</a:t>
            </a:r>
            <a:endParaRPr lang="en-US" altLang="zh-TW" sz="1400" b="0">
              <a:solidFill>
                <a:schemeClr val="tx1"/>
              </a:solidFill>
              <a:effectLst/>
            </a:endParaRPr>
          </a:p>
          <a:p>
            <a:r>
              <a:rPr lang="en-US" altLang="zh-TW" sz="1400" b="1" i="0">
                <a:solidFill>
                  <a:srgbClr val="242424"/>
                </a:solidFill>
                <a:effectLst/>
                <a:latin typeface="sohne"/>
              </a:rPr>
              <a:t>A.</a:t>
            </a:r>
            <a:r>
              <a:rPr lang="zh-TW" altLang="en-US" sz="1400" b="1" i="0">
                <a:solidFill>
                  <a:srgbClr val="242424"/>
                </a:solidFill>
                <a:effectLst/>
                <a:latin typeface="sohne"/>
              </a:rPr>
              <a:t>如何用</a:t>
            </a:r>
            <a:r>
              <a:rPr lang="en-US" altLang="zh-TW" sz="1400" b="1" i="0">
                <a:solidFill>
                  <a:srgbClr val="242424"/>
                </a:solidFill>
                <a:effectLst/>
                <a:latin typeface="sohne"/>
              </a:rPr>
              <a:t>OpenAI</a:t>
            </a:r>
            <a:r>
              <a:rPr lang="zh-TW" altLang="en-US" sz="1400" b="1" i="0">
                <a:solidFill>
                  <a:srgbClr val="242424"/>
                </a:solidFill>
                <a:effectLst/>
                <a:latin typeface="sohne"/>
              </a:rPr>
              <a:t>獲得多個答案？</a:t>
            </a:r>
          </a:p>
          <a:p>
            <a:r>
              <a:rPr lang="zh-TW" altLang="en-US" sz="1400" b="0">
                <a:solidFill>
                  <a:schemeClr val="tx1"/>
                </a:solidFill>
                <a:effectLst/>
              </a:rPr>
              <a:t>通過設置</a:t>
            </a:r>
            <a:r>
              <a:rPr lang="en-US" altLang="zh-TW" sz="1400" b="0">
                <a:solidFill>
                  <a:schemeClr val="tx1"/>
                </a:solidFill>
                <a:effectLst/>
              </a:rPr>
              <a:t>n</a:t>
            </a:r>
            <a:r>
              <a:rPr lang="zh-TW" altLang="en-US" sz="1400" b="0">
                <a:solidFill>
                  <a:schemeClr val="tx1"/>
                </a:solidFill>
                <a:effectLst/>
              </a:rPr>
              <a:t>參數，我們可以告訴</a:t>
            </a:r>
            <a:r>
              <a:rPr lang="en-US" altLang="zh-TW" sz="1400" b="0">
                <a:solidFill>
                  <a:schemeClr val="tx1"/>
                </a:solidFill>
                <a:effectLst/>
              </a:rPr>
              <a:t>OpenAI</a:t>
            </a:r>
            <a:r>
              <a:rPr lang="zh-TW" altLang="en-US" sz="1400" b="0">
                <a:solidFill>
                  <a:schemeClr val="tx1"/>
                </a:solidFill>
                <a:effectLst/>
              </a:rPr>
              <a:t>一次生成多少個答案。比如說，設置</a:t>
            </a:r>
            <a:r>
              <a:rPr lang="en-US" altLang="zh-TW" sz="1400" b="0">
                <a:solidFill>
                  <a:schemeClr val="tx1"/>
                </a:solidFill>
                <a:effectLst/>
              </a:rPr>
              <a:t>n = 3</a:t>
            </a:r>
            <a:r>
              <a:rPr lang="zh-TW" altLang="en-US" sz="1400" b="0">
                <a:solidFill>
                  <a:schemeClr val="tx1"/>
                </a:solidFill>
                <a:effectLst/>
              </a:rPr>
              <a:t>就會一次得到三個不同的答案。</a:t>
            </a:r>
            <a:endParaRPr lang="en-US" altLang="zh-TW" sz="1400" b="0">
              <a:solidFill>
                <a:schemeClr val="tx1"/>
              </a:solidFill>
              <a:effectLst/>
            </a:endParaRPr>
          </a:p>
          <a:p>
            <a:endParaRPr lang="en-US" altLang="zh-TW" sz="1400" b="0">
              <a:solidFill>
                <a:schemeClr val="tx1"/>
              </a:solidFill>
              <a:effectLst/>
            </a:endParaRPr>
          </a:p>
          <a:p>
            <a:r>
              <a:rPr lang="en-US" altLang="zh-TW" sz="1400" b="0">
                <a:solidFill>
                  <a:schemeClr val="tx1"/>
                </a:solidFill>
                <a:effectLst/>
              </a:rPr>
              <a:t>B.</a:t>
            </a:r>
            <a:r>
              <a:rPr lang="zh-TW" altLang="en-US" sz="1400" b="0">
                <a:solidFill>
                  <a:schemeClr val="tx1"/>
                </a:solidFill>
                <a:effectLst/>
              </a:rPr>
              <a:t>如何設定</a:t>
            </a:r>
            <a:r>
              <a:rPr lang="en-US" altLang="zh-TW" sz="1400" b="0">
                <a:solidFill>
                  <a:schemeClr val="tx1"/>
                </a:solidFill>
                <a:effectLst/>
              </a:rPr>
              <a:t>OpenAI</a:t>
            </a:r>
            <a:r>
              <a:rPr lang="zh-TW" altLang="en-US" sz="1400" b="0">
                <a:solidFill>
                  <a:schemeClr val="tx1"/>
                </a:solidFill>
                <a:effectLst/>
              </a:rPr>
              <a:t>回答的長度限制？</a:t>
            </a:r>
            <a:endParaRPr lang="en-US" altLang="zh-TW" sz="1400" b="0">
              <a:solidFill>
                <a:schemeClr val="tx1"/>
              </a:solidFill>
              <a:effectLst/>
            </a:endParaRPr>
          </a:p>
          <a:p>
            <a:r>
              <a:rPr lang="en-US" altLang="zh-TW" sz="1400" b="0">
                <a:solidFill>
                  <a:schemeClr val="tx1"/>
                </a:solidFill>
                <a:effectLst/>
              </a:rPr>
              <a:t>OpenAI</a:t>
            </a:r>
            <a:r>
              <a:rPr lang="zh-TW" altLang="en-US" sz="1400" b="0">
                <a:solidFill>
                  <a:schemeClr val="tx1"/>
                </a:solidFill>
                <a:effectLst/>
              </a:rPr>
              <a:t>只會回答大概</a:t>
            </a:r>
            <a:r>
              <a:rPr lang="en-US" altLang="zh-TW" sz="1400" b="0">
                <a:solidFill>
                  <a:schemeClr val="tx1"/>
                </a:solidFill>
                <a:effectLst/>
              </a:rPr>
              <a:t>10</a:t>
            </a:r>
            <a:r>
              <a:rPr lang="zh-TW" altLang="en-US" sz="1400" b="0">
                <a:solidFill>
                  <a:schemeClr val="tx1"/>
                </a:solidFill>
                <a:effectLst/>
              </a:rPr>
              <a:t>個詞（</a:t>
            </a:r>
            <a:r>
              <a:rPr lang="en-US" altLang="zh-TW" sz="1400" b="0">
                <a:solidFill>
                  <a:schemeClr val="tx1"/>
                </a:solidFill>
                <a:effectLst/>
              </a:rPr>
              <a:t>tokens</a:t>
            </a:r>
            <a:r>
              <a:rPr lang="zh-TW" altLang="en-US" sz="1400" b="0">
                <a:solidFill>
                  <a:schemeClr val="tx1"/>
                </a:solidFill>
                <a:effectLst/>
              </a:rPr>
              <a:t>）左右。顯然回答不完整，因為</a:t>
            </a:r>
            <a:r>
              <a:rPr lang="en-US" altLang="zh-TW" sz="1400" b="0">
                <a:solidFill>
                  <a:schemeClr val="tx1"/>
                </a:solidFill>
                <a:effectLst/>
              </a:rPr>
              <a:t>max_tokens</a:t>
            </a:r>
            <a:r>
              <a:rPr lang="zh-TW" altLang="en-US" sz="1400" b="0">
                <a:solidFill>
                  <a:schemeClr val="tx1"/>
                </a:solidFill>
                <a:effectLst/>
              </a:rPr>
              <a:t>限制了它的長度。我們可以看到</a:t>
            </a:r>
            <a:r>
              <a:rPr lang="en-US" altLang="zh-TW" sz="1400" b="0">
                <a:solidFill>
                  <a:schemeClr val="tx1"/>
                </a:solidFill>
                <a:effectLst/>
              </a:rPr>
              <a:t>finish_reason</a:t>
            </a:r>
            <a:r>
              <a:rPr lang="zh-TW" altLang="en-US" sz="1400" b="0">
                <a:solidFill>
                  <a:schemeClr val="tx1"/>
                </a:solidFill>
                <a:effectLst/>
              </a:rPr>
              <a:t>的結果為</a:t>
            </a:r>
            <a:r>
              <a:rPr lang="en-US" altLang="zh-TW" sz="1400" b="0">
                <a:solidFill>
                  <a:schemeClr val="tx1"/>
                </a:solidFill>
                <a:effectLst/>
              </a:rPr>
              <a:t>length</a:t>
            </a:r>
            <a:r>
              <a:rPr lang="zh-TW" altLang="en-US" sz="1400" b="0">
                <a:solidFill>
                  <a:schemeClr val="tx1"/>
                </a:solidFill>
                <a:effectLst/>
              </a:rPr>
              <a:t>，就可以得知是否因為長度受到限制而停止，須注意不要設定太大的</a:t>
            </a:r>
            <a:r>
              <a:rPr lang="en-US" altLang="zh-TW" sz="1400" b="0">
                <a:solidFill>
                  <a:schemeClr val="tx1"/>
                </a:solidFill>
                <a:effectLst/>
              </a:rPr>
              <a:t>max_tokens</a:t>
            </a:r>
            <a:r>
              <a:rPr lang="zh-TW" altLang="en-US" sz="1400" b="0">
                <a:solidFill>
                  <a:schemeClr val="tx1"/>
                </a:solidFill>
                <a:effectLst/>
              </a:rPr>
              <a:t>值。例如，</a:t>
            </a:r>
            <a:r>
              <a:rPr lang="en-US" altLang="zh-TW" sz="1400" b="0">
                <a:solidFill>
                  <a:schemeClr val="tx1"/>
                </a:solidFill>
                <a:effectLst/>
              </a:rPr>
              <a:t>gpt-3.5-turbo</a:t>
            </a:r>
            <a:r>
              <a:rPr lang="zh-TW" altLang="en-US" sz="1400" b="0">
                <a:solidFill>
                  <a:schemeClr val="tx1"/>
                </a:solidFill>
                <a:effectLst/>
              </a:rPr>
              <a:t>模型最多能處理</a:t>
            </a:r>
            <a:r>
              <a:rPr lang="en-US" altLang="zh-TW" sz="1400" b="0">
                <a:solidFill>
                  <a:schemeClr val="tx1"/>
                </a:solidFill>
                <a:effectLst/>
              </a:rPr>
              <a:t>4097</a:t>
            </a:r>
            <a:r>
              <a:rPr lang="zh-TW" altLang="en-US" sz="1400" b="0">
                <a:solidFill>
                  <a:schemeClr val="tx1"/>
                </a:solidFill>
                <a:effectLst/>
              </a:rPr>
              <a:t>個</a:t>
            </a:r>
            <a:r>
              <a:rPr lang="en-US" altLang="zh-TW" sz="1400" b="0">
                <a:solidFill>
                  <a:schemeClr val="tx1"/>
                </a:solidFill>
                <a:effectLst/>
              </a:rPr>
              <a:t>token</a:t>
            </a:r>
            <a:r>
              <a:rPr lang="zh-TW" altLang="en-US" sz="1400" b="0">
                <a:solidFill>
                  <a:schemeClr val="tx1"/>
                </a:solidFill>
                <a:effectLst/>
              </a:rPr>
              <a:t>。 設定的</a:t>
            </a:r>
            <a:r>
              <a:rPr lang="en-US" altLang="zh-TW" sz="1400" b="0">
                <a:solidFill>
                  <a:schemeClr val="tx1"/>
                </a:solidFill>
                <a:effectLst/>
              </a:rPr>
              <a:t>max_tokens</a:t>
            </a:r>
            <a:r>
              <a:rPr lang="zh-TW" altLang="en-US" sz="1400" b="0">
                <a:solidFill>
                  <a:schemeClr val="tx1"/>
                </a:solidFill>
                <a:effectLst/>
              </a:rPr>
              <a:t>太大，超過這個範圍，</a:t>
            </a:r>
            <a:r>
              <a:rPr lang="en-US" altLang="zh-TW" sz="1400" b="0">
                <a:solidFill>
                  <a:schemeClr val="tx1"/>
                </a:solidFill>
                <a:effectLst/>
              </a:rPr>
              <a:t>API</a:t>
            </a:r>
            <a:r>
              <a:rPr lang="zh-TW" altLang="en-US" sz="1400" b="0">
                <a:solidFill>
                  <a:schemeClr val="tx1"/>
                </a:solidFill>
                <a:effectLst/>
              </a:rPr>
              <a:t>就會出現錯誤</a:t>
            </a:r>
            <a:endParaRPr lang="en-US" altLang="zh-TW" sz="1400" b="0">
              <a:solidFill>
                <a:schemeClr val="tx1"/>
              </a:solidFill>
              <a:effectLst/>
            </a:endParaRPr>
          </a:p>
          <a:p>
            <a:endParaRPr lang="en-US" altLang="zh-TW" sz="1400" b="0">
              <a:solidFill>
                <a:schemeClr val="tx1"/>
              </a:solidFill>
              <a:effectLst/>
            </a:endParaRPr>
          </a:p>
          <a:p>
            <a:r>
              <a:rPr lang="en-US" altLang="zh-TW" sz="1400" b="1" i="0">
                <a:solidFill>
                  <a:srgbClr val="242424"/>
                </a:solidFill>
                <a:effectLst/>
                <a:latin typeface="sohne"/>
              </a:rPr>
              <a:t>C.</a:t>
            </a:r>
            <a:r>
              <a:rPr lang="zh-TW" altLang="en-US" sz="1400" b="1" i="0">
                <a:solidFill>
                  <a:srgbClr val="242424"/>
                </a:solidFill>
                <a:effectLst/>
                <a:latin typeface="sohne"/>
              </a:rPr>
              <a:t>如何設定</a:t>
            </a:r>
            <a:r>
              <a:rPr lang="en-US" altLang="zh-TW" sz="1400" b="1" i="0">
                <a:solidFill>
                  <a:srgbClr val="242424"/>
                </a:solidFill>
                <a:effectLst/>
                <a:latin typeface="sohne"/>
              </a:rPr>
              <a:t>OpenAI</a:t>
            </a:r>
            <a:r>
              <a:rPr lang="zh-TW" altLang="en-US" sz="1400" b="1" i="0">
                <a:solidFill>
                  <a:srgbClr val="242424"/>
                </a:solidFill>
                <a:effectLst/>
                <a:latin typeface="sohne"/>
              </a:rPr>
              <a:t>模型回答的禁用語？</a:t>
            </a:r>
          </a:p>
          <a:p>
            <a:r>
              <a:rPr lang="en-US" altLang="zh-TW" sz="1400" b="0">
                <a:solidFill>
                  <a:schemeClr val="tx1"/>
                </a:solidFill>
                <a:effectLst/>
              </a:rPr>
              <a:t>OpenAI</a:t>
            </a:r>
            <a:r>
              <a:rPr lang="zh-TW" altLang="en-US" sz="1400" b="0">
                <a:solidFill>
                  <a:schemeClr val="tx1"/>
                </a:solidFill>
                <a:effectLst/>
              </a:rPr>
              <a:t>提供我們一個叫做</a:t>
            </a:r>
            <a:r>
              <a:rPr lang="en-US" altLang="zh-TW" sz="1400" b="0">
                <a:solidFill>
                  <a:schemeClr val="tx1"/>
                </a:solidFill>
                <a:effectLst/>
              </a:rPr>
              <a:t>stop</a:t>
            </a:r>
            <a:r>
              <a:rPr lang="zh-TW" altLang="en-US" sz="1400" b="0">
                <a:solidFill>
                  <a:schemeClr val="tx1"/>
                </a:solidFill>
                <a:effectLst/>
              </a:rPr>
              <a:t>的參數來設定黑名單。</a:t>
            </a:r>
            <a:r>
              <a:rPr lang="en-US" altLang="zh-TW" sz="1400" b="0">
                <a:solidFill>
                  <a:schemeClr val="tx1"/>
                </a:solidFill>
                <a:effectLst/>
              </a:rPr>
              <a:t>stop</a:t>
            </a:r>
            <a:r>
              <a:rPr lang="zh-TW" altLang="en-US" sz="1400" b="0">
                <a:solidFill>
                  <a:schemeClr val="tx1"/>
                </a:solidFill>
                <a:effectLst/>
              </a:rPr>
              <a:t>參數可以讓我們指定一些不想讓</a:t>
            </a:r>
            <a:r>
              <a:rPr lang="en-US" altLang="zh-TW" sz="1400" b="0">
                <a:solidFill>
                  <a:schemeClr val="tx1"/>
                </a:solidFill>
                <a:effectLst/>
              </a:rPr>
              <a:t>AI</a:t>
            </a:r>
            <a:r>
              <a:rPr lang="zh-TW" altLang="en-US" sz="1400" b="0">
                <a:solidFill>
                  <a:schemeClr val="tx1"/>
                </a:solidFill>
                <a:effectLst/>
              </a:rPr>
              <a:t>使用的詞彙。</a:t>
            </a:r>
            <a:endParaRPr lang="en-US" altLang="zh-TW" sz="1400" b="0">
              <a:solidFill>
                <a:schemeClr val="tx1"/>
              </a:solidFill>
              <a:effectLst/>
            </a:endParaRPr>
          </a:p>
          <a:p>
            <a:endParaRPr lang="en-US" altLang="zh-TW" sz="1400" b="0">
              <a:solidFill>
                <a:schemeClr val="tx1"/>
              </a:solidFill>
              <a:effectLst/>
            </a:endParaRPr>
          </a:p>
          <a:p>
            <a:r>
              <a:rPr lang="en-US" altLang="zh-TW" sz="1400" b="1" i="0">
                <a:solidFill>
                  <a:srgbClr val="242424"/>
                </a:solidFill>
                <a:effectLst/>
                <a:latin typeface="sohne"/>
              </a:rPr>
              <a:t>D. </a:t>
            </a:r>
            <a:r>
              <a:rPr lang="zh-TW" altLang="en-US" sz="1400" b="1" i="0">
                <a:solidFill>
                  <a:srgbClr val="242424"/>
                </a:solidFill>
                <a:effectLst/>
                <a:latin typeface="sohne"/>
              </a:rPr>
              <a:t>如何通過「溫度」設定讓</a:t>
            </a:r>
            <a:r>
              <a:rPr lang="en-US" altLang="zh-TW" sz="1400" b="1" i="0">
                <a:solidFill>
                  <a:srgbClr val="242424"/>
                </a:solidFill>
                <a:effectLst/>
                <a:latin typeface="sohne"/>
              </a:rPr>
              <a:t>OpenAI</a:t>
            </a:r>
            <a:r>
              <a:rPr lang="zh-TW" altLang="en-US" sz="1400" b="1" i="0">
                <a:solidFill>
                  <a:srgbClr val="242424"/>
                </a:solidFill>
                <a:effectLst/>
                <a:latin typeface="sohne"/>
              </a:rPr>
              <a:t>回答更有趣</a:t>
            </a:r>
          </a:p>
          <a:p>
            <a:r>
              <a:rPr lang="zh-TW" altLang="en-US" sz="1400" b="0" i="0">
                <a:solidFill>
                  <a:srgbClr val="242424"/>
                </a:solidFill>
                <a:effectLst/>
                <a:latin typeface="source-serif-pro"/>
              </a:rPr>
              <a:t>「</a:t>
            </a:r>
            <a:r>
              <a:rPr lang="en-US" altLang="zh-TW" sz="1400" b="0" i="0">
                <a:solidFill>
                  <a:srgbClr val="242424"/>
                </a:solidFill>
                <a:effectLst/>
                <a:latin typeface="source-serif-pro"/>
              </a:rPr>
              <a:t>temperature</a:t>
            </a:r>
            <a:r>
              <a:rPr lang="zh-TW" altLang="en-US" sz="1400" b="0" i="0">
                <a:solidFill>
                  <a:srgbClr val="242424"/>
                </a:solidFill>
                <a:effectLst/>
                <a:latin typeface="source-serif-pro"/>
              </a:rPr>
              <a:t>」這個參數就像是調節</a:t>
            </a:r>
            <a:r>
              <a:rPr lang="en-US" altLang="zh-TW" sz="1400" b="0" i="0">
                <a:solidFill>
                  <a:srgbClr val="242424"/>
                </a:solidFill>
                <a:effectLst/>
                <a:latin typeface="source-serif-pro"/>
              </a:rPr>
              <a:t>OpenAI</a:t>
            </a:r>
            <a:r>
              <a:rPr lang="zh-TW" altLang="en-US" sz="1400" b="0" i="0">
                <a:solidFill>
                  <a:srgbClr val="242424"/>
                </a:solidFill>
                <a:effectLst/>
                <a:latin typeface="source-serif-pro"/>
              </a:rPr>
              <a:t>回答的「溫度」設定器。當我們講溫度時，高溫通常意味著更多活力和熱情，而低溫則意味著冷靜和穩定。通過調整</a:t>
            </a:r>
            <a:r>
              <a:rPr lang="en-US" altLang="zh-TW" sz="1400" b="0" i="0">
                <a:solidFill>
                  <a:srgbClr val="242424"/>
                </a:solidFill>
                <a:effectLst/>
                <a:latin typeface="source-serif-pro"/>
              </a:rPr>
              <a:t>temperature</a:t>
            </a:r>
            <a:r>
              <a:rPr lang="zh-TW" altLang="en-US" sz="1400" b="0" i="0">
                <a:solidFill>
                  <a:srgbClr val="242424"/>
                </a:solidFill>
                <a:effectLst/>
                <a:latin typeface="source-serif-pro"/>
              </a:rPr>
              <a:t>，我們可以控制</a:t>
            </a:r>
            <a:r>
              <a:rPr lang="en-US" altLang="zh-TW" sz="1400" b="0" i="0">
                <a:solidFill>
                  <a:srgbClr val="242424"/>
                </a:solidFill>
                <a:effectLst/>
                <a:latin typeface="source-serif-pro"/>
              </a:rPr>
              <a:t>AI</a:t>
            </a:r>
            <a:r>
              <a:rPr lang="zh-TW" altLang="en-US" sz="1400" b="0" i="0">
                <a:solidFill>
                  <a:srgbClr val="242424"/>
                </a:solidFill>
                <a:effectLst/>
                <a:latin typeface="source-serif-pro"/>
              </a:rPr>
              <a:t>回答的隨機性和創造性。這個參數的範圍從</a:t>
            </a:r>
            <a:r>
              <a:rPr lang="en-US" altLang="zh-TW" sz="1400" b="0" i="0">
                <a:solidFill>
                  <a:srgbClr val="242424"/>
                </a:solidFill>
                <a:effectLst/>
                <a:latin typeface="source-serif-pro"/>
              </a:rPr>
              <a:t>0</a:t>
            </a:r>
            <a:r>
              <a:rPr lang="zh-TW" altLang="en-US" sz="1400" b="0" i="0">
                <a:solidFill>
                  <a:srgbClr val="242424"/>
                </a:solidFill>
                <a:effectLst/>
                <a:latin typeface="source-serif-pro"/>
              </a:rPr>
              <a:t>到</a:t>
            </a:r>
            <a:r>
              <a:rPr lang="en-US" altLang="zh-TW" sz="1400" b="0" i="0">
                <a:solidFill>
                  <a:srgbClr val="242424"/>
                </a:solidFill>
                <a:effectLst/>
                <a:latin typeface="source-serif-pro"/>
              </a:rPr>
              <a:t>2</a:t>
            </a:r>
            <a:r>
              <a:rPr lang="zh-TW" altLang="en-US" sz="1400" b="0" i="0">
                <a:solidFill>
                  <a:srgbClr val="242424"/>
                </a:solidFill>
                <a:effectLst/>
                <a:latin typeface="source-serif-pro"/>
              </a:rPr>
              <a:t>，數值越高，回答就越多變和有趣</a:t>
            </a:r>
            <a:endParaRPr lang="en-US" altLang="zh-TW" sz="1400" b="0" i="0">
              <a:solidFill>
                <a:srgbClr val="242424"/>
              </a:solidFill>
              <a:effectLst/>
              <a:latin typeface="source-serif-pro"/>
            </a:endParaRPr>
          </a:p>
          <a:p>
            <a:endParaRPr lang="en-US" altLang="zh-TW" sz="1400" b="0">
              <a:solidFill>
                <a:srgbClr val="242424"/>
              </a:solidFill>
              <a:effectLst/>
              <a:latin typeface="source-serif-pro"/>
            </a:endParaRPr>
          </a:p>
          <a:p>
            <a:pPr>
              <a:lnSpc>
                <a:spcPts val="2250"/>
              </a:lnSpc>
              <a:buNone/>
            </a:pPr>
            <a:r>
              <a:rPr lang="zh-TW" altLang="en-US" sz="1200" b="1" i="0">
                <a:solidFill>
                  <a:srgbClr val="242424"/>
                </a:solidFill>
                <a:effectLst/>
                <a:latin typeface="sohne"/>
              </a:rPr>
              <a:t>何</a:t>
            </a:r>
            <a:r>
              <a:rPr lang="zh-TW" altLang="en-US" sz="1400">
                <a:solidFill>
                  <a:srgbClr val="242424"/>
                </a:solidFill>
                <a:effectLst/>
                <a:latin typeface="sohne"/>
              </a:rPr>
              <a:t>謂</a:t>
            </a:r>
            <a:r>
              <a:rPr lang="en-US" altLang="zh-TW" sz="1400">
                <a:solidFill>
                  <a:srgbClr val="242424"/>
                </a:solidFill>
                <a:effectLst/>
                <a:latin typeface="sohne"/>
              </a:rPr>
              <a:t>Top P</a:t>
            </a:r>
            <a:r>
              <a:rPr lang="zh-TW" altLang="en-US" sz="1400">
                <a:solidFill>
                  <a:srgbClr val="242424"/>
                </a:solidFill>
                <a:effectLst/>
                <a:latin typeface="sohne"/>
              </a:rPr>
              <a:t>？</a:t>
            </a:r>
          </a:p>
          <a:p>
            <a:pPr algn="l">
              <a:lnSpc>
                <a:spcPts val="2400"/>
              </a:lnSpc>
              <a:buNone/>
            </a:pPr>
            <a:r>
              <a:rPr lang="en-US" altLang="zh-TW" sz="1400" b="0">
                <a:solidFill>
                  <a:srgbClr val="242424"/>
                </a:solidFill>
                <a:effectLst/>
                <a:latin typeface="source-serif-pro"/>
              </a:rPr>
              <a:t>Top P</a:t>
            </a:r>
            <a:r>
              <a:rPr lang="zh-TW" altLang="en-US" sz="1400" b="0">
                <a:solidFill>
                  <a:srgbClr val="242424"/>
                </a:solidFill>
                <a:effectLst/>
                <a:latin typeface="source-serif-pro"/>
              </a:rPr>
              <a:t>參數它是用來調整與控制</a:t>
            </a:r>
            <a:r>
              <a:rPr lang="en-US" altLang="zh-TW" sz="1400" b="0">
                <a:solidFill>
                  <a:srgbClr val="242424"/>
                </a:solidFill>
                <a:effectLst/>
                <a:latin typeface="source-serif-pro"/>
              </a:rPr>
              <a:t>AI</a:t>
            </a:r>
            <a:r>
              <a:rPr lang="zh-TW" altLang="en-US" sz="1400" b="0">
                <a:solidFill>
                  <a:srgbClr val="242424"/>
                </a:solidFill>
                <a:effectLst/>
                <a:latin typeface="source-serif-pro"/>
              </a:rPr>
              <a:t>模型輸出的隨機性。雖然</a:t>
            </a:r>
            <a:r>
              <a:rPr lang="en-US" altLang="zh-TW" sz="1400" b="0">
                <a:solidFill>
                  <a:srgbClr val="242424"/>
                </a:solidFill>
                <a:effectLst/>
                <a:latin typeface="source-serif-pro"/>
              </a:rPr>
              <a:t>Top P</a:t>
            </a:r>
            <a:r>
              <a:rPr lang="zh-TW" altLang="en-US" sz="1400" b="0">
                <a:solidFill>
                  <a:srgbClr val="242424"/>
                </a:solidFill>
                <a:effectLst/>
                <a:latin typeface="source-serif-pro"/>
              </a:rPr>
              <a:t>參數似乎與溫度參數有著類似的功能，但它們背後的運作機制其實大相逕庭。</a:t>
            </a:r>
            <a:r>
              <a:rPr lang="en-US" altLang="zh-TW" sz="1400" b="0">
                <a:solidFill>
                  <a:srgbClr val="242424"/>
                </a:solidFill>
                <a:effectLst/>
                <a:latin typeface="source-serif-pro"/>
              </a:rPr>
              <a:t>Top P</a:t>
            </a:r>
            <a:r>
              <a:rPr lang="zh-TW" altLang="en-US" sz="1400" b="0">
                <a:solidFill>
                  <a:srgbClr val="242424"/>
                </a:solidFill>
                <a:effectLst/>
                <a:latin typeface="source-serif-pro"/>
              </a:rPr>
              <a:t>是一個從</a:t>
            </a:r>
            <a:r>
              <a:rPr lang="en-US" altLang="zh-TW" sz="1400" b="0">
                <a:solidFill>
                  <a:srgbClr val="242424"/>
                </a:solidFill>
                <a:effectLst/>
                <a:latin typeface="source-serif-pro"/>
              </a:rPr>
              <a:t>0</a:t>
            </a:r>
            <a:r>
              <a:rPr lang="zh-TW" altLang="en-US" sz="1400" b="0">
                <a:solidFill>
                  <a:srgbClr val="242424"/>
                </a:solidFill>
                <a:effectLst/>
                <a:latin typeface="source-serif-pro"/>
              </a:rPr>
              <a:t>到</a:t>
            </a:r>
            <a:r>
              <a:rPr lang="en-US" altLang="zh-TW" sz="1400" b="0">
                <a:solidFill>
                  <a:srgbClr val="242424"/>
                </a:solidFill>
                <a:effectLst/>
                <a:latin typeface="source-serif-pro"/>
              </a:rPr>
              <a:t>1</a:t>
            </a:r>
            <a:r>
              <a:rPr lang="zh-TW" altLang="en-US" sz="1400" b="0">
                <a:solidFill>
                  <a:srgbClr val="242424"/>
                </a:solidFill>
                <a:effectLst/>
                <a:latin typeface="source-serif-pro"/>
              </a:rPr>
              <a:t>的值，它的特點在於不直接修改原始的機率值，而是採用一種稱為</a:t>
            </a:r>
            <a:r>
              <a:rPr lang="en-US" altLang="zh-TW" sz="1400" b="0">
                <a:solidFill>
                  <a:srgbClr val="242424"/>
                </a:solidFill>
                <a:effectLst/>
                <a:latin typeface="source-serif-pro"/>
              </a:rPr>
              <a:t>nucleus</a:t>
            </a:r>
            <a:r>
              <a:rPr lang="zh-TW" altLang="en-US" sz="1400" b="0">
                <a:solidFill>
                  <a:srgbClr val="242424"/>
                </a:solidFill>
                <a:effectLst/>
                <a:latin typeface="source-serif-pro"/>
              </a:rPr>
              <a:t>抽樣的方法來決定。設定</a:t>
            </a:r>
            <a:r>
              <a:rPr lang="en-US" altLang="zh-TW" sz="1400" b="0">
                <a:solidFill>
                  <a:srgbClr val="242424"/>
                </a:solidFill>
                <a:effectLst/>
                <a:latin typeface="source-serif-pro"/>
              </a:rPr>
              <a:t>Top P</a:t>
            </a:r>
            <a:r>
              <a:rPr lang="zh-TW" altLang="en-US" sz="1400" b="0">
                <a:solidFill>
                  <a:srgbClr val="242424"/>
                </a:solidFill>
                <a:effectLst/>
                <a:latin typeface="source-serif-pro"/>
              </a:rPr>
              <a:t>值實際上是在設定一個範圍，限制</a:t>
            </a:r>
            <a:r>
              <a:rPr lang="en-US" altLang="zh-TW" sz="1400" b="0">
                <a:solidFill>
                  <a:srgbClr val="242424"/>
                </a:solidFill>
                <a:effectLst/>
                <a:latin typeface="source-serif-pro"/>
              </a:rPr>
              <a:t>LLM</a:t>
            </a:r>
            <a:r>
              <a:rPr lang="zh-TW" altLang="en-US" sz="1400" b="0">
                <a:solidFill>
                  <a:srgbClr val="242424"/>
                </a:solidFill>
                <a:effectLst/>
                <a:latin typeface="source-serif-pro"/>
              </a:rPr>
              <a:t>模型在選擇候選標記時的選項，而非改變這些標記初始的機率值。</a:t>
            </a:r>
          </a:p>
          <a:p>
            <a:endParaRPr lang="zh-TW" altLang="en-US" sz="1400" b="0">
              <a:solidFill>
                <a:schemeClr val="tx1"/>
              </a:solidFill>
              <a:effectLst/>
            </a:endParaRPr>
          </a:p>
        </p:txBody>
      </p:sp>
    </p:spTree>
    <p:extLst>
      <p:ext uri="{BB962C8B-B14F-4D97-AF65-F5344CB8AC3E}">
        <p14:creationId xmlns:p14="http://schemas.microsoft.com/office/powerpoint/2010/main" val="248218541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F883F2-0E70-3647-5ADB-1BFEABE23F8C}"/>
              </a:ext>
            </a:extLst>
          </p:cNvPr>
          <p:cNvSpPr>
            <a:spLocks noGrp="1"/>
          </p:cNvSpPr>
          <p:nvPr>
            <p:ph type="title"/>
          </p:nvPr>
        </p:nvSpPr>
        <p:spPr/>
        <p:txBody>
          <a:bodyPr/>
          <a:lstStyle/>
          <a:p>
            <a:r>
              <a:rPr lang="en-US" altLang="zh-TW" sz="3600"/>
              <a:t>4.</a:t>
            </a:r>
            <a:r>
              <a:rPr lang="zh-TW" altLang="en-US" sz="3600"/>
              <a:t>批次請求 </a:t>
            </a:r>
            <a:r>
              <a:rPr lang="en-US" altLang="zh-TW" sz="3600"/>
              <a:t>Batch requests</a:t>
            </a:r>
            <a:endParaRPr lang="zh-TW" altLang="en-US"/>
          </a:p>
        </p:txBody>
      </p:sp>
      <p:sp>
        <p:nvSpPr>
          <p:cNvPr id="3" name="內容版面配置區 2">
            <a:extLst>
              <a:ext uri="{FF2B5EF4-FFF2-40B4-BE49-F238E27FC236}">
                <a16:creationId xmlns:a16="http://schemas.microsoft.com/office/drawing/2014/main" id="{83FF77D9-ABC9-A7F6-1018-DA2AFA087DDE}"/>
              </a:ext>
            </a:extLst>
          </p:cNvPr>
          <p:cNvSpPr>
            <a:spLocks noGrp="1"/>
          </p:cNvSpPr>
          <p:nvPr>
            <p:ph idx="1"/>
          </p:nvPr>
        </p:nvSpPr>
        <p:spPr/>
        <p:txBody>
          <a:bodyPr/>
          <a:lstStyle/>
          <a:p>
            <a:r>
              <a:rPr lang="zh-TW" altLang="en-US" sz="1600"/>
              <a:t>批次請求是優化 </a:t>
            </a:r>
            <a:r>
              <a:rPr lang="en-US" altLang="zh-TW" sz="1600"/>
              <a:t>LLM </a:t>
            </a:r>
            <a:r>
              <a:rPr lang="zh-TW" altLang="en-US" sz="1600"/>
              <a:t>使用情況並節省成本的一種明智方法，尤其是在運行自託管模型時。每次需要處理某些文字時，您無需將單獨的請求傳送到 </a:t>
            </a:r>
            <a:r>
              <a:rPr lang="en-US" altLang="zh-TW" sz="1600"/>
              <a:t>LLM API</a:t>
            </a:r>
            <a:r>
              <a:rPr lang="zh-TW" altLang="en-US" sz="1600"/>
              <a:t>，而是可以</a:t>
            </a:r>
            <a:r>
              <a:rPr lang="zh-TW" altLang="en-US" sz="1600">
                <a:solidFill>
                  <a:srgbClr val="7030A0"/>
                </a:solidFill>
              </a:rPr>
              <a:t>將多個請求組合在一起並將它們作為單一批次發送</a:t>
            </a:r>
            <a:r>
              <a:rPr lang="zh-TW" altLang="en-US" sz="1600"/>
              <a:t>。這種方法有兩個主要好處。</a:t>
            </a:r>
          </a:p>
          <a:p>
            <a:endParaRPr lang="zh-TW" altLang="en-US" sz="1600"/>
          </a:p>
          <a:p>
            <a:r>
              <a:rPr lang="zh-TW" altLang="en-US" sz="1600"/>
              <a:t>首先，批次請求可以顯著加快您的應用程式的速度。 </a:t>
            </a:r>
            <a:r>
              <a:rPr lang="en-US" altLang="zh-TW" sz="1600"/>
              <a:t>LLM </a:t>
            </a:r>
            <a:r>
              <a:rPr lang="zh-TW" altLang="en-US" sz="1600"/>
              <a:t>在批次處理文字時通常速度更快，因為它們可以並行計算並更好地利用其硬體資源。這意味著您可以更快地獲得結果，從而獲得更快的使用者體驗。</a:t>
            </a:r>
          </a:p>
          <a:p>
            <a:endParaRPr lang="zh-TW" altLang="en-US" sz="1600"/>
          </a:p>
          <a:p>
            <a:r>
              <a:rPr lang="zh-TW" altLang="en-US" sz="1600"/>
              <a:t>其次，批次處理可以幫助您節省 </a:t>
            </a:r>
            <a:r>
              <a:rPr lang="en-US" altLang="zh-TW" sz="1600"/>
              <a:t>LLM </a:t>
            </a:r>
            <a:r>
              <a:rPr lang="zh-TW" altLang="en-US" sz="1600"/>
              <a:t>成本，特別是如果您自己託管模型。當您單獨發送請求時，每個 </a:t>
            </a:r>
            <a:r>
              <a:rPr lang="en-US" altLang="zh-TW" sz="1600"/>
              <a:t>API </a:t>
            </a:r>
            <a:r>
              <a:rPr lang="zh-TW" altLang="en-US" sz="1600"/>
              <a:t>呼叫都會產生一定量的開銷。透過大量處理請求，您可以減少開銷並更有效地利用運算資源。隨著時間的推移，這可以節省大量成本。</a:t>
            </a:r>
          </a:p>
          <a:p>
            <a:endParaRPr lang="zh-TW" altLang="en-US" sz="1600"/>
          </a:p>
          <a:p>
            <a:r>
              <a:rPr lang="zh-TW" altLang="en-US" sz="1600"/>
              <a:t>值得注意的是，如果您使用由 </a:t>
            </a:r>
            <a:r>
              <a:rPr lang="en-US" altLang="zh-TW" sz="1600"/>
              <a:t>OpenAI </a:t>
            </a:r>
            <a:r>
              <a:rPr lang="zh-TW" altLang="en-US" sz="1600"/>
              <a:t>或 </a:t>
            </a:r>
            <a:r>
              <a:rPr lang="en-US" altLang="zh-TW" sz="1600"/>
              <a:t>Anthropic </a:t>
            </a:r>
            <a:r>
              <a:rPr lang="zh-TW" altLang="en-US" sz="1600"/>
              <a:t>等供應商託管的 </a:t>
            </a:r>
            <a:r>
              <a:rPr lang="en-US" altLang="zh-TW" sz="1600"/>
              <a:t>LLM</a:t>
            </a:r>
            <a:r>
              <a:rPr lang="zh-TW" altLang="en-US" sz="1600"/>
              <a:t>，批次處理可能不會對您的成本產生太大影響。這些提供者通常根據處理的令牌</a:t>
            </a:r>
            <a:r>
              <a:rPr lang="en-US" altLang="zh-TW" sz="1600"/>
              <a:t>Token</a:t>
            </a:r>
            <a:r>
              <a:rPr lang="zh-TW" altLang="en-US" sz="1600"/>
              <a:t>數量收費，無論請求是單獨發送還是批量發送。但是，您仍然可以受益於批次帶來的效能改進。</a:t>
            </a:r>
          </a:p>
          <a:p>
            <a:endParaRPr lang="zh-TW" altLang="en-US" sz="1600"/>
          </a:p>
          <a:p>
            <a:r>
              <a:rPr lang="zh-TW" altLang="en-US" sz="1600"/>
              <a:t>在您的應用程式中實作請求批次相對簡單。大多數 </a:t>
            </a:r>
            <a:r>
              <a:rPr lang="en-US" altLang="zh-TW" sz="1600"/>
              <a:t>LLM API </a:t>
            </a:r>
            <a:r>
              <a:rPr lang="zh-TW" altLang="en-US" sz="1600"/>
              <a:t>支援在單一請求中發送多個輸入文本，因此您只需修改程式碼以收集一批文本，然後再將它們發送到 </a:t>
            </a:r>
            <a:r>
              <a:rPr lang="en-US" altLang="zh-TW" sz="1600"/>
              <a:t>API</a:t>
            </a:r>
            <a:r>
              <a:rPr lang="zh-TW" altLang="en-US" sz="1600"/>
              <a:t>。您可以嘗試不同的批次大小來找到適合您特定用例的效能和延遲之間的最佳平衡。</a:t>
            </a:r>
          </a:p>
        </p:txBody>
      </p:sp>
    </p:spTree>
    <p:extLst>
      <p:ext uri="{BB962C8B-B14F-4D97-AF65-F5344CB8AC3E}">
        <p14:creationId xmlns:p14="http://schemas.microsoft.com/office/powerpoint/2010/main" val="249853870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0FB192-80AD-79CD-A6E6-4879CE860D8D}"/>
              </a:ext>
            </a:extLst>
          </p:cNvPr>
          <p:cNvSpPr>
            <a:spLocks noGrp="1"/>
          </p:cNvSpPr>
          <p:nvPr>
            <p:ph type="title"/>
          </p:nvPr>
        </p:nvSpPr>
        <p:spPr/>
        <p:txBody>
          <a:bodyPr/>
          <a:lstStyle/>
          <a:p>
            <a:r>
              <a:rPr lang="en-US" altLang="zh-TW"/>
              <a:t>5.</a:t>
            </a:r>
            <a:r>
              <a:rPr lang="zh-TW" altLang="en-US"/>
              <a:t>使用 提示壓縮  </a:t>
            </a:r>
            <a:r>
              <a:rPr lang="en-US" altLang="zh-TW" sz="3600"/>
              <a:t>prompt compression</a:t>
            </a:r>
            <a:endParaRPr lang="zh-TW" altLang="en-US"/>
          </a:p>
        </p:txBody>
      </p:sp>
      <p:sp>
        <p:nvSpPr>
          <p:cNvPr id="3" name="內容版面配置區 2">
            <a:extLst>
              <a:ext uri="{FF2B5EF4-FFF2-40B4-BE49-F238E27FC236}">
                <a16:creationId xmlns:a16="http://schemas.microsoft.com/office/drawing/2014/main" id="{52C4C00B-51D0-842C-E260-D8766E28C59B}"/>
              </a:ext>
            </a:extLst>
          </p:cNvPr>
          <p:cNvSpPr>
            <a:spLocks noGrp="1"/>
          </p:cNvSpPr>
          <p:nvPr>
            <p:ph idx="1"/>
          </p:nvPr>
        </p:nvSpPr>
        <p:spPr/>
        <p:txBody>
          <a:bodyPr/>
          <a:lstStyle/>
          <a:p>
            <a:r>
              <a:rPr lang="zh-TW" altLang="en-US" sz="1800">
                <a:effectLst/>
              </a:rPr>
              <a:t>值得考慮的一個強大技術是使用 </a:t>
            </a:r>
            <a:r>
              <a:rPr lang="en-US" altLang="zh-TW" sz="1800">
                <a:effectLst/>
              </a:rPr>
              <a:t>LLMLingua</a:t>
            </a:r>
            <a:r>
              <a:rPr lang="zh-TW" altLang="en-US" sz="1800">
                <a:effectLst/>
              </a:rPr>
              <a:t>（由微軟研究院創建的工具）進行快速壓縮。 </a:t>
            </a:r>
            <a:r>
              <a:rPr lang="en-US" altLang="zh-TW" sz="1800">
                <a:effectLst/>
              </a:rPr>
              <a:t>LLMLingua </a:t>
            </a:r>
            <a:r>
              <a:rPr lang="zh-TW" altLang="en-US" sz="1800">
                <a:effectLst/>
              </a:rPr>
              <a:t>是一種語言模型，它可以將自然語言提示壓縮成更短、更有效的表示形式，而不會失去原始意義。它利用緊湊、訓練有素的語言模型（例如 </a:t>
            </a:r>
            <a:r>
              <a:rPr lang="en-US" altLang="zh-TW" sz="1800">
                <a:effectLst/>
              </a:rPr>
              <a:t>GPT2-small </a:t>
            </a:r>
            <a:r>
              <a:rPr lang="zh-TW" altLang="en-US" sz="1800">
                <a:effectLst/>
              </a:rPr>
              <a:t>或 </a:t>
            </a:r>
            <a:r>
              <a:rPr lang="en-US" altLang="zh-TW" sz="1800">
                <a:effectLst/>
              </a:rPr>
              <a:t>LLaMA-7B</a:t>
            </a:r>
            <a:r>
              <a:rPr lang="zh-TW" altLang="en-US" sz="1800">
                <a:effectLst/>
              </a:rPr>
              <a:t>）來</a:t>
            </a:r>
            <a:r>
              <a:rPr lang="zh-TW" altLang="en-US" sz="1800">
                <a:solidFill>
                  <a:srgbClr val="C00000"/>
                </a:solidFill>
                <a:effectLst/>
              </a:rPr>
              <a:t>聰明地識別並刪除提示中不必要的標記</a:t>
            </a:r>
            <a:r>
              <a:rPr lang="zh-TW" altLang="en-US" sz="1800">
                <a:effectLst/>
              </a:rPr>
              <a:t>。透過將提示精簡為核心元件，</a:t>
            </a:r>
            <a:r>
              <a:rPr lang="en-US" altLang="zh-TW" sz="1800">
                <a:effectLst/>
              </a:rPr>
              <a:t>LLMLingua </a:t>
            </a:r>
            <a:r>
              <a:rPr lang="zh-TW" altLang="en-US" sz="1800">
                <a:effectLst/>
              </a:rPr>
              <a:t>能夠對大型語言模型進行高效推理，從而在不影響效能的情況下顯著節省成本。</a:t>
            </a:r>
          </a:p>
          <a:p>
            <a:endParaRPr lang="zh-TW" altLang="en-US" sz="1800">
              <a:effectLst/>
            </a:endParaRPr>
          </a:p>
          <a:p>
            <a:r>
              <a:rPr lang="en-US" altLang="zh-TW" sz="1800">
                <a:effectLst/>
              </a:rPr>
              <a:t>LLMLingua </a:t>
            </a:r>
            <a:r>
              <a:rPr lang="zh-TW" altLang="en-US" sz="1800">
                <a:effectLst/>
              </a:rPr>
              <a:t>的神奇之處在於它能夠實現高達 </a:t>
            </a:r>
            <a:r>
              <a:rPr lang="en-US" altLang="zh-TW" sz="1800">
                <a:effectLst/>
              </a:rPr>
              <a:t>20 </a:t>
            </a:r>
            <a:r>
              <a:rPr lang="zh-TW" altLang="en-US" sz="1800">
                <a:effectLst/>
              </a:rPr>
              <a:t>倍的壓縮，同時最大限度地減少生成輸出品質的損失。這意味著您可以為您的 </a:t>
            </a:r>
            <a:r>
              <a:rPr lang="en-US" altLang="zh-TW" sz="1800">
                <a:effectLst/>
              </a:rPr>
              <a:t>LLM </a:t>
            </a:r>
            <a:r>
              <a:rPr lang="zh-TW" altLang="en-US" sz="1800">
                <a:effectLst/>
              </a:rPr>
              <a:t>提供精簡的提示，這些提示保留了必要的資訊和背景，確保回應準確且相關。</a:t>
            </a:r>
          </a:p>
          <a:p>
            <a:endParaRPr lang="zh-TW" altLang="en-US" sz="1800">
              <a:effectLst/>
            </a:endParaRPr>
          </a:p>
          <a:p>
            <a:r>
              <a:rPr lang="zh-TW" altLang="en-US" sz="1800">
                <a:effectLst/>
              </a:rPr>
              <a:t>想像一下，您有一個很長的提示，其中包括背景資訊、範例和 </a:t>
            </a:r>
            <a:r>
              <a:rPr lang="en-US" altLang="zh-TW" sz="1800">
                <a:effectLst/>
              </a:rPr>
              <a:t>LLM </a:t>
            </a:r>
            <a:r>
              <a:rPr lang="zh-TW" altLang="en-US" sz="1800">
                <a:effectLst/>
              </a:rPr>
              <a:t>的具體說明。雖然這些細節對於提供背景很重要，但它們也可能添加不必要的標記，從而導致更高的成本。 </a:t>
            </a:r>
            <a:r>
              <a:rPr lang="en-US" altLang="zh-TW" sz="1800">
                <a:effectLst/>
              </a:rPr>
              <a:t>LLMLingua </a:t>
            </a:r>
            <a:r>
              <a:rPr lang="zh-TW" altLang="en-US" sz="1800">
                <a:effectLst/>
              </a:rPr>
              <a:t>介入並仔細分析提示，識別並刪除不必要的元素。它保留了核心訊息和意圖，創建了提示的壓縮版本，以便更具成本效益地處理。</a:t>
            </a:r>
          </a:p>
          <a:p>
            <a:endParaRPr lang="zh-TW" altLang="en-US" sz="1800">
              <a:effectLst/>
            </a:endParaRPr>
          </a:p>
          <a:p>
            <a:r>
              <a:rPr lang="zh-TW" altLang="en-US" sz="1800">
                <a:effectLst/>
              </a:rPr>
              <a:t>透過將 </a:t>
            </a:r>
            <a:r>
              <a:rPr lang="en-US" altLang="zh-TW" sz="1800">
                <a:effectLst/>
              </a:rPr>
              <a:t>LLMLingua </a:t>
            </a:r>
            <a:r>
              <a:rPr lang="zh-TW" altLang="en-US" sz="1800">
                <a:effectLst/>
              </a:rPr>
              <a:t>整合到您的 </a:t>
            </a:r>
            <a:r>
              <a:rPr lang="en-US" altLang="zh-TW" sz="1800">
                <a:effectLst/>
              </a:rPr>
              <a:t>LLM </a:t>
            </a:r>
            <a:r>
              <a:rPr lang="zh-TW" altLang="en-US" sz="1800">
                <a:effectLst/>
              </a:rPr>
              <a:t>工作流程中，您可以大幅減少每個請求處理的令牌數量，從而降低成本並加快推理時間。這就像擁有一個智慧助手，可以在背景優化您的提示，確保您從 </a:t>
            </a:r>
            <a:r>
              <a:rPr lang="en-US" altLang="zh-TW" sz="1800">
                <a:effectLst/>
              </a:rPr>
              <a:t>LLM </a:t>
            </a:r>
            <a:r>
              <a:rPr lang="zh-TW" altLang="en-US" sz="1800">
                <a:effectLst/>
              </a:rPr>
              <a:t>使用中獲得最大價值。</a:t>
            </a:r>
          </a:p>
        </p:txBody>
      </p:sp>
    </p:spTree>
    <p:extLst>
      <p:ext uri="{BB962C8B-B14F-4D97-AF65-F5344CB8AC3E}">
        <p14:creationId xmlns:p14="http://schemas.microsoft.com/office/powerpoint/2010/main" val="250328002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215121-C058-E122-7849-849A73B15A8A}"/>
              </a:ext>
            </a:extLst>
          </p:cNvPr>
          <p:cNvSpPr>
            <a:spLocks noGrp="1"/>
          </p:cNvSpPr>
          <p:nvPr>
            <p:ph type="title"/>
          </p:nvPr>
        </p:nvSpPr>
        <p:spPr/>
        <p:txBody>
          <a:bodyPr/>
          <a:lstStyle/>
          <a:p>
            <a:r>
              <a:rPr lang="en-US" altLang="zh-TW"/>
              <a:t>6.</a:t>
            </a:r>
            <a:r>
              <a:rPr lang="zh-TW" altLang="en-US"/>
              <a:t>量化你的模型 </a:t>
            </a:r>
            <a:r>
              <a:rPr lang="en-US" altLang="zh-TW"/>
              <a:t>model quantization</a:t>
            </a:r>
            <a:endParaRPr lang="zh-TW" altLang="en-US"/>
          </a:p>
        </p:txBody>
      </p:sp>
      <p:sp>
        <p:nvSpPr>
          <p:cNvPr id="3" name="內容版面配置區 2">
            <a:extLst>
              <a:ext uri="{FF2B5EF4-FFF2-40B4-BE49-F238E27FC236}">
                <a16:creationId xmlns:a16="http://schemas.microsoft.com/office/drawing/2014/main" id="{64EDF58D-9683-A324-5E54-846840F0773F}"/>
              </a:ext>
            </a:extLst>
          </p:cNvPr>
          <p:cNvSpPr>
            <a:spLocks noGrp="1"/>
          </p:cNvSpPr>
          <p:nvPr>
            <p:ph idx="1"/>
          </p:nvPr>
        </p:nvSpPr>
        <p:spPr/>
        <p:txBody>
          <a:bodyPr/>
          <a:lstStyle/>
          <a:p>
            <a:r>
              <a:rPr lang="zh-TW" altLang="en-US">
                <a:effectLst/>
              </a:rPr>
              <a:t>量化是一種可以幫助您在不犧牲太多效能的情況下減少 </a:t>
            </a:r>
            <a:r>
              <a:rPr lang="en-US" altLang="zh-TW">
                <a:effectLst/>
              </a:rPr>
              <a:t>LLM </a:t>
            </a:r>
            <a:r>
              <a:rPr lang="zh-TW" altLang="en-US">
                <a:effectLst/>
              </a:rPr>
              <a:t>大小的技術。量化背後的想法是降低模型權重的精確度，從而用更少的位元有效地表示它們。這意味著更少的記憶體使用和更快的推理時間，從而降低成本。</a:t>
            </a:r>
          </a:p>
          <a:p>
            <a:endParaRPr lang="zh-TW" altLang="en-US">
              <a:effectLst/>
            </a:endParaRPr>
          </a:p>
          <a:p>
            <a:r>
              <a:rPr lang="zh-TW" altLang="en-US">
                <a:effectLst/>
              </a:rPr>
              <a:t>您可以將不同類型的量化技術應用於您的 </a:t>
            </a:r>
            <a:r>
              <a:rPr lang="en-US" altLang="zh-TW">
                <a:effectLst/>
              </a:rPr>
              <a:t>LLM</a:t>
            </a:r>
            <a:r>
              <a:rPr lang="zh-TW" altLang="en-US">
                <a:effectLst/>
              </a:rPr>
              <a:t>。常見的方法是訓練後量化，即採用訓練後的模型並量化其權重。這種方法相對簡單，不需要重新訓練模型。另一個選擇是量化感知訓練，</a:t>
            </a:r>
            <a:r>
              <a:rPr lang="zh-TW" altLang="en-US" u="sng">
                <a:effectLst/>
              </a:rPr>
              <a:t>將量化納入訓練過程本身</a:t>
            </a:r>
            <a:r>
              <a:rPr lang="zh-TW" altLang="en-US">
                <a:effectLst/>
              </a:rPr>
              <a:t>。這使得模型能夠適應訓練期間降低的精確度，從而可能帶來更好的性能。</a:t>
            </a:r>
          </a:p>
          <a:p>
            <a:endParaRPr lang="zh-TW" altLang="en-US">
              <a:effectLst/>
            </a:endParaRPr>
          </a:p>
          <a:p>
            <a:r>
              <a:rPr lang="zh-TW" altLang="en-US">
                <a:effectLst/>
              </a:rPr>
              <a:t>當對 </a:t>
            </a:r>
            <a:r>
              <a:rPr lang="en-US" altLang="zh-TW">
                <a:effectLst/>
              </a:rPr>
              <a:t>LLM </a:t>
            </a:r>
            <a:r>
              <a:rPr lang="zh-TW" altLang="en-US">
                <a:effectLst/>
              </a:rPr>
              <a:t>應用量化時，在模型大小和效能之間取得平衡非常重要。您不想過於激進地量化，因為這可能會導致準確性大幅下降。嘗試不同的量化等級並評估對您的特定用例的影響。在許多情況下，您可以在最大程度地降低效能的情況下實現大幅成本節省。</a:t>
            </a:r>
          </a:p>
          <a:p>
            <a:endParaRPr lang="zh-TW" altLang="en-US">
              <a:effectLst/>
            </a:endParaRPr>
          </a:p>
          <a:p>
            <a:r>
              <a:rPr lang="zh-TW" altLang="en-US">
                <a:effectLst/>
              </a:rPr>
              <a:t>值得注意的是，這種技術</a:t>
            </a:r>
            <a:r>
              <a:rPr lang="zh-TW" altLang="en-US">
                <a:solidFill>
                  <a:srgbClr val="7030A0"/>
                </a:solidFill>
                <a:effectLst/>
              </a:rPr>
              <a:t>主要僅適用於您的自架模型，</a:t>
            </a:r>
            <a:r>
              <a:rPr lang="zh-TW" altLang="en-US">
                <a:effectLst/>
              </a:rPr>
              <a:t>因為大多數 </a:t>
            </a:r>
            <a:r>
              <a:rPr lang="en-US" altLang="zh-TW">
                <a:effectLst/>
              </a:rPr>
              <a:t>LLM </a:t>
            </a:r>
            <a:r>
              <a:rPr lang="zh-TW" altLang="en-US">
                <a:effectLst/>
              </a:rPr>
              <a:t>提供者不允許您使用其模型的量化版本。</a:t>
            </a:r>
          </a:p>
        </p:txBody>
      </p:sp>
    </p:spTree>
    <p:extLst>
      <p:ext uri="{BB962C8B-B14F-4D97-AF65-F5344CB8AC3E}">
        <p14:creationId xmlns:p14="http://schemas.microsoft.com/office/powerpoint/2010/main" val="76548505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CFE10-D49B-8AE1-C63C-2FDDAA4607D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19A45DE-3A21-C231-486B-858E86B7E8EF}"/>
              </a:ext>
            </a:extLst>
          </p:cNvPr>
          <p:cNvSpPr>
            <a:spLocks noGrp="1"/>
          </p:cNvSpPr>
          <p:nvPr>
            <p:ph type="ctrTitle"/>
          </p:nvPr>
        </p:nvSpPr>
        <p:spPr>
          <a:xfrm>
            <a:off x="1143000" y="307379"/>
            <a:ext cx="6858000" cy="2387600"/>
          </a:xfrm>
        </p:spPr>
        <p:txBody>
          <a:bodyPr/>
          <a:lstStyle/>
          <a:p>
            <a:r>
              <a:rPr lang="en-US" altLang="zh-TW" dirty="0">
                <a:latin typeface="微軟正黑體" panose="020B0604030504040204" pitchFamily="34" charset="-120"/>
                <a:ea typeface="微軟正黑體" panose="020B0604030504040204" pitchFamily="34" charset="-120"/>
              </a:rPr>
              <a:t>2. </a:t>
            </a:r>
            <a:r>
              <a:rPr lang="zh-TW" altLang="en-US" dirty="0">
                <a:latin typeface="微軟正黑體" panose="020B0604030504040204" pitchFamily="34" charset="-120"/>
                <a:ea typeface="微軟正黑體" panose="020B0604030504040204" pitchFamily="34" charset="-120"/>
              </a:rPr>
              <a:t>提供額外資訊</a:t>
            </a:r>
          </a:p>
        </p:txBody>
      </p:sp>
      <p:sp>
        <p:nvSpPr>
          <p:cNvPr id="3" name="副標題 2">
            <a:extLst>
              <a:ext uri="{FF2B5EF4-FFF2-40B4-BE49-F238E27FC236}">
                <a16:creationId xmlns:a16="http://schemas.microsoft.com/office/drawing/2014/main" id="{55B9393A-82DC-4361-322C-C9D8D8435998}"/>
              </a:ext>
            </a:extLst>
          </p:cNvPr>
          <p:cNvSpPr>
            <a:spLocks noGrp="1"/>
          </p:cNvSpPr>
          <p:nvPr>
            <p:ph type="subTitle" idx="1"/>
          </p:nvPr>
        </p:nvSpPr>
        <p:spPr/>
        <p:txBody>
          <a:bodyPr/>
          <a:lstStyle/>
          <a:p>
            <a:endParaRPr lang="zh-TW" altLang="en-US"/>
          </a:p>
        </p:txBody>
      </p:sp>
      <p:sp>
        <p:nvSpPr>
          <p:cNvPr id="4" name="矩形: 圓角 3">
            <a:extLst>
              <a:ext uri="{FF2B5EF4-FFF2-40B4-BE49-F238E27FC236}">
                <a16:creationId xmlns:a16="http://schemas.microsoft.com/office/drawing/2014/main" id="{06DCA82D-4F67-F011-8289-1797557507BB}"/>
              </a:ext>
            </a:extLst>
          </p:cNvPr>
          <p:cNvSpPr/>
          <p:nvPr/>
        </p:nvSpPr>
        <p:spPr>
          <a:xfrm>
            <a:off x="4002657" y="4121194"/>
            <a:ext cx="1138687" cy="854015"/>
          </a:xfrm>
          <a:prstGeom prst="roundRect">
            <a:avLst/>
          </a:prstGeom>
          <a:solidFill>
            <a:schemeClr val="accent1">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語言</a:t>
            </a:r>
            <a:endParaRPr kumimoji="0" lang="en-US" altLang="zh-TW" sz="1800" dirty="0">
              <a:solidFill>
                <a:prstClr val="black"/>
              </a:solidFill>
              <a:latin typeface="微軟正黑體" panose="020B0604030504040204" pitchFamily="34" charset="-120"/>
              <a:ea typeface="微軟正黑體" panose="020B0604030504040204" pitchFamily="34" charset="-120"/>
            </a:endParaRPr>
          </a:p>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模型</a:t>
            </a:r>
          </a:p>
        </p:txBody>
      </p:sp>
      <p:cxnSp>
        <p:nvCxnSpPr>
          <p:cNvPr id="5" name="直線單箭頭接點 4">
            <a:extLst>
              <a:ext uri="{FF2B5EF4-FFF2-40B4-BE49-F238E27FC236}">
                <a16:creationId xmlns:a16="http://schemas.microsoft.com/office/drawing/2014/main" id="{38986FC6-CE65-8B85-07AE-A2B1A7D80AA1}"/>
              </a:ext>
            </a:extLst>
          </p:cNvPr>
          <p:cNvCxnSpPr>
            <a:cxnSpLocks/>
          </p:cNvCxnSpPr>
          <p:nvPr/>
        </p:nvCxnSpPr>
        <p:spPr>
          <a:xfrm>
            <a:off x="3523889" y="4548201"/>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a:extLst>
              <a:ext uri="{FF2B5EF4-FFF2-40B4-BE49-F238E27FC236}">
                <a16:creationId xmlns:a16="http://schemas.microsoft.com/office/drawing/2014/main" id="{6D2FF24F-FE69-412A-AFCA-3CC5A6977E0C}"/>
              </a:ext>
            </a:extLst>
          </p:cNvPr>
          <p:cNvCxnSpPr>
            <a:cxnSpLocks/>
          </p:cNvCxnSpPr>
          <p:nvPr/>
        </p:nvCxnSpPr>
        <p:spPr>
          <a:xfrm>
            <a:off x="5141343" y="4548201"/>
            <a:ext cx="4528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圓角 6">
            <a:extLst>
              <a:ext uri="{FF2B5EF4-FFF2-40B4-BE49-F238E27FC236}">
                <a16:creationId xmlns:a16="http://schemas.microsoft.com/office/drawing/2014/main" id="{193D9960-FCDA-4B04-0D41-41C6DD28F49C}"/>
              </a:ext>
            </a:extLst>
          </p:cNvPr>
          <p:cNvSpPr/>
          <p:nvPr/>
        </p:nvSpPr>
        <p:spPr>
          <a:xfrm>
            <a:off x="5633051" y="4392927"/>
            <a:ext cx="828136" cy="362307"/>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zh-TW" altLang="en-US" sz="1350">
              <a:solidFill>
                <a:prstClr val="white"/>
              </a:solidFill>
              <a:latin typeface="Calibri" panose="020F0502020204030204"/>
              <a:ea typeface="新細明體" panose="02020500000000000000" pitchFamily="18" charset="-120"/>
            </a:endParaRPr>
          </a:p>
        </p:txBody>
      </p:sp>
      <p:sp>
        <p:nvSpPr>
          <p:cNvPr id="8" name="矩形: 圓角 7">
            <a:extLst>
              <a:ext uri="{FF2B5EF4-FFF2-40B4-BE49-F238E27FC236}">
                <a16:creationId xmlns:a16="http://schemas.microsoft.com/office/drawing/2014/main" id="{D775DE63-03ED-B614-6F47-506AC8550548}"/>
              </a:ext>
            </a:extLst>
          </p:cNvPr>
          <p:cNvSpPr/>
          <p:nvPr/>
        </p:nvSpPr>
        <p:spPr>
          <a:xfrm>
            <a:off x="2605177" y="4367048"/>
            <a:ext cx="828136" cy="362307"/>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zh-TW" altLang="en-US" sz="1350">
              <a:solidFill>
                <a:prstClr val="white"/>
              </a:solidFill>
              <a:latin typeface="Calibri" panose="020F0502020204030204"/>
              <a:ea typeface="新細明體" panose="02020500000000000000" pitchFamily="18" charset="-120"/>
            </a:endParaRPr>
          </a:p>
        </p:txBody>
      </p:sp>
      <p:sp>
        <p:nvSpPr>
          <p:cNvPr id="9" name="矩形: 圓角 8">
            <a:extLst>
              <a:ext uri="{FF2B5EF4-FFF2-40B4-BE49-F238E27FC236}">
                <a16:creationId xmlns:a16="http://schemas.microsoft.com/office/drawing/2014/main" id="{6FD0F8F7-4FC1-BD22-AF5D-EDD40DB3726B}"/>
              </a:ext>
            </a:extLst>
          </p:cNvPr>
          <p:cNvSpPr/>
          <p:nvPr/>
        </p:nvSpPr>
        <p:spPr>
          <a:xfrm>
            <a:off x="2605177" y="3927433"/>
            <a:ext cx="1015565" cy="362307"/>
          </a:xfrm>
          <a:prstGeom prst="roundRect">
            <a:avLst/>
          </a:prstGeom>
          <a:solidFill>
            <a:schemeClr val="accent5">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defRPr/>
            </a:pPr>
            <a:endParaRPr kumimoji="0" lang="zh-TW" altLang="en-US" sz="1350">
              <a:solidFill>
                <a:prstClr val="white"/>
              </a:solidFill>
              <a:latin typeface="Calibri" panose="020F0502020204030204"/>
              <a:ea typeface="新細明體" panose="02020500000000000000" pitchFamily="18" charset="-120"/>
            </a:endParaRPr>
          </a:p>
        </p:txBody>
      </p:sp>
    </p:spTree>
    <p:extLst>
      <p:ext uri="{BB962C8B-B14F-4D97-AF65-F5344CB8AC3E}">
        <p14:creationId xmlns:p14="http://schemas.microsoft.com/office/powerpoint/2010/main" val="1113755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2DB086-3577-C012-C213-7B3898C02C0F}"/>
              </a:ext>
            </a:extLst>
          </p:cNvPr>
          <p:cNvSpPr>
            <a:spLocks noGrp="1"/>
          </p:cNvSpPr>
          <p:nvPr>
            <p:ph type="title"/>
          </p:nvPr>
        </p:nvSpPr>
        <p:spPr/>
        <p:txBody>
          <a:bodyPr/>
          <a:lstStyle/>
          <a:p>
            <a:r>
              <a:rPr lang="en-US" altLang="zh-TW"/>
              <a:t>8.</a:t>
            </a:r>
            <a:r>
              <a:rPr lang="zh-TW" altLang="en-US"/>
              <a:t>實施早期停止 </a:t>
            </a:r>
            <a:r>
              <a:rPr lang="en-US" altLang="zh-TW"/>
              <a:t>Implement early stopping</a:t>
            </a:r>
            <a:endParaRPr lang="zh-TW" altLang="en-US"/>
          </a:p>
        </p:txBody>
      </p:sp>
      <p:sp>
        <p:nvSpPr>
          <p:cNvPr id="3" name="內容版面配置區 2">
            <a:extLst>
              <a:ext uri="{FF2B5EF4-FFF2-40B4-BE49-F238E27FC236}">
                <a16:creationId xmlns:a16="http://schemas.microsoft.com/office/drawing/2014/main" id="{2D4B4277-833C-9EE0-0E69-2D7AB04F1F37}"/>
              </a:ext>
            </a:extLst>
          </p:cNvPr>
          <p:cNvSpPr>
            <a:spLocks noGrp="1"/>
          </p:cNvSpPr>
          <p:nvPr>
            <p:ph idx="1"/>
          </p:nvPr>
        </p:nvSpPr>
        <p:spPr/>
        <p:txBody>
          <a:bodyPr/>
          <a:lstStyle/>
          <a:p>
            <a:r>
              <a:rPr lang="zh-TW" altLang="en-US" sz="1600">
                <a:effectLst/>
              </a:rPr>
              <a:t>早期停止是一種簡單但有效的技術，可以透過防止模型產生不必要的標記來幫助您節省 </a:t>
            </a:r>
            <a:r>
              <a:rPr lang="en-US" altLang="zh-TW" sz="1600">
                <a:effectLst/>
              </a:rPr>
              <a:t>LLM </a:t>
            </a:r>
            <a:r>
              <a:rPr lang="zh-TW" altLang="en-US" sz="1600">
                <a:effectLst/>
              </a:rPr>
              <a:t>成本。</a:t>
            </a:r>
          </a:p>
          <a:p>
            <a:endParaRPr lang="zh-TW" altLang="en-US" sz="1600">
              <a:effectLst/>
            </a:endParaRPr>
          </a:p>
          <a:p>
            <a:r>
              <a:rPr lang="zh-TW" altLang="en-US" sz="1600">
                <a:effectLst/>
              </a:rPr>
              <a:t>透過實施早期停止，您可以允許模型在產生可接受的輸出後立即停止生成過程，而不是繼續產生標記直到達到指定的最大值。這種方法可以顯著減少每個請求處理的令牌數量，從而降低成本。</a:t>
            </a:r>
          </a:p>
          <a:p>
            <a:endParaRPr lang="zh-TW" altLang="en-US" sz="1600">
              <a:effectLst/>
            </a:endParaRPr>
          </a:p>
          <a:p>
            <a:r>
              <a:rPr lang="zh-TW" altLang="en-US" sz="1600">
                <a:effectLst/>
              </a:rPr>
              <a:t>為了實施提前停止，您需要定義一組標準來確定何時回應被視為令人滿意。這些標準可能會因您的特定使用情況和要求而異。例如，您可以為產生的文字中的最小字元數或句子數設定一個閾值，或者可以尋找指示完整回應的特定關鍵字或短語。</a:t>
            </a:r>
          </a:p>
          <a:p>
            <a:endParaRPr lang="zh-TW" altLang="en-US" sz="1600">
              <a:effectLst/>
            </a:endParaRPr>
          </a:p>
          <a:p>
            <a:r>
              <a:rPr lang="zh-TW" altLang="en-US" sz="1600">
                <a:effectLst/>
              </a:rPr>
              <a:t>一旦您建立了早期停止標準，您可以修改 </a:t>
            </a:r>
            <a:r>
              <a:rPr lang="en-US" altLang="zh-TW" sz="1600">
                <a:effectLst/>
              </a:rPr>
              <a:t>LLM </a:t>
            </a:r>
            <a:r>
              <a:rPr lang="zh-TW" altLang="en-US" sz="1600">
                <a:effectLst/>
              </a:rPr>
              <a:t>整合以在產生每個標記後根據這些標準檢查產生的文字。如果滿足條件，則可以終止生成過程，並將回應傳回給使用者。</a:t>
            </a:r>
          </a:p>
          <a:p>
            <a:endParaRPr lang="zh-TW" altLang="en-US" sz="1600">
              <a:effectLst/>
            </a:endParaRPr>
          </a:p>
          <a:p>
            <a:r>
              <a:rPr lang="zh-TW" altLang="en-US" sz="1600">
                <a:effectLst/>
              </a:rPr>
              <a:t>實施早期停止確實需要一些額外的開發工作，並且可能不適用於所有應用程式。然而，對於許多用例來說，它可以提供一種有價值的節省成本的措施，而不會顯著影響生成的文本的品質。透過減少處理的不必要的令牌數量，您可以使您的 </a:t>
            </a:r>
            <a:r>
              <a:rPr lang="en-US" altLang="zh-TW" sz="1600">
                <a:effectLst/>
              </a:rPr>
              <a:t>LLM </a:t>
            </a:r>
            <a:r>
              <a:rPr lang="zh-TW" altLang="en-US" sz="1600">
                <a:effectLst/>
              </a:rPr>
              <a:t>使用更加高效且具有成本效益。</a:t>
            </a:r>
          </a:p>
          <a:p>
            <a:endParaRPr lang="zh-TW" altLang="en-US" sz="1600">
              <a:effectLst/>
            </a:endParaRPr>
          </a:p>
          <a:p>
            <a:r>
              <a:rPr lang="zh-TW" altLang="en-US" sz="1600">
                <a:effectLst/>
              </a:rPr>
              <a:t>早期停止的一個非常突出的用例是聊天機器人。透過向使用者提供一個簡單的</a:t>
            </a:r>
            <a:r>
              <a:rPr lang="zh-TW" altLang="en-US" sz="1600">
                <a:solidFill>
                  <a:srgbClr val="7030A0"/>
                </a:solidFill>
                <a:effectLst/>
              </a:rPr>
              <a:t>停止按鈕</a:t>
            </a:r>
            <a:r>
              <a:rPr lang="zh-TW" altLang="en-US" sz="1600">
                <a:effectLst/>
              </a:rPr>
              <a:t>，他們可以在滿意時停止 </a:t>
            </a:r>
            <a:r>
              <a:rPr lang="en-US" altLang="zh-TW" sz="1600">
                <a:effectLst/>
              </a:rPr>
              <a:t>LLM </a:t>
            </a:r>
            <a:r>
              <a:rPr lang="zh-TW" altLang="en-US" sz="1600">
                <a:effectLst/>
              </a:rPr>
              <a:t>輸出。 沒有人有時間等待一個緩慢的</a:t>
            </a:r>
            <a:r>
              <a:rPr lang="en-US" altLang="zh-TW" sz="1600">
                <a:effectLst/>
              </a:rPr>
              <a:t>LLM</a:t>
            </a:r>
            <a:r>
              <a:rPr lang="zh-TW" altLang="en-US" sz="1600">
                <a:effectLst/>
              </a:rPr>
              <a:t>寫出比必要更多的文字。雙贏局面－使用者可以更快獲得答案，而您則可以節省 </a:t>
            </a:r>
            <a:r>
              <a:rPr lang="en-US" altLang="zh-TW" sz="1600">
                <a:effectLst/>
              </a:rPr>
              <a:t>LLM </a:t>
            </a:r>
            <a:r>
              <a:rPr lang="zh-TW" altLang="en-US" sz="1600">
                <a:effectLst/>
              </a:rPr>
              <a:t>成本。</a:t>
            </a:r>
          </a:p>
        </p:txBody>
      </p:sp>
    </p:spTree>
    <p:extLst>
      <p:ext uri="{BB962C8B-B14F-4D97-AF65-F5344CB8AC3E}">
        <p14:creationId xmlns:p14="http://schemas.microsoft.com/office/powerpoint/2010/main" val="130264270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A4A36E-EB90-79BA-0A12-0EB092C8C61B}"/>
              </a:ext>
            </a:extLst>
          </p:cNvPr>
          <p:cNvSpPr>
            <a:spLocks noGrp="1"/>
          </p:cNvSpPr>
          <p:nvPr>
            <p:ph type="title"/>
          </p:nvPr>
        </p:nvSpPr>
        <p:spPr>
          <a:xfrm>
            <a:off x="72517" y="188640"/>
            <a:ext cx="8998966" cy="720725"/>
          </a:xfrm>
        </p:spPr>
        <p:txBody>
          <a:bodyPr/>
          <a:lstStyle/>
          <a:p>
            <a:r>
              <a:rPr lang="en-US" altLang="zh-TW" sz="3200"/>
              <a:t>10.</a:t>
            </a:r>
            <a:r>
              <a:rPr lang="zh-TW" altLang="en-US" sz="3200"/>
              <a:t>使用 </a:t>
            </a:r>
            <a:r>
              <a:rPr lang="en-US" altLang="zh-TW" sz="3200"/>
              <a:t>RAG</a:t>
            </a:r>
            <a:r>
              <a:rPr lang="zh-TW" altLang="en-US" sz="3200"/>
              <a:t>，而不是將所有材料都寄給 </a:t>
            </a:r>
            <a:r>
              <a:rPr lang="en-US" altLang="zh-TW" sz="3200"/>
              <a:t>LLM</a:t>
            </a:r>
            <a:endParaRPr lang="zh-TW" altLang="en-US" sz="3200"/>
          </a:p>
        </p:txBody>
      </p:sp>
      <p:sp>
        <p:nvSpPr>
          <p:cNvPr id="3" name="內容版面配置區 2">
            <a:extLst>
              <a:ext uri="{FF2B5EF4-FFF2-40B4-BE49-F238E27FC236}">
                <a16:creationId xmlns:a16="http://schemas.microsoft.com/office/drawing/2014/main" id="{6AF4E795-F7D9-FA08-1ACB-3D0432BFDE65}"/>
              </a:ext>
            </a:extLst>
          </p:cNvPr>
          <p:cNvSpPr>
            <a:spLocks noGrp="1"/>
          </p:cNvSpPr>
          <p:nvPr>
            <p:ph idx="1"/>
          </p:nvPr>
        </p:nvSpPr>
        <p:spPr>
          <a:xfrm>
            <a:off x="181546" y="1052736"/>
            <a:ext cx="8854950" cy="5616624"/>
          </a:xfrm>
        </p:spPr>
        <p:txBody>
          <a:bodyPr/>
          <a:lstStyle/>
          <a:p>
            <a:r>
              <a:rPr lang="zh-TW" altLang="en-US" sz="1600">
                <a:effectLst/>
              </a:rPr>
              <a:t>節省成本的一個聰明的方法是使用檢索增強生成 </a:t>
            </a:r>
            <a:r>
              <a:rPr lang="en-US" altLang="zh-TW" sz="1600">
                <a:effectLst/>
              </a:rPr>
              <a:t>(RAG)</a:t>
            </a:r>
            <a:r>
              <a:rPr lang="zh-TW" altLang="en-US" sz="1600">
                <a:effectLst/>
              </a:rPr>
              <a:t>，而不是將每個查詢和上下文都傳送到語言模型。 </a:t>
            </a:r>
            <a:r>
              <a:rPr lang="en-US" altLang="zh-TW" sz="1600">
                <a:effectLst/>
              </a:rPr>
              <a:t>RAG </a:t>
            </a:r>
            <a:r>
              <a:rPr lang="zh-TW" altLang="en-US" sz="1600">
                <a:effectLst/>
              </a:rPr>
              <a:t>是一種將資訊檢索與語言生成結合的技術，可讓您利用儲存在外部資料庫或文件中的知識，而</a:t>
            </a:r>
            <a:r>
              <a:rPr lang="zh-TW" altLang="en-US" sz="1600">
                <a:solidFill>
                  <a:srgbClr val="7030A0"/>
                </a:solidFill>
                <a:effectLst/>
              </a:rPr>
              <a:t>不必僅依賴 </a:t>
            </a:r>
            <a:r>
              <a:rPr lang="en-US" altLang="zh-TW" sz="1600">
                <a:solidFill>
                  <a:srgbClr val="7030A0"/>
                </a:solidFill>
                <a:effectLst/>
              </a:rPr>
              <a:t>LLM</a:t>
            </a:r>
            <a:r>
              <a:rPr lang="zh-TW" altLang="en-US" sz="1600">
                <a:effectLst/>
              </a:rPr>
              <a:t>。</a:t>
            </a:r>
          </a:p>
          <a:p>
            <a:endParaRPr lang="zh-TW" altLang="en-US" sz="1600">
              <a:effectLst/>
            </a:endParaRPr>
          </a:p>
          <a:p>
            <a:r>
              <a:rPr lang="zh-TW" altLang="en-US" sz="1600">
                <a:effectLst/>
              </a:rPr>
              <a:t>它的工作原理如下：</a:t>
            </a:r>
            <a:r>
              <a:rPr lang="zh-TW" altLang="en-US" sz="1600">
                <a:solidFill>
                  <a:srgbClr val="7030A0"/>
                </a:solidFill>
                <a:effectLst/>
              </a:rPr>
              <a:t>當使用者發送查詢時，</a:t>
            </a:r>
            <a:r>
              <a:rPr lang="en-US" altLang="zh-TW" sz="1600">
                <a:solidFill>
                  <a:srgbClr val="7030A0"/>
                </a:solidFill>
                <a:effectLst/>
              </a:rPr>
              <a:t>RAG </a:t>
            </a:r>
            <a:r>
              <a:rPr lang="zh-TW" altLang="en-US" sz="1600">
                <a:solidFill>
                  <a:srgbClr val="7030A0"/>
                </a:solidFill>
                <a:effectLst/>
              </a:rPr>
              <a:t>系統會先搜尋預先索引的相關資訊資料庫，以找到最合適的段落或片段。然後將這些檢索到的文字片段與原始查詢一起輸入到 </a:t>
            </a:r>
            <a:r>
              <a:rPr lang="en-US" altLang="zh-TW" sz="1600">
                <a:solidFill>
                  <a:srgbClr val="7030A0"/>
                </a:solidFill>
                <a:effectLst/>
              </a:rPr>
              <a:t>LLM </a:t>
            </a:r>
            <a:r>
              <a:rPr lang="zh-TW" altLang="en-US" sz="1600">
                <a:solidFill>
                  <a:srgbClr val="7030A0"/>
                </a:solidFill>
                <a:effectLst/>
              </a:rPr>
              <a:t>中。 </a:t>
            </a:r>
            <a:r>
              <a:rPr lang="en-US" altLang="zh-TW" sz="1600">
                <a:solidFill>
                  <a:srgbClr val="7030A0"/>
                </a:solidFill>
                <a:effectLst/>
              </a:rPr>
              <a:t>LLM </a:t>
            </a:r>
            <a:r>
              <a:rPr lang="zh-TW" altLang="en-US" sz="1600">
                <a:solidFill>
                  <a:srgbClr val="7030A0"/>
                </a:solidFill>
                <a:effectLst/>
              </a:rPr>
              <a:t>使用此附加背景資訊來產生更明智和準確的回應。</a:t>
            </a:r>
            <a:endParaRPr lang="en-US" altLang="zh-TW" sz="1600">
              <a:solidFill>
                <a:srgbClr val="7030A0"/>
              </a:solidFill>
              <a:effectLst/>
            </a:endParaRPr>
          </a:p>
          <a:p>
            <a:r>
              <a:rPr lang="en-US" altLang="zh-TW" sz="1600">
                <a:solidFill>
                  <a:srgbClr val="C00000"/>
                </a:solidFill>
                <a:effectLst/>
              </a:rPr>
              <a:t>                          (</a:t>
            </a:r>
            <a:r>
              <a:rPr lang="zh-TW" altLang="en-US" sz="1600">
                <a:solidFill>
                  <a:srgbClr val="C00000"/>
                </a:solidFill>
                <a:effectLst/>
              </a:rPr>
              <a:t>本來是</a:t>
            </a:r>
            <a:r>
              <a:rPr lang="en-US" altLang="zh-TW" sz="1600">
                <a:solidFill>
                  <a:srgbClr val="C00000"/>
                </a:solidFill>
                <a:effectLst/>
              </a:rPr>
              <a:t>LLM</a:t>
            </a:r>
            <a:r>
              <a:rPr lang="zh-TW" altLang="en-US" sz="1600">
                <a:solidFill>
                  <a:srgbClr val="C00000"/>
                </a:solidFill>
                <a:effectLst/>
              </a:rPr>
              <a:t>使用</a:t>
            </a:r>
            <a:r>
              <a:rPr lang="en-US" altLang="zh-TW" sz="1600">
                <a:solidFill>
                  <a:srgbClr val="C00000"/>
                </a:solidFill>
                <a:effectLst/>
              </a:rPr>
              <a:t>RAG, </a:t>
            </a:r>
            <a:r>
              <a:rPr lang="zh-TW" altLang="en-US" sz="1600">
                <a:solidFill>
                  <a:srgbClr val="C00000"/>
                </a:solidFill>
                <a:effectLst/>
              </a:rPr>
              <a:t>現在</a:t>
            </a:r>
            <a:r>
              <a:rPr lang="en-US" altLang="zh-TW" sz="1600">
                <a:solidFill>
                  <a:srgbClr val="C00000"/>
                </a:solidFill>
                <a:effectLst/>
              </a:rPr>
              <a:t>USER</a:t>
            </a:r>
            <a:r>
              <a:rPr lang="zh-TW" altLang="en-US" sz="1600">
                <a:solidFill>
                  <a:srgbClr val="C00000"/>
                </a:solidFill>
                <a:effectLst/>
              </a:rPr>
              <a:t>先使用</a:t>
            </a:r>
            <a:r>
              <a:rPr lang="en-US" altLang="zh-TW" sz="1600">
                <a:solidFill>
                  <a:srgbClr val="C00000"/>
                </a:solidFill>
                <a:effectLst/>
              </a:rPr>
              <a:t>RAG)</a:t>
            </a:r>
          </a:p>
          <a:p>
            <a:endParaRPr lang="en-US" altLang="zh-TW" sz="1600">
              <a:solidFill>
                <a:srgbClr val="C00000"/>
              </a:solidFill>
              <a:effectLst/>
            </a:endParaRPr>
          </a:p>
          <a:p>
            <a:r>
              <a:rPr lang="zh-TW" altLang="en-US" sz="1600">
                <a:effectLst/>
              </a:rPr>
              <a:t>想像一下你想問一些關於一本書的問題。您不需要將整本書發送給 </a:t>
            </a:r>
            <a:r>
              <a:rPr lang="en-US" altLang="zh-TW" sz="1600">
                <a:effectLst/>
              </a:rPr>
              <a:t>LLM</a:t>
            </a:r>
            <a:r>
              <a:rPr lang="zh-TW" altLang="en-US" sz="1600">
                <a:effectLst/>
              </a:rPr>
              <a:t>，而是可以使用 </a:t>
            </a:r>
            <a:r>
              <a:rPr lang="en-US" altLang="zh-TW" sz="1600">
                <a:effectLst/>
              </a:rPr>
              <a:t>RAG </a:t>
            </a:r>
            <a:r>
              <a:rPr lang="zh-TW" altLang="en-US" sz="1600">
                <a:effectLst/>
              </a:rPr>
              <a:t>從書中檢索與您當前查詢相關的信息，並僅將最重要的部分發送給 </a:t>
            </a:r>
            <a:r>
              <a:rPr lang="en-US" altLang="zh-TW" sz="1600">
                <a:effectLst/>
              </a:rPr>
              <a:t>LLM</a:t>
            </a:r>
            <a:r>
              <a:rPr lang="zh-TW" altLang="en-US" sz="1600">
                <a:effectLst/>
              </a:rPr>
              <a:t>。</a:t>
            </a:r>
          </a:p>
          <a:p>
            <a:r>
              <a:rPr lang="zh-TW" altLang="en-US" sz="1600">
                <a:effectLst/>
              </a:rPr>
              <a:t>透過使用 </a:t>
            </a:r>
            <a:r>
              <a:rPr lang="en-US" altLang="zh-TW" sz="1600">
                <a:effectLst/>
              </a:rPr>
              <a:t>RAG</a:t>
            </a:r>
            <a:r>
              <a:rPr lang="zh-TW" altLang="en-US" sz="1600">
                <a:effectLst/>
              </a:rPr>
              <a:t>，您可以減少發送到 </a:t>
            </a:r>
            <a:r>
              <a:rPr lang="en-US" altLang="zh-TW" sz="1600">
                <a:effectLst/>
              </a:rPr>
              <a:t>LLM </a:t>
            </a:r>
            <a:r>
              <a:rPr lang="zh-TW" altLang="en-US" sz="1600">
                <a:effectLst/>
              </a:rPr>
              <a:t>的標記</a:t>
            </a:r>
            <a:r>
              <a:rPr lang="en-US" altLang="zh-TW" sz="1600">
                <a:effectLst/>
              </a:rPr>
              <a:t>Token</a:t>
            </a:r>
            <a:r>
              <a:rPr lang="zh-TW" altLang="en-US" sz="1600">
                <a:effectLst/>
              </a:rPr>
              <a:t>數量，因為檢索到的資訊有助於提供查詢的上下文和答案部分。這意味著您將使用更少的 </a:t>
            </a:r>
            <a:r>
              <a:rPr lang="en-US" altLang="zh-TW" sz="1600">
                <a:effectLst/>
              </a:rPr>
              <a:t>API </a:t>
            </a:r>
            <a:r>
              <a:rPr lang="zh-TW" altLang="en-US" sz="1600">
                <a:effectLst/>
              </a:rPr>
              <a:t>呼叫並整體處理更少的令牌，從而降低成本。</a:t>
            </a:r>
          </a:p>
          <a:p>
            <a:endParaRPr lang="zh-TW" altLang="en-US" sz="1600">
              <a:effectLst/>
            </a:endParaRPr>
          </a:p>
          <a:p>
            <a:r>
              <a:rPr lang="zh-TW" altLang="en-US" sz="1600">
                <a:effectLst/>
              </a:rPr>
              <a:t>此外，</a:t>
            </a:r>
            <a:r>
              <a:rPr lang="en-US" altLang="zh-TW" sz="1600">
                <a:effectLst/>
              </a:rPr>
              <a:t>RAG </a:t>
            </a:r>
            <a:r>
              <a:rPr lang="zh-TW" altLang="en-US" sz="1600">
                <a:effectLst/>
              </a:rPr>
              <a:t>還可以為您的 </a:t>
            </a:r>
            <a:r>
              <a:rPr lang="en-US" altLang="zh-TW" sz="1600">
                <a:effectLst/>
              </a:rPr>
              <a:t>LLM </a:t>
            </a:r>
            <a:r>
              <a:rPr lang="zh-TW" altLang="en-US" sz="1600">
                <a:effectLst/>
              </a:rPr>
              <a:t>提供原始訓練資料中可能未包含的相關最新信息，從而幫助提高其回應品質。這對於需要專業知識或處理快速變化的資訊的領域特別有用。</a:t>
            </a:r>
          </a:p>
          <a:p>
            <a:endParaRPr lang="zh-TW" altLang="en-US" sz="1600">
              <a:effectLst/>
            </a:endParaRPr>
          </a:p>
          <a:p>
            <a:r>
              <a:rPr lang="zh-TW" altLang="en-US" sz="1600">
                <a:effectLst/>
              </a:rPr>
              <a:t>請記住，雖然 </a:t>
            </a:r>
            <a:r>
              <a:rPr lang="en-US" altLang="zh-TW" sz="1600">
                <a:effectLst/>
              </a:rPr>
              <a:t>RAG </a:t>
            </a:r>
            <a:r>
              <a:rPr lang="zh-TW" altLang="en-US" sz="1600">
                <a:effectLst/>
              </a:rPr>
              <a:t>可以顯著降低您的 </a:t>
            </a:r>
            <a:r>
              <a:rPr lang="en-US" altLang="zh-TW" sz="1600">
                <a:effectLst/>
              </a:rPr>
              <a:t>LLM </a:t>
            </a:r>
            <a:r>
              <a:rPr lang="zh-TW" altLang="en-US" sz="1600">
                <a:effectLst/>
              </a:rPr>
              <a:t>成本，但它確實需要一些額外的設定和維護。然而，使用 </a:t>
            </a:r>
            <a:r>
              <a:rPr lang="en-US" altLang="zh-TW" sz="1600">
                <a:effectLst/>
              </a:rPr>
              <a:t>RAG </a:t>
            </a:r>
            <a:r>
              <a:rPr lang="zh-TW" altLang="en-US" sz="1600">
                <a:effectLst/>
              </a:rPr>
              <a:t>的長期好處（包括節省成本和提高回應品質）使其成為許多企業和開發商的一項值得的投資。</a:t>
            </a:r>
          </a:p>
        </p:txBody>
      </p:sp>
    </p:spTree>
    <p:extLst>
      <p:ext uri="{BB962C8B-B14F-4D97-AF65-F5344CB8AC3E}">
        <p14:creationId xmlns:p14="http://schemas.microsoft.com/office/powerpoint/2010/main" val="38823171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B70357-5A33-9C8B-1734-0B5030F1F1F1}"/>
              </a:ext>
            </a:extLst>
          </p:cNvPr>
          <p:cNvSpPr>
            <a:spLocks noGrp="1"/>
          </p:cNvSpPr>
          <p:nvPr>
            <p:ph type="title"/>
          </p:nvPr>
        </p:nvSpPr>
        <p:spPr/>
        <p:txBody>
          <a:bodyPr/>
          <a:lstStyle/>
          <a:p>
            <a:r>
              <a:rPr lang="en-US" altLang="zh-TW"/>
              <a:t>11.</a:t>
            </a:r>
            <a:r>
              <a:rPr lang="zh-TW" altLang="en-US"/>
              <a:t>總結你的 </a:t>
            </a:r>
            <a:r>
              <a:rPr lang="en-US" altLang="zh-TW"/>
              <a:t>LLM </a:t>
            </a:r>
            <a:r>
              <a:rPr lang="zh-TW" altLang="en-US"/>
              <a:t>對話</a:t>
            </a:r>
          </a:p>
        </p:txBody>
      </p:sp>
      <p:sp>
        <p:nvSpPr>
          <p:cNvPr id="3" name="內容版面配置區 2">
            <a:extLst>
              <a:ext uri="{FF2B5EF4-FFF2-40B4-BE49-F238E27FC236}">
                <a16:creationId xmlns:a16="http://schemas.microsoft.com/office/drawing/2014/main" id="{9F6BB833-2967-35DA-F8DC-353DDE8E8DEE}"/>
              </a:ext>
            </a:extLst>
          </p:cNvPr>
          <p:cNvSpPr>
            <a:spLocks noGrp="1"/>
          </p:cNvSpPr>
          <p:nvPr>
            <p:ph idx="1"/>
          </p:nvPr>
        </p:nvSpPr>
        <p:spPr>
          <a:xfrm>
            <a:off x="181546" y="1052736"/>
            <a:ext cx="8854950" cy="5688632"/>
          </a:xfrm>
        </p:spPr>
        <p:txBody>
          <a:bodyPr/>
          <a:lstStyle/>
          <a:p>
            <a:r>
              <a:rPr lang="zh-TW" altLang="en-US" sz="1600">
                <a:effectLst/>
              </a:rPr>
              <a:t>將整個聊天對話傳送給 </a:t>
            </a:r>
            <a:r>
              <a:rPr lang="en-US" altLang="zh-TW" sz="1600">
                <a:effectLst/>
              </a:rPr>
              <a:t>LLM </a:t>
            </a:r>
            <a:r>
              <a:rPr lang="zh-TW" altLang="en-US" sz="1600">
                <a:effectLst/>
              </a:rPr>
              <a:t>進行處理的成本可能會很高，尤其是在對話很長或您需要處理多個對話的情況下。為了降低成本，可以利用提供</a:t>
            </a:r>
            <a:r>
              <a:rPr lang="zh-TW" altLang="en-US" sz="1600">
                <a:solidFill>
                  <a:srgbClr val="C00000"/>
                </a:solidFill>
                <a:effectLst/>
              </a:rPr>
              <a:t>對話記憶介面的 </a:t>
            </a:r>
            <a:r>
              <a:rPr lang="en-US" altLang="zh-TW" sz="1600">
                <a:solidFill>
                  <a:srgbClr val="C00000"/>
                </a:solidFill>
                <a:effectLst/>
              </a:rPr>
              <a:t>LangChain </a:t>
            </a:r>
            <a:r>
              <a:rPr lang="zh-TW" altLang="en-US" sz="1600">
                <a:effectLst/>
              </a:rPr>
              <a:t>等工具。此介面可讓您總結對話並僅將摘要傳送給 </a:t>
            </a:r>
            <a:r>
              <a:rPr lang="en-US" altLang="zh-TW" sz="1600">
                <a:effectLst/>
              </a:rPr>
              <a:t>LLM</a:t>
            </a:r>
            <a:r>
              <a:rPr lang="zh-TW" altLang="en-US" sz="1600">
                <a:effectLst/>
              </a:rPr>
              <a:t>，而不是完整的對話歷史記錄。</a:t>
            </a:r>
          </a:p>
          <a:p>
            <a:endParaRPr lang="zh-TW" altLang="en-US" sz="1600">
              <a:effectLst/>
            </a:endParaRPr>
          </a:p>
          <a:p>
            <a:r>
              <a:rPr lang="zh-TW" altLang="en-US" sz="1600">
                <a:effectLst/>
              </a:rPr>
              <a:t>透過</a:t>
            </a:r>
            <a:r>
              <a:rPr lang="zh-TW" altLang="en-US" sz="1600">
                <a:solidFill>
                  <a:srgbClr val="C00000"/>
                </a:solidFill>
                <a:effectLst/>
              </a:rPr>
              <a:t>總結對話</a:t>
            </a:r>
            <a:r>
              <a:rPr lang="zh-TW" altLang="en-US" sz="1600">
                <a:effectLst/>
              </a:rPr>
              <a:t>，您可以減少 </a:t>
            </a:r>
            <a:r>
              <a:rPr lang="en-US" altLang="zh-TW" sz="1600">
                <a:effectLst/>
              </a:rPr>
              <a:t>LLM </a:t>
            </a:r>
            <a:r>
              <a:rPr lang="zh-TW" altLang="en-US" sz="1600">
                <a:effectLst/>
              </a:rPr>
              <a:t>需要處理的令牌數量，從而降低成本。摘要抓住了談話的要點和背景，確保 </a:t>
            </a:r>
            <a:r>
              <a:rPr lang="en-US" altLang="zh-TW" sz="1600">
                <a:effectLst/>
              </a:rPr>
              <a:t>LLM </a:t>
            </a:r>
            <a:r>
              <a:rPr lang="zh-TW" altLang="en-US" sz="1600">
                <a:effectLst/>
              </a:rPr>
              <a:t>仍有足夠的資訊來產生有意義的回應。</a:t>
            </a:r>
          </a:p>
          <a:p>
            <a:endParaRPr lang="zh-TW" altLang="en-US" sz="1600">
              <a:effectLst/>
            </a:endParaRPr>
          </a:p>
          <a:p>
            <a:r>
              <a:rPr lang="zh-TW" altLang="en-US" sz="1600">
                <a:effectLst/>
              </a:rPr>
              <a:t>您可以使用以下方法來使用</a:t>
            </a:r>
            <a:r>
              <a:rPr lang="en-US" altLang="zh-TW" sz="1600">
                <a:effectLst/>
              </a:rPr>
              <a:t>LangChain </a:t>
            </a:r>
            <a:r>
              <a:rPr lang="zh-TW" altLang="en-US" sz="1600">
                <a:effectLst/>
              </a:rPr>
              <a:t>的對話記憶 介面來總結對話並節省 </a:t>
            </a:r>
            <a:r>
              <a:rPr lang="en-US" altLang="zh-TW" sz="1600">
                <a:effectLst/>
              </a:rPr>
              <a:t>LLM </a:t>
            </a:r>
            <a:r>
              <a:rPr lang="zh-TW" altLang="en-US" sz="1600">
                <a:effectLst/>
              </a:rPr>
              <a:t>成本：</a:t>
            </a:r>
          </a:p>
          <a:p>
            <a:endParaRPr lang="zh-TW" altLang="en-US" sz="1600">
              <a:effectLst/>
            </a:endParaRPr>
          </a:p>
          <a:p>
            <a:r>
              <a:rPr lang="zh-TW" altLang="en-US" sz="1600">
                <a:solidFill>
                  <a:srgbClr val="7030A0"/>
                </a:solidFill>
                <a:effectLst/>
              </a:rPr>
              <a:t>將 </a:t>
            </a:r>
            <a:r>
              <a:rPr lang="en-US" altLang="zh-TW" sz="1600">
                <a:solidFill>
                  <a:srgbClr val="7030A0"/>
                </a:solidFill>
                <a:effectLst/>
              </a:rPr>
              <a:t>LangChain </a:t>
            </a:r>
            <a:r>
              <a:rPr lang="zh-TW" altLang="en-US" sz="1600">
                <a:solidFill>
                  <a:srgbClr val="7030A0"/>
                </a:solidFill>
                <a:effectLst/>
              </a:rPr>
              <a:t>整合到發生對話的應用程式或系統中。</a:t>
            </a:r>
          </a:p>
          <a:p>
            <a:r>
              <a:rPr lang="zh-TW" altLang="en-US" sz="1600">
                <a:solidFill>
                  <a:srgbClr val="7030A0"/>
                </a:solidFill>
                <a:effectLst/>
              </a:rPr>
              <a:t>隨著對話的進行，使用 </a:t>
            </a:r>
            <a:r>
              <a:rPr lang="en-US" altLang="zh-TW" sz="1600">
                <a:solidFill>
                  <a:srgbClr val="7030A0"/>
                </a:solidFill>
                <a:effectLst/>
              </a:rPr>
              <a:t>LangChain </a:t>
            </a:r>
            <a:r>
              <a:rPr lang="zh-TW" altLang="en-US" sz="1600">
                <a:solidFill>
                  <a:srgbClr val="7030A0"/>
                </a:solidFill>
                <a:effectLst/>
              </a:rPr>
              <a:t>來處理和儲存對話歷史記錄。</a:t>
            </a:r>
          </a:p>
          <a:p>
            <a:endParaRPr lang="zh-TW" altLang="en-US" sz="1600">
              <a:effectLst/>
            </a:endParaRPr>
          </a:p>
          <a:p>
            <a:r>
              <a:rPr lang="zh-TW" altLang="en-US" sz="1600">
                <a:effectLst/>
              </a:rPr>
              <a:t>當您需要將對話傳送至 </a:t>
            </a:r>
            <a:r>
              <a:rPr lang="en-US" altLang="zh-TW" sz="1600">
                <a:effectLst/>
              </a:rPr>
              <a:t>LLM </a:t>
            </a:r>
            <a:r>
              <a:rPr lang="zh-TW" altLang="en-US" sz="1600">
                <a:solidFill>
                  <a:srgbClr val="7030A0"/>
                </a:solidFill>
                <a:effectLst/>
              </a:rPr>
              <a:t>進行進一步處理或產生回應時</a:t>
            </a:r>
            <a:r>
              <a:rPr lang="zh-TW" altLang="en-US" sz="1600">
                <a:effectLst/>
              </a:rPr>
              <a:t>，請利用 </a:t>
            </a:r>
            <a:r>
              <a:rPr lang="en-US" altLang="zh-TW" sz="1600">
                <a:effectLst/>
              </a:rPr>
              <a:t>LangChain </a:t>
            </a:r>
            <a:r>
              <a:rPr lang="zh-TW" altLang="en-US" sz="1600">
                <a:effectLst/>
              </a:rPr>
              <a:t>的對話記憶介面來建立對話摘要。</a:t>
            </a:r>
          </a:p>
          <a:p>
            <a:endParaRPr lang="zh-TW" altLang="en-US" sz="1600">
              <a:effectLst/>
            </a:endParaRPr>
          </a:p>
          <a:p>
            <a:r>
              <a:rPr lang="zh-TW" altLang="en-US" sz="1600">
                <a:effectLst/>
              </a:rPr>
              <a:t>將總結的對話發送給 </a:t>
            </a:r>
            <a:r>
              <a:rPr lang="en-US" altLang="zh-TW" sz="1600">
                <a:effectLst/>
              </a:rPr>
              <a:t>LLM</a:t>
            </a:r>
            <a:r>
              <a:rPr lang="zh-TW" altLang="en-US" sz="1600">
                <a:effectLst/>
              </a:rPr>
              <a:t>，而不是整個對話歷史記錄。然後，</a:t>
            </a:r>
            <a:r>
              <a:rPr lang="en-US" altLang="zh-TW" sz="1600">
                <a:effectLst/>
              </a:rPr>
              <a:t>LLM </a:t>
            </a:r>
            <a:r>
              <a:rPr lang="zh-TW" altLang="en-US" sz="1600">
                <a:effectLst/>
              </a:rPr>
              <a:t>可以處理摘要並根據提供的要點和上下文產生回應。</a:t>
            </a:r>
          </a:p>
          <a:p>
            <a:endParaRPr lang="zh-TW" altLang="en-US" sz="1600">
              <a:effectLst/>
            </a:endParaRPr>
          </a:p>
          <a:p>
            <a:r>
              <a:rPr lang="zh-TW" altLang="en-US" sz="1600">
                <a:effectLst/>
              </a:rPr>
              <a:t>繼續對話，根據需要重複步驟 </a:t>
            </a:r>
            <a:r>
              <a:rPr lang="en-US" altLang="zh-TW" sz="1600">
                <a:effectLst/>
              </a:rPr>
              <a:t>2-4</a:t>
            </a:r>
            <a:r>
              <a:rPr lang="zh-TW" altLang="en-US" sz="1600">
                <a:effectLst/>
              </a:rPr>
              <a:t>，同時利用 </a:t>
            </a:r>
            <a:r>
              <a:rPr lang="en-US" altLang="zh-TW" sz="1600">
                <a:effectLst/>
              </a:rPr>
              <a:t>LangChain </a:t>
            </a:r>
            <a:r>
              <a:rPr lang="zh-TW" altLang="en-US" sz="1600">
                <a:effectLst/>
              </a:rPr>
              <a:t>的對話記憶介面的總結功能。</a:t>
            </a:r>
          </a:p>
          <a:p>
            <a:endParaRPr lang="zh-TW" altLang="en-US" sz="1600">
              <a:effectLst/>
            </a:endParaRPr>
          </a:p>
          <a:p>
            <a:r>
              <a:rPr lang="zh-TW" altLang="en-US" sz="1600">
                <a:effectLst/>
              </a:rPr>
              <a:t>透過採用這種方法，您可以大幅減少發送給 </a:t>
            </a:r>
            <a:r>
              <a:rPr lang="en-US" altLang="zh-TW" sz="1600">
                <a:effectLst/>
              </a:rPr>
              <a:t>LLM </a:t>
            </a:r>
            <a:r>
              <a:rPr lang="zh-TW" altLang="en-US" sz="1600">
                <a:effectLst/>
              </a:rPr>
              <a:t>的令牌數量，從而降低成本，而不會犧牲對話品質或 </a:t>
            </a:r>
            <a:r>
              <a:rPr lang="en-US" altLang="zh-TW" sz="1600">
                <a:effectLst/>
              </a:rPr>
              <a:t>LLM </a:t>
            </a:r>
            <a:r>
              <a:rPr lang="zh-TW" altLang="en-US" sz="1600">
                <a:effectLst/>
              </a:rPr>
              <a:t>產生相關回應的能力。</a:t>
            </a:r>
          </a:p>
        </p:txBody>
      </p:sp>
    </p:spTree>
    <p:extLst>
      <p:ext uri="{BB962C8B-B14F-4D97-AF65-F5344CB8AC3E}">
        <p14:creationId xmlns:p14="http://schemas.microsoft.com/office/powerpoint/2010/main" val="267569728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4F477C-8372-F0C6-81CA-054A58364410}"/>
              </a:ext>
            </a:extLst>
          </p:cNvPr>
          <p:cNvSpPr>
            <a:spLocks noGrp="1"/>
          </p:cNvSpPr>
          <p:nvPr>
            <p:ph type="title"/>
          </p:nvPr>
        </p:nvSpPr>
        <p:spPr/>
        <p:txBody>
          <a:bodyPr/>
          <a:lstStyle/>
          <a:p>
            <a:r>
              <a:rPr lang="en-US" altLang="zh-TW"/>
              <a:t>x.</a:t>
            </a:r>
            <a:r>
              <a:rPr lang="zh-TW" altLang="en-US"/>
              <a:t>自託管 </a:t>
            </a:r>
            <a:r>
              <a:rPr lang="en-US" altLang="zh-TW" b="0" i="0">
                <a:solidFill>
                  <a:srgbClr val="374151"/>
                </a:solidFill>
                <a:effectLst/>
                <a:latin typeface="Mona Sans"/>
              </a:rPr>
              <a:t>self-hosting</a:t>
            </a:r>
            <a:r>
              <a:rPr lang="zh-TW" altLang="en-US"/>
              <a:t>自己的模型 </a:t>
            </a:r>
          </a:p>
        </p:txBody>
      </p:sp>
      <p:sp>
        <p:nvSpPr>
          <p:cNvPr id="3" name="內容版面配置區 2">
            <a:extLst>
              <a:ext uri="{FF2B5EF4-FFF2-40B4-BE49-F238E27FC236}">
                <a16:creationId xmlns:a16="http://schemas.microsoft.com/office/drawing/2014/main" id="{C81F696E-DD10-A6B6-25F6-727190BC834D}"/>
              </a:ext>
            </a:extLst>
          </p:cNvPr>
          <p:cNvSpPr>
            <a:spLocks noGrp="1"/>
          </p:cNvSpPr>
          <p:nvPr>
            <p:ph idx="1"/>
          </p:nvPr>
        </p:nvSpPr>
        <p:spPr/>
        <p:txBody>
          <a:bodyPr/>
          <a:lstStyle/>
          <a:p>
            <a:r>
              <a:rPr lang="zh-TW" altLang="en-US" sz="1600">
                <a:effectLst/>
              </a:rPr>
              <a:t>您可能想知道，為什麼自行託管預先訓練的開源 </a:t>
            </a:r>
            <a:r>
              <a:rPr lang="en-US" altLang="zh-TW" sz="1600">
                <a:effectLst/>
              </a:rPr>
              <a:t>LLM </a:t>
            </a:r>
            <a:r>
              <a:rPr lang="zh-TW" altLang="en-US" sz="1600">
                <a:effectLst/>
              </a:rPr>
              <a:t>不在以上的</a:t>
            </a:r>
            <a:r>
              <a:rPr lang="en-US" altLang="zh-TW" sz="1600">
                <a:effectLst/>
              </a:rPr>
              <a:t>11</a:t>
            </a:r>
            <a:r>
              <a:rPr lang="zh-TW" altLang="en-US" sz="1600">
                <a:effectLst/>
              </a:rPr>
              <a:t>種成本節約策略清單中。畢竟，運行自己的模型不是可以消除昂貴的 </a:t>
            </a:r>
            <a:r>
              <a:rPr lang="en-US" altLang="zh-TW" sz="1600">
                <a:effectLst/>
              </a:rPr>
              <a:t>API </a:t>
            </a:r>
            <a:r>
              <a:rPr lang="zh-TW" altLang="en-US" sz="1600">
                <a:effectLst/>
              </a:rPr>
              <a:t>呼叫和使用費嗎？雖然這是一個很誘人的想法，但</a:t>
            </a:r>
            <a:r>
              <a:rPr lang="zh-TW" altLang="en-US" sz="1600">
                <a:solidFill>
                  <a:srgbClr val="C00000"/>
                </a:solidFill>
                <a:effectLst/>
              </a:rPr>
              <a:t>現實情況是，自行建構 </a:t>
            </a:r>
            <a:r>
              <a:rPr lang="en-US" altLang="zh-TW" sz="1600">
                <a:solidFill>
                  <a:srgbClr val="C00000"/>
                </a:solidFill>
                <a:effectLst/>
              </a:rPr>
              <a:t>self-hosting LLM </a:t>
            </a:r>
            <a:r>
              <a:rPr lang="zh-TW" altLang="en-US" sz="1600">
                <a:solidFill>
                  <a:srgbClr val="C00000"/>
                </a:solidFill>
                <a:effectLst/>
              </a:rPr>
              <a:t>很少是一種經濟有效的解決方案</a:t>
            </a:r>
            <a:r>
              <a:rPr lang="zh-TW" altLang="en-US" sz="1600">
                <a:effectLst/>
              </a:rPr>
              <a:t>。</a:t>
            </a:r>
          </a:p>
          <a:p>
            <a:endParaRPr lang="zh-TW" altLang="en-US" sz="1600">
              <a:effectLst/>
            </a:endParaRPr>
          </a:p>
          <a:p>
            <a:r>
              <a:rPr lang="zh-TW" altLang="en-US" sz="1600">
                <a:effectLst/>
              </a:rPr>
              <a:t>首先，考慮運行大型語言模型所需的計算資源。這些模型非常龐大，通常包含數十億個參數。為了高效運行它們，您需要強大的硬件，包括 </a:t>
            </a:r>
            <a:r>
              <a:rPr lang="en-US" altLang="zh-TW" sz="1600">
                <a:effectLst/>
              </a:rPr>
              <a:t>GPU </a:t>
            </a:r>
            <a:r>
              <a:rPr lang="zh-TW" altLang="en-US" sz="1600">
                <a:effectLst/>
              </a:rPr>
              <a:t>或 </a:t>
            </a:r>
            <a:r>
              <a:rPr lang="en-US" altLang="zh-TW" sz="1600">
                <a:effectLst/>
              </a:rPr>
              <a:t>TPU</a:t>
            </a:r>
            <a:r>
              <a:rPr lang="zh-TW" altLang="en-US" sz="1600">
                <a:effectLst/>
              </a:rPr>
              <a:t>，但購買和維護這些硬體的成本可能很高。如果您必須使用自託管 </a:t>
            </a:r>
            <a:r>
              <a:rPr lang="en-US" altLang="zh-TW" sz="1600">
                <a:effectLst/>
              </a:rPr>
              <a:t>- </a:t>
            </a:r>
            <a:r>
              <a:rPr lang="zh-TW" altLang="en-US" sz="1600">
                <a:effectLst/>
              </a:rPr>
              <a:t>請考慮使用量化來降低硬體需求 </a:t>
            </a:r>
            <a:r>
              <a:rPr lang="en-US" altLang="zh-TW" sz="1600">
                <a:effectLst/>
              </a:rPr>
              <a:t>- </a:t>
            </a:r>
            <a:r>
              <a:rPr lang="zh-TW" altLang="en-US" sz="1600">
                <a:effectLst/>
              </a:rPr>
              <a:t>如上面的章節所述。</a:t>
            </a:r>
          </a:p>
          <a:p>
            <a:endParaRPr lang="zh-TW" altLang="en-US" sz="1600">
              <a:effectLst/>
            </a:endParaRPr>
          </a:p>
          <a:p>
            <a:r>
              <a:rPr lang="zh-TW" altLang="en-US" sz="1600">
                <a:effectLst/>
              </a:rPr>
              <a:t>此外，自費攻讀法學碩士學位需要大量技術專長。您需要一支經驗豐富的工程師團隊來根據您的特定用例設定、配置和最佳化模型。這個過程可能非常耗時且成本高昂，特別是當您內部沒有必要的專業知識時。</a:t>
            </a:r>
          </a:p>
          <a:p>
            <a:endParaRPr lang="zh-TW" altLang="en-US" sz="1600">
              <a:effectLst/>
            </a:endParaRPr>
          </a:p>
          <a:p>
            <a:r>
              <a:rPr lang="zh-TW" altLang="en-US" sz="1600">
                <a:effectLst/>
              </a:rPr>
              <a:t>最後，還有持續維護和更新的問題。語言模型不斷發展，定期發布新版本和改進。要讓您的自架模式保持最新和高效能，需要一支專門的專家團隊，這可能會增加整體成本。</a:t>
            </a:r>
          </a:p>
          <a:p>
            <a:endParaRPr lang="zh-TW" altLang="en-US" sz="1600">
              <a:effectLst/>
            </a:endParaRPr>
          </a:p>
          <a:p>
            <a:r>
              <a:rPr lang="zh-TW" altLang="en-US" sz="1600">
                <a:effectLst/>
              </a:rPr>
              <a:t>在大多數情況下，使用商業 </a:t>
            </a:r>
            <a:r>
              <a:rPr lang="en-US" altLang="zh-TW" sz="1600">
                <a:effectLst/>
              </a:rPr>
              <a:t>LLM </a:t>
            </a:r>
            <a:r>
              <a:rPr lang="zh-TW" altLang="en-US" sz="1600">
                <a:effectLst/>
              </a:rPr>
              <a:t>提供者更具成本效益，因為它可以以可預測的成本為您提供所需的</a:t>
            </a:r>
            <a:r>
              <a:rPr lang="zh-TW" altLang="en-US" sz="1600">
                <a:solidFill>
                  <a:srgbClr val="7030A0"/>
                </a:solidFill>
                <a:effectLst/>
              </a:rPr>
              <a:t>可擴展性、可靠性和支援</a:t>
            </a:r>
            <a:r>
              <a:rPr lang="zh-TW" altLang="en-US" sz="1600">
                <a:effectLst/>
              </a:rPr>
              <a:t>。雖然從理論上講，自託管似乎是一個好主意，但在實踐中它很少是最經濟的選擇。</a:t>
            </a:r>
          </a:p>
        </p:txBody>
      </p:sp>
    </p:spTree>
    <p:extLst>
      <p:ext uri="{BB962C8B-B14F-4D97-AF65-F5344CB8AC3E}">
        <p14:creationId xmlns:p14="http://schemas.microsoft.com/office/powerpoint/2010/main" val="124665106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B72179A-AFFA-AF2E-3ED2-6181AE7A5F08}"/>
              </a:ext>
            </a:extLst>
          </p:cNvPr>
          <p:cNvSpPr>
            <a:spLocks noGrp="1"/>
          </p:cNvSpPr>
          <p:nvPr>
            <p:ph type="title"/>
          </p:nvPr>
        </p:nvSpPr>
        <p:spPr>
          <a:xfrm>
            <a:off x="623888" y="1709739"/>
            <a:ext cx="7886700" cy="1215206"/>
          </a:xfrm>
        </p:spPr>
        <p:txBody>
          <a:bodyPr/>
          <a:lstStyle/>
          <a:p>
            <a:r>
              <a:rPr lang="zh-TW" altLang="en-US"/>
              <a:t>大型語言模型的推理</a:t>
            </a:r>
          </a:p>
        </p:txBody>
      </p:sp>
      <p:sp>
        <p:nvSpPr>
          <p:cNvPr id="5" name="文字版面配置區 4">
            <a:extLst>
              <a:ext uri="{FF2B5EF4-FFF2-40B4-BE49-F238E27FC236}">
                <a16:creationId xmlns:a16="http://schemas.microsoft.com/office/drawing/2014/main" id="{D91FAACF-3549-8091-1CA3-0A6112A0B844}"/>
              </a:ext>
            </a:extLst>
          </p:cNvPr>
          <p:cNvSpPr>
            <a:spLocks noGrp="1"/>
          </p:cNvSpPr>
          <p:nvPr>
            <p:ph type="body" idx="1"/>
          </p:nvPr>
        </p:nvSpPr>
        <p:spPr>
          <a:xfrm>
            <a:off x="650463" y="2852936"/>
            <a:ext cx="7886700" cy="1500187"/>
          </a:xfrm>
        </p:spPr>
        <p:txBody>
          <a:bodyPr/>
          <a:lstStyle/>
          <a:p>
            <a:r>
              <a:rPr lang="en-US" altLang="zh-TW"/>
              <a:t>Reasoning with LLMs</a:t>
            </a:r>
            <a:endParaRPr lang="zh-TW" altLang="en-US"/>
          </a:p>
        </p:txBody>
      </p:sp>
      <p:pic>
        <p:nvPicPr>
          <p:cNvPr id="10" name="圖片 9">
            <a:extLst>
              <a:ext uri="{FF2B5EF4-FFF2-40B4-BE49-F238E27FC236}">
                <a16:creationId xmlns:a16="http://schemas.microsoft.com/office/drawing/2014/main" id="{DFB5243F-954D-2291-6F31-85CCE8FDA2A2}"/>
              </a:ext>
            </a:extLst>
          </p:cNvPr>
          <p:cNvPicPr>
            <a:picLocks noChangeAspect="1"/>
          </p:cNvPicPr>
          <p:nvPr/>
        </p:nvPicPr>
        <p:blipFill>
          <a:blip r:embed="rId2"/>
          <a:stretch>
            <a:fillRect/>
          </a:stretch>
        </p:blipFill>
        <p:spPr>
          <a:xfrm>
            <a:off x="755576" y="3429000"/>
            <a:ext cx="7754388" cy="3189254"/>
          </a:xfrm>
          <a:prstGeom prst="rect">
            <a:avLst/>
          </a:prstGeom>
        </p:spPr>
      </p:pic>
      <p:sp>
        <p:nvSpPr>
          <p:cNvPr id="12" name="文字方塊 11">
            <a:extLst>
              <a:ext uri="{FF2B5EF4-FFF2-40B4-BE49-F238E27FC236}">
                <a16:creationId xmlns:a16="http://schemas.microsoft.com/office/drawing/2014/main" id="{C5B98542-91E3-168C-E06B-BAF1731804B4}"/>
              </a:ext>
            </a:extLst>
          </p:cNvPr>
          <p:cNvSpPr txBox="1"/>
          <p:nvPr/>
        </p:nvSpPr>
        <p:spPr>
          <a:xfrm>
            <a:off x="5220072" y="3140968"/>
            <a:ext cx="4572000" cy="215444"/>
          </a:xfrm>
          <a:prstGeom prst="rect">
            <a:avLst/>
          </a:prstGeom>
          <a:noFill/>
        </p:spPr>
        <p:txBody>
          <a:bodyPr wrap="square">
            <a:spAutoFit/>
          </a:bodyPr>
          <a:lstStyle/>
          <a:p>
            <a:r>
              <a:rPr lang="en-US" altLang="zh-TW" sz="800"/>
              <a:t>https://github.com/luban-agi/Awesome-LLM-reasoning</a:t>
            </a:r>
            <a:endParaRPr lang="zh-TW" altLang="en-US" sz="800"/>
          </a:p>
        </p:txBody>
      </p:sp>
    </p:spTree>
    <p:extLst>
      <p:ext uri="{BB962C8B-B14F-4D97-AF65-F5344CB8AC3E}">
        <p14:creationId xmlns:p14="http://schemas.microsoft.com/office/powerpoint/2010/main" val="46693248"/>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DA857-1383-49E4-1569-9CE20D5C97F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53DF169-A372-E0A2-D8DC-36C19248B63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「深度思考」</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語言模型的特色</a:t>
            </a:r>
          </a:p>
        </p:txBody>
      </p:sp>
      <p:pic>
        <p:nvPicPr>
          <p:cNvPr id="9" name="Picture 2">
            <a:extLst>
              <a:ext uri="{FF2B5EF4-FFF2-40B4-BE49-F238E27FC236}">
                <a16:creationId xmlns:a16="http://schemas.microsoft.com/office/drawing/2014/main" id="{19C04CF9-B06F-08AD-140B-7D765101A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211" y="2112167"/>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單箭頭接點 9">
            <a:extLst>
              <a:ext uri="{FF2B5EF4-FFF2-40B4-BE49-F238E27FC236}">
                <a16:creationId xmlns:a16="http://schemas.microsoft.com/office/drawing/2014/main" id="{75076D71-8E49-FF1D-34D0-2CE47C0F5A6C}"/>
              </a:ext>
            </a:extLst>
          </p:cNvPr>
          <p:cNvCxnSpPr>
            <a:cxnSpLocks/>
          </p:cNvCxnSpPr>
          <p:nvPr/>
        </p:nvCxnSpPr>
        <p:spPr>
          <a:xfrm>
            <a:off x="1312978" y="2665477"/>
            <a:ext cx="7855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D87ACD33-4926-6FF6-D46D-C8FA42FFB7ED}"/>
              </a:ext>
            </a:extLst>
          </p:cNvPr>
          <p:cNvCxnSpPr>
            <a:cxnSpLocks/>
          </p:cNvCxnSpPr>
          <p:nvPr/>
        </p:nvCxnSpPr>
        <p:spPr>
          <a:xfrm>
            <a:off x="3270365" y="2689608"/>
            <a:ext cx="78550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3C03E08B-09F0-919D-EF29-F10D0D929450}"/>
              </a:ext>
            </a:extLst>
          </p:cNvPr>
          <p:cNvSpPr txBox="1"/>
          <p:nvPr/>
        </p:nvSpPr>
        <p:spPr>
          <a:xfrm>
            <a:off x="421308" y="2481887"/>
            <a:ext cx="914400" cy="369332"/>
          </a:xfrm>
          <a:prstGeom prst="rect">
            <a:avLst/>
          </a:prstGeom>
          <a:noFill/>
        </p:spPr>
        <p:txBody>
          <a:bodyPr wrap="square" rtlCol="0">
            <a:spAutoFit/>
          </a:bodyPr>
          <a:lstStyle/>
          <a:p>
            <a:pPr algn="ct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問題</a:t>
            </a:r>
          </a:p>
        </p:txBody>
      </p:sp>
      <p:sp>
        <p:nvSpPr>
          <p:cNvPr id="13" name="文字方塊 12">
            <a:extLst>
              <a:ext uri="{FF2B5EF4-FFF2-40B4-BE49-F238E27FC236}">
                <a16:creationId xmlns:a16="http://schemas.microsoft.com/office/drawing/2014/main" id="{49D9C5CB-B5E3-2D0C-7636-95959EA350C2}"/>
              </a:ext>
            </a:extLst>
          </p:cNvPr>
          <p:cNvSpPr txBox="1"/>
          <p:nvPr/>
        </p:nvSpPr>
        <p:spPr>
          <a:xfrm>
            <a:off x="4783972" y="2516483"/>
            <a:ext cx="2589503"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給一個</a:t>
            </a:r>
            <a:r>
              <a:rPr lang="zh-TW" altLang="en-US" sz="1800" dirty="0">
                <a:solidFill>
                  <a:prstClr val="black"/>
                </a:solidFill>
                <a:latin typeface="微軟正黑體" panose="020B0604030504040204" pitchFamily="34" charset="-120"/>
                <a:ea typeface="微軟正黑體" panose="020B0604030504040204" pitchFamily="34" charset="-120"/>
              </a:rPr>
              <a:t>「思考</a:t>
            </a:r>
            <a:r>
              <a:rPr kumimoji="0" lang="zh-TW" altLang="en-US" sz="1800" dirty="0">
                <a:solidFill>
                  <a:prstClr val="black"/>
                </a:solidFill>
                <a:latin typeface="微軟正黑體" panose="020B0604030504040204" pitchFamily="34" charset="-120"/>
                <a:ea typeface="微軟正黑體" panose="020B0604030504040204" pitchFamily="34" charset="-120"/>
              </a:rPr>
              <a:t>」過程</a:t>
            </a:r>
          </a:p>
        </p:txBody>
      </p:sp>
      <p:sp>
        <p:nvSpPr>
          <p:cNvPr id="14" name="文字方塊 13">
            <a:extLst>
              <a:ext uri="{FF2B5EF4-FFF2-40B4-BE49-F238E27FC236}">
                <a16:creationId xmlns:a16="http://schemas.microsoft.com/office/drawing/2014/main" id="{5508BBCE-5B35-C49D-261B-C86CD0F63CC7}"/>
              </a:ext>
            </a:extLst>
          </p:cNvPr>
          <p:cNvSpPr txBox="1"/>
          <p:nvPr/>
        </p:nvSpPr>
        <p:spPr>
          <a:xfrm>
            <a:off x="7883308" y="2516483"/>
            <a:ext cx="996200" cy="369332"/>
          </a:xfrm>
          <a:prstGeom prst="rect">
            <a:avLst/>
          </a:prstGeom>
          <a:noFill/>
        </p:spPr>
        <p:txBody>
          <a:bodyPr wrap="square" rtlCol="0">
            <a:spAutoFit/>
          </a:bodyPr>
          <a:lstStyle/>
          <a:p>
            <a:pPr defTabSz="685800" fontAlgn="auto">
              <a:spcBef>
                <a:spcPts val="0"/>
              </a:spcBef>
              <a:spcAft>
                <a:spcPts val="0"/>
              </a:spcAft>
              <a:defRPr/>
            </a:pPr>
            <a:r>
              <a:rPr kumimoji="0" lang="zh-TW" altLang="en-US" sz="1800" dirty="0">
                <a:solidFill>
                  <a:prstClr val="black"/>
                </a:solidFill>
                <a:latin typeface="微軟正黑體" panose="020B0604030504040204" pitchFamily="34" charset="-120"/>
                <a:ea typeface="微軟正黑體" panose="020B0604030504040204" pitchFamily="34" charset="-120"/>
              </a:rPr>
              <a:t>答案</a:t>
            </a:r>
          </a:p>
        </p:txBody>
      </p:sp>
      <p:sp>
        <p:nvSpPr>
          <p:cNvPr id="15" name="文字方塊 14">
            <a:extLst>
              <a:ext uri="{FF2B5EF4-FFF2-40B4-BE49-F238E27FC236}">
                <a16:creationId xmlns:a16="http://schemas.microsoft.com/office/drawing/2014/main" id="{53630341-B044-5818-E786-4DA0457083A9}"/>
              </a:ext>
            </a:extLst>
          </p:cNvPr>
          <p:cNvSpPr txBox="1"/>
          <p:nvPr/>
        </p:nvSpPr>
        <p:spPr>
          <a:xfrm>
            <a:off x="4041333" y="2516483"/>
            <a:ext cx="885825" cy="646331"/>
          </a:xfrm>
          <a:prstGeom prst="rect">
            <a:avLst/>
          </a:prstGeom>
          <a:noFill/>
        </p:spPr>
        <p:txBody>
          <a:bodyPr wrap="square" rtlCol="0">
            <a:spAutoFit/>
          </a:bodyPr>
          <a:lstStyle/>
          <a:p>
            <a:pPr algn="ctr"/>
            <a:r>
              <a:rPr lang="en-US" altLang="zh-TW" sz="1800" dirty="0"/>
              <a:t>&lt;think&gt;</a:t>
            </a:r>
            <a:endParaRPr lang="zh-TW" altLang="en-US" sz="1800" dirty="0"/>
          </a:p>
        </p:txBody>
      </p:sp>
      <p:sp>
        <p:nvSpPr>
          <p:cNvPr id="16" name="文字方塊 15">
            <a:extLst>
              <a:ext uri="{FF2B5EF4-FFF2-40B4-BE49-F238E27FC236}">
                <a16:creationId xmlns:a16="http://schemas.microsoft.com/office/drawing/2014/main" id="{83C84175-E61E-EFAB-4EC4-16408A5E6595}"/>
              </a:ext>
            </a:extLst>
          </p:cNvPr>
          <p:cNvSpPr txBox="1"/>
          <p:nvPr/>
        </p:nvSpPr>
        <p:spPr>
          <a:xfrm>
            <a:off x="6840942" y="2516483"/>
            <a:ext cx="1042366" cy="369332"/>
          </a:xfrm>
          <a:prstGeom prst="rect">
            <a:avLst/>
          </a:prstGeom>
          <a:noFill/>
        </p:spPr>
        <p:txBody>
          <a:bodyPr wrap="square" rtlCol="0">
            <a:spAutoFit/>
          </a:bodyPr>
          <a:lstStyle/>
          <a:p>
            <a:pPr algn="ctr"/>
            <a:r>
              <a:rPr lang="en-US" altLang="zh-TW" sz="1800" dirty="0"/>
              <a:t>&lt;/think&gt;</a:t>
            </a:r>
            <a:endParaRPr lang="zh-TW" altLang="en-US" sz="1800" dirty="0"/>
          </a:p>
        </p:txBody>
      </p:sp>
      <p:sp>
        <p:nvSpPr>
          <p:cNvPr id="3" name="矩形: 圓角 2">
            <a:extLst>
              <a:ext uri="{FF2B5EF4-FFF2-40B4-BE49-F238E27FC236}">
                <a16:creationId xmlns:a16="http://schemas.microsoft.com/office/drawing/2014/main" id="{F2193D4B-346F-6D17-E115-3388E1695FD5}"/>
              </a:ext>
            </a:extLst>
          </p:cNvPr>
          <p:cNvSpPr/>
          <p:nvPr/>
        </p:nvSpPr>
        <p:spPr>
          <a:xfrm>
            <a:off x="5932298" y="3385248"/>
            <a:ext cx="1733378" cy="1220466"/>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dirty="0"/>
          </a:p>
        </p:txBody>
      </p:sp>
      <p:sp>
        <p:nvSpPr>
          <p:cNvPr id="17" name="文字方塊 16">
            <a:extLst>
              <a:ext uri="{FF2B5EF4-FFF2-40B4-BE49-F238E27FC236}">
                <a16:creationId xmlns:a16="http://schemas.microsoft.com/office/drawing/2014/main" id="{C151474B-4E78-94E0-1000-D8FCA2357EF2}"/>
              </a:ext>
            </a:extLst>
          </p:cNvPr>
          <p:cNvSpPr txBox="1"/>
          <p:nvPr/>
        </p:nvSpPr>
        <p:spPr>
          <a:xfrm>
            <a:off x="1471311" y="3450148"/>
            <a:ext cx="1785938" cy="415498"/>
          </a:xfrm>
          <a:prstGeom prst="rect">
            <a:avLst/>
          </a:prstGeom>
          <a:noFill/>
        </p:spPr>
        <p:txBody>
          <a:bodyPr wrap="square" rtlCol="0">
            <a:spAutoFit/>
          </a:bodyPr>
          <a:lstStyle/>
          <a:p>
            <a:pPr algn="ctr"/>
            <a:r>
              <a:rPr lang="en-US" altLang="zh-TW" sz="2100" b="1" u="sng" dirty="0"/>
              <a:t>Verification</a:t>
            </a:r>
            <a:endParaRPr lang="zh-TW" altLang="en-US" sz="2100" b="1" u="sng" dirty="0"/>
          </a:p>
        </p:txBody>
      </p:sp>
      <p:sp>
        <p:nvSpPr>
          <p:cNvPr id="18" name="文字方塊 17">
            <a:extLst>
              <a:ext uri="{FF2B5EF4-FFF2-40B4-BE49-F238E27FC236}">
                <a16:creationId xmlns:a16="http://schemas.microsoft.com/office/drawing/2014/main" id="{0DF75307-25EF-DA36-FBAD-57B70E85AC02}"/>
              </a:ext>
            </a:extLst>
          </p:cNvPr>
          <p:cNvSpPr txBox="1"/>
          <p:nvPr/>
        </p:nvSpPr>
        <p:spPr>
          <a:xfrm>
            <a:off x="1471311" y="3904167"/>
            <a:ext cx="1785938" cy="646331"/>
          </a:xfrm>
          <a:prstGeom prst="rect">
            <a:avLst/>
          </a:prstGeom>
          <a:noFill/>
        </p:spPr>
        <p:txBody>
          <a:bodyPr wrap="square" rtlCol="0">
            <a:spAutoFit/>
          </a:bodyPr>
          <a:lstStyle/>
          <a:p>
            <a:pPr algn="ctr"/>
            <a:r>
              <a:rPr lang="en-US" altLang="zh-TW" sz="1800" dirty="0"/>
              <a:t>“Let</a:t>
            </a:r>
            <a:r>
              <a:rPr lang="zh-TW" altLang="en-US" sz="1800" dirty="0"/>
              <a:t> </a:t>
            </a:r>
            <a:r>
              <a:rPr lang="en-US" altLang="zh-TW" sz="1800" dirty="0"/>
              <a:t>me</a:t>
            </a:r>
            <a:r>
              <a:rPr lang="zh-TW" altLang="en-US" sz="1800" dirty="0"/>
              <a:t> </a:t>
            </a:r>
            <a:r>
              <a:rPr lang="en-US" altLang="zh-TW" sz="1800" dirty="0"/>
              <a:t>check</a:t>
            </a:r>
            <a:r>
              <a:rPr lang="zh-TW" altLang="en-US" sz="1800" dirty="0"/>
              <a:t> </a:t>
            </a:r>
            <a:r>
              <a:rPr lang="en-US" altLang="zh-TW" sz="1800" dirty="0"/>
              <a:t>the</a:t>
            </a:r>
            <a:r>
              <a:rPr lang="zh-TW" altLang="en-US" sz="1800" dirty="0"/>
              <a:t> </a:t>
            </a:r>
            <a:r>
              <a:rPr lang="en-US" altLang="zh-TW" sz="1800" dirty="0"/>
              <a:t>answer</a:t>
            </a:r>
            <a:r>
              <a:rPr lang="zh-TW" altLang="en-US" sz="1800" dirty="0"/>
              <a:t> </a:t>
            </a:r>
            <a:r>
              <a:rPr lang="en-US" altLang="zh-TW" sz="1800" dirty="0"/>
              <a:t>…”</a:t>
            </a:r>
            <a:endParaRPr lang="zh-TW" altLang="en-US" sz="1800" dirty="0"/>
          </a:p>
        </p:txBody>
      </p:sp>
      <p:sp>
        <p:nvSpPr>
          <p:cNvPr id="19" name="文字方塊 18">
            <a:extLst>
              <a:ext uri="{FF2B5EF4-FFF2-40B4-BE49-F238E27FC236}">
                <a16:creationId xmlns:a16="http://schemas.microsoft.com/office/drawing/2014/main" id="{0FCDFD80-E387-7606-B4E8-13563B79A4EB}"/>
              </a:ext>
            </a:extLst>
          </p:cNvPr>
          <p:cNvSpPr txBox="1"/>
          <p:nvPr/>
        </p:nvSpPr>
        <p:spPr>
          <a:xfrm>
            <a:off x="5908313" y="3448279"/>
            <a:ext cx="1785938" cy="415498"/>
          </a:xfrm>
          <a:prstGeom prst="rect">
            <a:avLst/>
          </a:prstGeom>
          <a:noFill/>
        </p:spPr>
        <p:txBody>
          <a:bodyPr wrap="square" rtlCol="0">
            <a:spAutoFit/>
          </a:bodyPr>
          <a:lstStyle/>
          <a:p>
            <a:pPr algn="ctr"/>
            <a:r>
              <a:rPr lang="en-US" altLang="zh-TW" sz="2100" b="1" u="sng" dirty="0"/>
              <a:t>Planning</a:t>
            </a:r>
            <a:endParaRPr lang="zh-TW" altLang="en-US" sz="2100" b="1" u="sng" dirty="0"/>
          </a:p>
        </p:txBody>
      </p:sp>
      <p:sp>
        <p:nvSpPr>
          <p:cNvPr id="20" name="文字方塊 19">
            <a:extLst>
              <a:ext uri="{FF2B5EF4-FFF2-40B4-BE49-F238E27FC236}">
                <a16:creationId xmlns:a16="http://schemas.microsoft.com/office/drawing/2014/main" id="{4CBB3B4F-2D63-F8F3-CD7B-57BDC04B2C24}"/>
              </a:ext>
            </a:extLst>
          </p:cNvPr>
          <p:cNvSpPr txBox="1"/>
          <p:nvPr/>
        </p:nvSpPr>
        <p:spPr>
          <a:xfrm>
            <a:off x="5908313" y="3911582"/>
            <a:ext cx="1785938" cy="646331"/>
          </a:xfrm>
          <a:prstGeom prst="rect">
            <a:avLst/>
          </a:prstGeom>
          <a:noFill/>
        </p:spPr>
        <p:txBody>
          <a:bodyPr wrap="square" rtlCol="0">
            <a:spAutoFit/>
          </a:bodyPr>
          <a:lstStyle/>
          <a:p>
            <a:pPr algn="ctr"/>
            <a:r>
              <a:rPr lang="en-US" altLang="zh-TW" sz="1800" dirty="0"/>
              <a:t>“Let’s</a:t>
            </a:r>
            <a:r>
              <a:rPr lang="zh-TW" altLang="en-US" sz="1800" dirty="0"/>
              <a:t> </a:t>
            </a:r>
            <a:r>
              <a:rPr lang="en-US" altLang="zh-TW" sz="1800" dirty="0"/>
              <a:t>first</a:t>
            </a:r>
            <a:r>
              <a:rPr lang="zh-TW" altLang="en-US" sz="1800" dirty="0"/>
              <a:t> </a:t>
            </a:r>
            <a:r>
              <a:rPr lang="en-US" altLang="zh-TW" sz="1800" dirty="0"/>
              <a:t>try</a:t>
            </a:r>
            <a:r>
              <a:rPr lang="zh-TW" altLang="en-US" sz="1800" dirty="0"/>
              <a:t> </a:t>
            </a:r>
            <a:r>
              <a:rPr lang="en-US" altLang="zh-TW" sz="1800" dirty="0"/>
              <a:t>to</a:t>
            </a:r>
            <a:r>
              <a:rPr lang="zh-TW" altLang="en-US" sz="1800" dirty="0"/>
              <a:t> </a:t>
            </a:r>
            <a:r>
              <a:rPr lang="en-US" altLang="zh-TW" sz="1800" dirty="0"/>
              <a:t>……”</a:t>
            </a:r>
            <a:r>
              <a:rPr lang="zh-TW" altLang="en-US" sz="1800" dirty="0"/>
              <a:t> </a:t>
            </a:r>
          </a:p>
        </p:txBody>
      </p:sp>
      <p:sp>
        <p:nvSpPr>
          <p:cNvPr id="21" name="文字方塊 20">
            <a:extLst>
              <a:ext uri="{FF2B5EF4-FFF2-40B4-BE49-F238E27FC236}">
                <a16:creationId xmlns:a16="http://schemas.microsoft.com/office/drawing/2014/main" id="{7B1EF632-ABF1-F355-DB04-51154C48F9D0}"/>
              </a:ext>
            </a:extLst>
          </p:cNvPr>
          <p:cNvSpPr txBox="1"/>
          <p:nvPr/>
        </p:nvSpPr>
        <p:spPr>
          <a:xfrm>
            <a:off x="3715331" y="3450148"/>
            <a:ext cx="1785938" cy="415498"/>
          </a:xfrm>
          <a:prstGeom prst="rect">
            <a:avLst/>
          </a:prstGeom>
          <a:noFill/>
        </p:spPr>
        <p:txBody>
          <a:bodyPr wrap="square" rtlCol="0">
            <a:spAutoFit/>
          </a:bodyPr>
          <a:lstStyle/>
          <a:p>
            <a:pPr algn="ctr"/>
            <a:r>
              <a:rPr lang="en-US" altLang="zh-TW" sz="2100" b="1" u="sng" dirty="0"/>
              <a:t>Explore</a:t>
            </a:r>
            <a:endParaRPr lang="zh-TW" altLang="en-US" sz="2100" b="1" u="sng" dirty="0"/>
          </a:p>
        </p:txBody>
      </p:sp>
      <p:sp>
        <p:nvSpPr>
          <p:cNvPr id="22" name="文字方塊 21">
            <a:extLst>
              <a:ext uri="{FF2B5EF4-FFF2-40B4-BE49-F238E27FC236}">
                <a16:creationId xmlns:a16="http://schemas.microsoft.com/office/drawing/2014/main" id="{826BF020-D516-485B-AC81-B20CAA7AF7D5}"/>
              </a:ext>
            </a:extLst>
          </p:cNvPr>
          <p:cNvSpPr txBox="1"/>
          <p:nvPr/>
        </p:nvSpPr>
        <p:spPr>
          <a:xfrm>
            <a:off x="3540402" y="3915403"/>
            <a:ext cx="2192948" cy="646331"/>
          </a:xfrm>
          <a:prstGeom prst="rect">
            <a:avLst/>
          </a:prstGeom>
          <a:noFill/>
        </p:spPr>
        <p:txBody>
          <a:bodyPr wrap="square" rtlCol="0">
            <a:spAutoFit/>
          </a:bodyPr>
          <a:lstStyle/>
          <a:p>
            <a:pPr algn="ctr"/>
            <a:r>
              <a:rPr lang="en-US" altLang="zh-TW" sz="1800" dirty="0"/>
              <a:t>“Let’s</a:t>
            </a:r>
            <a:r>
              <a:rPr lang="zh-TW" altLang="en-US" sz="1800" dirty="0"/>
              <a:t> </a:t>
            </a:r>
            <a:r>
              <a:rPr lang="en-US" altLang="zh-TW" sz="1800" dirty="0"/>
              <a:t>try</a:t>
            </a:r>
            <a:r>
              <a:rPr lang="zh-TW" altLang="en-US" sz="1800" dirty="0"/>
              <a:t> </a:t>
            </a:r>
            <a:r>
              <a:rPr lang="en-US" altLang="zh-TW" sz="1800" dirty="0"/>
              <a:t>a</a:t>
            </a:r>
            <a:r>
              <a:rPr lang="zh-TW" altLang="en-US" sz="1800" dirty="0"/>
              <a:t> </a:t>
            </a:r>
            <a:r>
              <a:rPr lang="en-US" altLang="zh-TW" sz="1800" dirty="0"/>
              <a:t>different</a:t>
            </a:r>
            <a:r>
              <a:rPr lang="zh-TW" altLang="en-US" sz="1800" dirty="0"/>
              <a:t> </a:t>
            </a:r>
            <a:r>
              <a:rPr lang="en-US" altLang="zh-TW" sz="1800" dirty="0"/>
              <a:t>approach</a:t>
            </a:r>
            <a:r>
              <a:rPr lang="zh-TW" altLang="en-US" sz="1800" dirty="0"/>
              <a:t> </a:t>
            </a:r>
            <a:r>
              <a:rPr lang="en-US" altLang="zh-TW" sz="1800" dirty="0"/>
              <a:t>…”</a:t>
            </a:r>
            <a:endParaRPr lang="zh-TW" altLang="en-US" sz="1800" dirty="0"/>
          </a:p>
        </p:txBody>
      </p:sp>
      <p:sp>
        <p:nvSpPr>
          <p:cNvPr id="23" name="矩形: 圓角 22">
            <a:extLst>
              <a:ext uri="{FF2B5EF4-FFF2-40B4-BE49-F238E27FC236}">
                <a16:creationId xmlns:a16="http://schemas.microsoft.com/office/drawing/2014/main" id="{FB008A5C-FFB1-615C-E1D1-A82DA1CA9C60}"/>
              </a:ext>
            </a:extLst>
          </p:cNvPr>
          <p:cNvSpPr/>
          <p:nvPr/>
        </p:nvSpPr>
        <p:spPr>
          <a:xfrm>
            <a:off x="1457023" y="3399023"/>
            <a:ext cx="1814513" cy="1220466"/>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dirty="0"/>
          </a:p>
        </p:txBody>
      </p:sp>
      <p:sp>
        <p:nvSpPr>
          <p:cNvPr id="24" name="矩形: 圓角 23">
            <a:extLst>
              <a:ext uri="{FF2B5EF4-FFF2-40B4-BE49-F238E27FC236}">
                <a16:creationId xmlns:a16="http://schemas.microsoft.com/office/drawing/2014/main" id="{93C1D70F-1637-2CC2-9244-BD31EE475EAD}"/>
              </a:ext>
            </a:extLst>
          </p:cNvPr>
          <p:cNvSpPr/>
          <p:nvPr/>
        </p:nvSpPr>
        <p:spPr>
          <a:xfrm>
            <a:off x="3537153" y="3399023"/>
            <a:ext cx="2167621" cy="1220466"/>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800" dirty="0"/>
          </a:p>
        </p:txBody>
      </p:sp>
      <p:sp>
        <p:nvSpPr>
          <p:cNvPr id="25" name="文字方塊 24">
            <a:extLst>
              <a:ext uri="{FF2B5EF4-FFF2-40B4-BE49-F238E27FC236}">
                <a16:creationId xmlns:a16="http://schemas.microsoft.com/office/drawing/2014/main" id="{D8180123-84A6-7E5B-223E-F90773E32747}"/>
              </a:ext>
            </a:extLst>
          </p:cNvPr>
          <p:cNvSpPr txBox="1"/>
          <p:nvPr/>
        </p:nvSpPr>
        <p:spPr>
          <a:xfrm>
            <a:off x="7897791" y="3808460"/>
            <a:ext cx="617559" cy="646331"/>
          </a:xfrm>
          <a:prstGeom prst="rect">
            <a:avLst/>
          </a:prstGeom>
          <a:noFill/>
        </p:spPr>
        <p:txBody>
          <a:bodyPr wrap="square" rtlCol="0">
            <a:spAutoFit/>
          </a:bodyPr>
          <a:lstStyle/>
          <a:p>
            <a:r>
              <a:rPr lang="en-US" altLang="zh-TW" sz="1800" b="1" dirty="0"/>
              <a:t>……</a:t>
            </a:r>
            <a:endParaRPr lang="zh-TW" altLang="en-US" sz="1800" b="1" dirty="0"/>
          </a:p>
        </p:txBody>
      </p:sp>
      <p:sp>
        <p:nvSpPr>
          <p:cNvPr id="26" name="右大括弧 25">
            <a:extLst>
              <a:ext uri="{FF2B5EF4-FFF2-40B4-BE49-F238E27FC236}">
                <a16:creationId xmlns:a16="http://schemas.microsoft.com/office/drawing/2014/main" id="{BAF581D9-BA88-2F44-AB8C-C9843D0AF475}"/>
              </a:ext>
            </a:extLst>
          </p:cNvPr>
          <p:cNvSpPr/>
          <p:nvPr/>
        </p:nvSpPr>
        <p:spPr>
          <a:xfrm rot="16200000">
            <a:off x="4745574" y="-423987"/>
            <a:ext cx="413839" cy="7125714"/>
          </a:xfrm>
          <a:prstGeom prst="rightBrace">
            <a:avLst>
              <a:gd name="adj1" fmla="val 53648"/>
              <a:gd name="adj2" fmla="val 63634"/>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sz="1800"/>
          </a:p>
        </p:txBody>
      </p:sp>
      <p:sp>
        <p:nvSpPr>
          <p:cNvPr id="27" name="文字方塊 26">
            <a:extLst>
              <a:ext uri="{FF2B5EF4-FFF2-40B4-BE49-F238E27FC236}">
                <a16:creationId xmlns:a16="http://schemas.microsoft.com/office/drawing/2014/main" id="{E0AF1B11-FE53-12D4-1E3A-57B7A4D47AA6}"/>
              </a:ext>
            </a:extLst>
          </p:cNvPr>
          <p:cNvSpPr txBox="1"/>
          <p:nvPr/>
        </p:nvSpPr>
        <p:spPr>
          <a:xfrm>
            <a:off x="4012759" y="4824988"/>
            <a:ext cx="4988120" cy="369332"/>
          </a:xfrm>
          <a:prstGeom prst="rect">
            <a:avLst/>
          </a:prstGeom>
          <a:noFill/>
        </p:spPr>
        <p:txBody>
          <a:bodyPr wrap="square" rtlCol="0">
            <a:spAutoFit/>
          </a:bodyPr>
          <a:lstStyle/>
          <a:p>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a:t>
            </a:r>
            <a:r>
              <a:rPr lang="en-US" altLang="zh-TW" sz="1800" dirty="0">
                <a:latin typeface="微軟正黑體" panose="020B0604030504040204" pitchFamily="34" charset="-120"/>
                <a:ea typeface="微軟正黑體" panose="020B0604030504040204" pitchFamily="34" charset="-120"/>
              </a:rPr>
              <a:t>Inference</a:t>
            </a:r>
            <a:r>
              <a:rPr lang="zh-TW" altLang="en-US" sz="1800" dirty="0">
                <a:latin typeface="微軟正黑體" panose="020B0604030504040204" pitchFamily="34" charset="-120"/>
                <a:ea typeface="微軟正黑體" panose="020B0604030504040204" pitchFamily="34" charset="-120"/>
              </a:rPr>
              <a:t>」字面翻譯類似，但意思完全不同</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
        <p:nvSpPr>
          <p:cNvPr id="28" name="文字方塊 27">
            <a:extLst>
              <a:ext uri="{FF2B5EF4-FFF2-40B4-BE49-F238E27FC236}">
                <a16:creationId xmlns:a16="http://schemas.microsoft.com/office/drawing/2014/main" id="{C005D344-8FF9-D36F-75A9-42F09A656BCA}"/>
              </a:ext>
            </a:extLst>
          </p:cNvPr>
          <p:cNvSpPr txBox="1"/>
          <p:nvPr/>
        </p:nvSpPr>
        <p:spPr>
          <a:xfrm>
            <a:off x="1401641" y="5384489"/>
            <a:ext cx="2587721" cy="512384"/>
          </a:xfrm>
          <a:prstGeom prst="rect">
            <a:avLst/>
          </a:prstGeom>
          <a:noFill/>
        </p:spPr>
        <p:txBody>
          <a:bodyPr wrap="square">
            <a:spAutoFit/>
          </a:bodyPr>
          <a:lstStyle/>
          <a:p>
            <a:pPr algn="ctr">
              <a:lnSpc>
                <a:spcPts val="1574"/>
              </a:lnSpc>
              <a:spcAft>
                <a:spcPts val="675"/>
              </a:spcAft>
            </a:pPr>
            <a:r>
              <a:rPr lang="en-US" altLang="zh-TW" sz="2100" b="1" dirty="0">
                <a:solidFill>
                  <a:srgbClr val="000000"/>
                </a:solidFill>
                <a:latin typeface="Lucida Grande"/>
              </a:rPr>
              <a:t>Test-Time Compute</a:t>
            </a:r>
            <a:r>
              <a:rPr lang="zh-TW" altLang="en-US" sz="2100" b="1" dirty="0">
                <a:solidFill>
                  <a:srgbClr val="000000"/>
                </a:solidFill>
                <a:latin typeface="Lucida Grande"/>
              </a:rPr>
              <a:t> </a:t>
            </a:r>
            <a:endParaRPr lang="en-US" altLang="zh-TW" sz="2100" b="1" dirty="0">
              <a:solidFill>
                <a:srgbClr val="000000"/>
              </a:solidFill>
              <a:latin typeface="Lucida Grande"/>
            </a:endParaRPr>
          </a:p>
        </p:txBody>
      </p:sp>
      <p:sp>
        <p:nvSpPr>
          <p:cNvPr id="29" name="文字方塊 28">
            <a:extLst>
              <a:ext uri="{FF2B5EF4-FFF2-40B4-BE49-F238E27FC236}">
                <a16:creationId xmlns:a16="http://schemas.microsoft.com/office/drawing/2014/main" id="{410092D2-1517-2848-7972-7EFC9AA27F37}"/>
              </a:ext>
            </a:extLst>
          </p:cNvPr>
          <p:cNvSpPr txBox="1"/>
          <p:nvPr/>
        </p:nvSpPr>
        <p:spPr>
          <a:xfrm>
            <a:off x="5154639" y="5308046"/>
            <a:ext cx="3989361" cy="369332"/>
          </a:xfrm>
          <a:prstGeom prst="rect">
            <a:avLst/>
          </a:prstGeom>
          <a:noFill/>
        </p:spPr>
        <p:txBody>
          <a:bodyPr wrap="square" rtlCol="0">
            <a:spAutoFit/>
          </a:bodyPr>
          <a:lstStyle/>
          <a:p>
            <a:r>
              <a:rPr lang="zh-TW" altLang="en-US" sz="1800" dirty="0">
                <a:latin typeface="微軟正黑體" panose="020B0604030504040204" pitchFamily="34" charset="-120"/>
                <a:ea typeface="微軟正黑體" panose="020B0604030504040204" pitchFamily="34" charset="-120"/>
              </a:rPr>
              <a:t>第一堂課：</a:t>
            </a:r>
            <a:r>
              <a:rPr lang="en-US" altLang="zh-TW"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深度不夠，長度來湊</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86FA3560-B692-7871-166D-9237A7291474}"/>
              </a:ext>
            </a:extLst>
          </p:cNvPr>
          <p:cNvSpPr txBox="1"/>
          <p:nvPr/>
        </p:nvSpPr>
        <p:spPr>
          <a:xfrm>
            <a:off x="1298444" y="4790717"/>
            <a:ext cx="3843797" cy="415498"/>
          </a:xfrm>
          <a:prstGeom prst="rect">
            <a:avLst/>
          </a:prstGeom>
          <a:noFill/>
        </p:spPr>
        <p:txBody>
          <a:bodyPr wrap="square" rtlCol="0">
            <a:spAutoFit/>
          </a:bodyPr>
          <a:lstStyle/>
          <a:p>
            <a:r>
              <a:rPr lang="zh-TW" altLang="en-US" sz="2100" b="1" dirty="0">
                <a:latin typeface="微軟正黑體" panose="020B0604030504040204" pitchFamily="34" charset="-120"/>
                <a:ea typeface="微軟正黑體" panose="020B0604030504040204" pitchFamily="34" charset="-120"/>
              </a:rPr>
              <a:t>「推理」</a:t>
            </a:r>
            <a:r>
              <a:rPr lang="en-US" altLang="zh-TW" sz="2100" b="1" dirty="0">
                <a:latin typeface="微軟正黑體" panose="020B0604030504040204" pitchFamily="34" charset="-120"/>
                <a:ea typeface="微軟正黑體" panose="020B0604030504040204" pitchFamily="34" charset="-120"/>
              </a:rPr>
              <a:t>(Reasoning)</a:t>
            </a:r>
            <a:r>
              <a:rPr lang="zh-TW" altLang="en-US" sz="2100" b="1" dirty="0">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val="13857164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animBg="1"/>
      <p:bldP spid="17" grpId="0"/>
      <p:bldP spid="18" grpId="0"/>
      <p:bldP spid="19" grpId="0"/>
      <p:bldP spid="20" grpId="0"/>
      <p:bldP spid="21" grpId="0"/>
      <p:bldP spid="22" grpId="0"/>
      <p:bldP spid="23" grpId="0" animBg="1"/>
      <p:bldP spid="24" grpId="0" animBg="1"/>
      <p:bldP spid="25" grpId="0"/>
      <p:bldP spid="26" grpId="0" animBg="1"/>
      <p:bldP spid="27" grpId="0"/>
      <p:bldP spid="28" grpId="0"/>
      <p:bldP spid="29" grpId="0"/>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F5BEAE-39CA-126D-325A-411E4F7DC296}"/>
              </a:ext>
            </a:extLst>
          </p:cNvPr>
          <p:cNvSpPr>
            <a:spLocks noGrp="1"/>
          </p:cNvSpPr>
          <p:nvPr>
            <p:ph type="title"/>
          </p:nvPr>
        </p:nvSpPr>
        <p:spPr/>
        <p:txBody>
          <a:bodyPr/>
          <a:lstStyle/>
          <a:p>
            <a:r>
              <a:rPr lang="en-US" altLang="zh-TW"/>
              <a:t>Chain-of-Though (</a:t>
            </a:r>
            <a:r>
              <a:rPr lang="en-US" altLang="zh-TW" dirty="0" err="1"/>
              <a:t>CoT</a:t>
            </a:r>
            <a:r>
              <a:rPr lang="en-US" altLang="zh-TW" dirty="0"/>
              <a:t>)</a:t>
            </a:r>
            <a:endParaRPr lang="zh-TW" altLang="en-US" dirty="0"/>
          </a:p>
        </p:txBody>
      </p:sp>
      <p:sp>
        <p:nvSpPr>
          <p:cNvPr id="7" name="文字方塊 6">
            <a:extLst>
              <a:ext uri="{FF2B5EF4-FFF2-40B4-BE49-F238E27FC236}">
                <a16:creationId xmlns:a16="http://schemas.microsoft.com/office/drawing/2014/main" id="{C63BBB6F-F63E-8B81-782C-2E5D10200767}"/>
              </a:ext>
            </a:extLst>
          </p:cNvPr>
          <p:cNvSpPr txBox="1"/>
          <p:nvPr/>
        </p:nvSpPr>
        <p:spPr>
          <a:xfrm>
            <a:off x="1276600" y="2572382"/>
            <a:ext cx="4575008" cy="369332"/>
          </a:xfrm>
          <a:prstGeom prst="rect">
            <a:avLst/>
          </a:prstGeom>
          <a:noFill/>
        </p:spPr>
        <p:txBody>
          <a:bodyPr wrap="square">
            <a:spAutoFit/>
          </a:bodyPr>
          <a:lstStyle/>
          <a:p>
            <a:r>
              <a:rPr lang="zh-TW" altLang="en-US" sz="1800" dirty="0"/>
              <a:t>https://arxiv.org/abs/2201.11903</a:t>
            </a:r>
          </a:p>
        </p:txBody>
      </p:sp>
      <p:pic>
        <p:nvPicPr>
          <p:cNvPr id="6" name="圖片 5">
            <a:extLst>
              <a:ext uri="{FF2B5EF4-FFF2-40B4-BE49-F238E27FC236}">
                <a16:creationId xmlns:a16="http://schemas.microsoft.com/office/drawing/2014/main" id="{791CE858-6B7C-AF71-F334-11D529320825}"/>
              </a:ext>
            </a:extLst>
          </p:cNvPr>
          <p:cNvPicPr>
            <a:picLocks noChangeAspect="1"/>
          </p:cNvPicPr>
          <p:nvPr/>
        </p:nvPicPr>
        <p:blipFill>
          <a:blip r:embed="rId2"/>
          <a:stretch>
            <a:fillRect/>
          </a:stretch>
        </p:blipFill>
        <p:spPr>
          <a:xfrm>
            <a:off x="3792705" y="1131094"/>
            <a:ext cx="4494046" cy="2557820"/>
          </a:xfrm>
          <a:prstGeom prst="rect">
            <a:avLst/>
          </a:prstGeom>
        </p:spPr>
      </p:pic>
      <p:pic>
        <p:nvPicPr>
          <p:cNvPr id="9" name="圖片 8">
            <a:extLst>
              <a:ext uri="{FF2B5EF4-FFF2-40B4-BE49-F238E27FC236}">
                <a16:creationId xmlns:a16="http://schemas.microsoft.com/office/drawing/2014/main" id="{76716D3E-4BCE-FA03-92F6-827567A953AA}"/>
              </a:ext>
            </a:extLst>
          </p:cNvPr>
          <p:cNvPicPr>
            <a:picLocks noChangeAspect="1"/>
          </p:cNvPicPr>
          <p:nvPr/>
        </p:nvPicPr>
        <p:blipFill>
          <a:blip r:embed="rId3"/>
          <a:stretch>
            <a:fillRect/>
          </a:stretch>
        </p:blipFill>
        <p:spPr>
          <a:xfrm>
            <a:off x="3774842" y="3688913"/>
            <a:ext cx="4529770" cy="1521831"/>
          </a:xfrm>
          <a:prstGeom prst="rect">
            <a:avLst/>
          </a:prstGeom>
        </p:spPr>
      </p:pic>
      <p:sp>
        <p:nvSpPr>
          <p:cNvPr id="11" name="文字方塊 10">
            <a:extLst>
              <a:ext uri="{FF2B5EF4-FFF2-40B4-BE49-F238E27FC236}">
                <a16:creationId xmlns:a16="http://schemas.microsoft.com/office/drawing/2014/main" id="{B94FD805-70D2-039D-0735-8B77AFDA3D90}"/>
              </a:ext>
            </a:extLst>
          </p:cNvPr>
          <p:cNvSpPr txBox="1"/>
          <p:nvPr/>
        </p:nvSpPr>
        <p:spPr>
          <a:xfrm>
            <a:off x="1904122" y="2179967"/>
            <a:ext cx="1757363" cy="415498"/>
          </a:xfrm>
          <a:prstGeom prst="rect">
            <a:avLst/>
          </a:prstGeom>
          <a:noFill/>
        </p:spPr>
        <p:txBody>
          <a:bodyPr wrap="square" rtlCol="0">
            <a:spAutoFit/>
          </a:bodyPr>
          <a:lstStyle/>
          <a:p>
            <a:pPr algn="r"/>
            <a:r>
              <a:rPr lang="en-US" altLang="zh-TW" sz="2100" dirty="0"/>
              <a:t>Few-shot </a:t>
            </a:r>
            <a:r>
              <a:rPr lang="en-US" altLang="zh-TW" sz="2100" dirty="0" err="1"/>
              <a:t>CoT</a:t>
            </a:r>
            <a:endParaRPr lang="zh-TW" altLang="en-US" sz="2100" dirty="0"/>
          </a:p>
        </p:txBody>
      </p:sp>
      <p:sp>
        <p:nvSpPr>
          <p:cNvPr id="12" name="文字方塊 11">
            <a:extLst>
              <a:ext uri="{FF2B5EF4-FFF2-40B4-BE49-F238E27FC236}">
                <a16:creationId xmlns:a16="http://schemas.microsoft.com/office/drawing/2014/main" id="{07182728-1DE2-05F5-8AE9-7999AD710359}"/>
              </a:ext>
            </a:extLst>
          </p:cNvPr>
          <p:cNvSpPr txBox="1"/>
          <p:nvPr/>
        </p:nvSpPr>
        <p:spPr>
          <a:xfrm>
            <a:off x="1904122" y="4493068"/>
            <a:ext cx="1757363" cy="738664"/>
          </a:xfrm>
          <a:prstGeom prst="rect">
            <a:avLst/>
          </a:prstGeom>
          <a:noFill/>
        </p:spPr>
        <p:txBody>
          <a:bodyPr wrap="square" rtlCol="0">
            <a:spAutoFit/>
          </a:bodyPr>
          <a:lstStyle/>
          <a:p>
            <a:pPr algn="r"/>
            <a:r>
              <a:rPr lang="en-US" altLang="zh-TW" sz="2100" dirty="0"/>
              <a:t>Zero-shot </a:t>
            </a:r>
            <a:r>
              <a:rPr lang="en-US" altLang="zh-TW" sz="2100" dirty="0" err="1"/>
              <a:t>CoT</a:t>
            </a:r>
            <a:endParaRPr lang="zh-TW" altLang="en-US" sz="2100" dirty="0"/>
          </a:p>
        </p:txBody>
      </p:sp>
      <p:sp>
        <p:nvSpPr>
          <p:cNvPr id="13" name="文字方塊 12">
            <a:extLst>
              <a:ext uri="{FF2B5EF4-FFF2-40B4-BE49-F238E27FC236}">
                <a16:creationId xmlns:a16="http://schemas.microsoft.com/office/drawing/2014/main" id="{36973223-A3C7-324F-FBF3-D61CF90DE733}"/>
              </a:ext>
            </a:extLst>
          </p:cNvPr>
          <p:cNvSpPr txBox="1"/>
          <p:nvPr/>
        </p:nvSpPr>
        <p:spPr>
          <a:xfrm>
            <a:off x="950369" y="4886690"/>
            <a:ext cx="2711116" cy="646331"/>
          </a:xfrm>
          <a:prstGeom prst="rect">
            <a:avLst/>
          </a:prstGeom>
          <a:noFill/>
        </p:spPr>
        <p:txBody>
          <a:bodyPr wrap="square">
            <a:spAutoFit/>
          </a:bodyPr>
          <a:lstStyle/>
          <a:p>
            <a:pPr algn="r"/>
            <a:r>
              <a:rPr lang="zh-TW" altLang="en-US" sz="1800" dirty="0"/>
              <a:t>https://arxiv.org/abs/2205.11916</a:t>
            </a:r>
          </a:p>
        </p:txBody>
      </p:sp>
      <p:sp>
        <p:nvSpPr>
          <p:cNvPr id="14" name="文字方塊 13">
            <a:extLst>
              <a:ext uri="{FF2B5EF4-FFF2-40B4-BE49-F238E27FC236}">
                <a16:creationId xmlns:a16="http://schemas.microsoft.com/office/drawing/2014/main" id="{63BDE731-8B37-BAF8-454E-7B4BCDB4B68B}"/>
              </a:ext>
            </a:extLst>
          </p:cNvPr>
          <p:cNvSpPr txBox="1"/>
          <p:nvPr/>
        </p:nvSpPr>
        <p:spPr>
          <a:xfrm>
            <a:off x="1276602" y="5437680"/>
            <a:ext cx="4575007" cy="369332"/>
          </a:xfrm>
          <a:prstGeom prst="rect">
            <a:avLst/>
          </a:prstGeom>
          <a:noFill/>
        </p:spPr>
        <p:txBody>
          <a:bodyPr wrap="square" rtlCol="0">
            <a:spAutoFit/>
          </a:bodyPr>
          <a:lstStyle/>
          <a:p>
            <a:r>
              <a:rPr lang="zh-TW" altLang="en-US" sz="1800" dirty="0">
                <a:latin typeface="微軟正黑體" panose="020B0604030504040204" pitchFamily="34" charset="-120"/>
                <a:ea typeface="微軟正黑體" panose="020B0604030504040204" pitchFamily="34" charset="-120"/>
              </a:rPr>
              <a:t>推理模型在做的事情叫做 </a:t>
            </a:r>
            <a:r>
              <a:rPr lang="en-US" altLang="zh-TW" sz="1800" dirty="0">
                <a:latin typeface="微軟正黑體" panose="020B0604030504040204" pitchFamily="34" charset="-120"/>
                <a:ea typeface="微軟正黑體" panose="020B0604030504040204" pitchFamily="34" charset="-120"/>
              </a:rPr>
              <a:t>“Long </a:t>
            </a:r>
            <a:r>
              <a:rPr lang="en-US" altLang="zh-TW" sz="1800" dirty="0" err="1">
                <a:latin typeface="微軟正黑體" panose="020B0604030504040204" pitchFamily="34" charset="-120"/>
                <a:ea typeface="微軟正黑體" panose="020B0604030504040204" pitchFamily="34" charset="-120"/>
              </a:rPr>
              <a:t>CoT</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05CBAFC6-99F5-35EB-75B1-ED2C951FE5A6}"/>
              </a:ext>
            </a:extLst>
          </p:cNvPr>
          <p:cNvSpPr txBox="1"/>
          <p:nvPr/>
        </p:nvSpPr>
        <p:spPr>
          <a:xfrm>
            <a:off x="5438024" y="5506930"/>
            <a:ext cx="2494297" cy="646331"/>
          </a:xfrm>
          <a:prstGeom prst="rect">
            <a:avLst/>
          </a:prstGeom>
          <a:noFill/>
        </p:spPr>
        <p:txBody>
          <a:bodyPr wrap="square">
            <a:spAutoFit/>
          </a:bodyPr>
          <a:lstStyle/>
          <a:p>
            <a:r>
              <a:rPr lang="zh-TW" altLang="en-US" sz="1800" dirty="0"/>
              <a:t>https://arxiv.org/abs/2503.09567</a:t>
            </a:r>
          </a:p>
        </p:txBody>
      </p:sp>
      <p:sp>
        <p:nvSpPr>
          <p:cNvPr id="16" name="文字方塊 15">
            <a:extLst>
              <a:ext uri="{FF2B5EF4-FFF2-40B4-BE49-F238E27FC236}">
                <a16:creationId xmlns:a16="http://schemas.microsoft.com/office/drawing/2014/main" id="{E28F9C3C-A335-ACB3-597E-B650D20A55D7}"/>
              </a:ext>
            </a:extLst>
          </p:cNvPr>
          <p:cNvSpPr txBox="1"/>
          <p:nvPr/>
        </p:nvSpPr>
        <p:spPr>
          <a:xfrm>
            <a:off x="623383" y="3462801"/>
            <a:ext cx="1657415" cy="369332"/>
          </a:xfrm>
          <a:prstGeom prst="rect">
            <a:avLst/>
          </a:prstGeom>
          <a:noFill/>
        </p:spPr>
        <p:txBody>
          <a:bodyPr wrap="square" rtlCol="0">
            <a:spAutoFit/>
          </a:bodyPr>
          <a:lstStyle/>
          <a:p>
            <a:r>
              <a:rPr lang="en-US" altLang="zh-TW" sz="1800" dirty="0">
                <a:latin typeface="微軟正黑體" panose="020B0604030504040204" pitchFamily="34" charset="-120"/>
                <a:ea typeface="微軟正黑體" panose="020B0604030504040204" pitchFamily="34" charset="-120"/>
              </a:rPr>
              <a:t>“Short </a:t>
            </a:r>
            <a:r>
              <a:rPr lang="en-US" altLang="zh-TW" sz="1800" dirty="0" err="1">
                <a:latin typeface="微軟正黑體" panose="020B0604030504040204" pitchFamily="34" charset="-120"/>
                <a:ea typeface="微軟正黑體" panose="020B0604030504040204" pitchFamily="34" charset="-120"/>
              </a:rPr>
              <a:t>CoT</a:t>
            </a:r>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p:txBody>
      </p:sp>
      <p:cxnSp>
        <p:nvCxnSpPr>
          <p:cNvPr id="18" name="直線單箭頭接點 17">
            <a:extLst>
              <a:ext uri="{FF2B5EF4-FFF2-40B4-BE49-F238E27FC236}">
                <a16:creationId xmlns:a16="http://schemas.microsoft.com/office/drawing/2014/main" id="{69263207-F63B-0C19-7974-DD525AEC1E87}"/>
              </a:ext>
            </a:extLst>
          </p:cNvPr>
          <p:cNvCxnSpPr/>
          <p:nvPr/>
        </p:nvCxnSpPr>
        <p:spPr>
          <a:xfrm flipH="1">
            <a:off x="1904122" y="2849382"/>
            <a:ext cx="753353" cy="57961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B256ECA3-ED4A-EB4B-3E64-82FA8D8190E2}"/>
              </a:ext>
            </a:extLst>
          </p:cNvPr>
          <p:cNvCxnSpPr>
            <a:cxnSpLocks/>
          </p:cNvCxnSpPr>
          <p:nvPr/>
        </p:nvCxnSpPr>
        <p:spPr>
          <a:xfrm flipH="1" flipV="1">
            <a:off x="1904122" y="3893220"/>
            <a:ext cx="753353" cy="579619"/>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7111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A0880AE-7137-2E56-DDBA-B95A954D1268}"/>
              </a:ext>
            </a:extLst>
          </p:cNvPr>
          <p:cNvSpPr>
            <a:spLocks noGrp="1"/>
          </p:cNvSpPr>
          <p:nvPr>
            <p:ph type="title"/>
          </p:nvPr>
        </p:nvSpPr>
        <p:spPr>
          <a:xfrm>
            <a:off x="181546" y="49658"/>
            <a:ext cx="8854950" cy="720725"/>
          </a:xfrm>
        </p:spPr>
        <p:txBody>
          <a:bodyPr/>
          <a:lstStyle/>
          <a:p>
            <a:r>
              <a:rPr lang="zh-TW" altLang="en-US"/>
              <a:t>自然語言推理綜述</a:t>
            </a:r>
          </a:p>
        </p:txBody>
      </p:sp>
      <p:pic>
        <p:nvPicPr>
          <p:cNvPr id="6" name="圖片 5">
            <a:extLst>
              <a:ext uri="{FF2B5EF4-FFF2-40B4-BE49-F238E27FC236}">
                <a16:creationId xmlns:a16="http://schemas.microsoft.com/office/drawing/2014/main" id="{1E8C902A-CB91-AA73-DCA3-A15B3C53F1AA}"/>
              </a:ext>
            </a:extLst>
          </p:cNvPr>
          <p:cNvPicPr>
            <a:picLocks noChangeAspect="1"/>
          </p:cNvPicPr>
          <p:nvPr/>
        </p:nvPicPr>
        <p:blipFill>
          <a:blip r:embed="rId2"/>
          <a:stretch>
            <a:fillRect/>
          </a:stretch>
        </p:blipFill>
        <p:spPr>
          <a:xfrm>
            <a:off x="3996741" y="872534"/>
            <a:ext cx="5166226" cy="5151487"/>
          </a:xfrm>
          <a:prstGeom prst="rect">
            <a:avLst/>
          </a:prstGeom>
        </p:spPr>
      </p:pic>
      <p:sp>
        <p:nvSpPr>
          <p:cNvPr id="8" name="文字方塊 7">
            <a:extLst>
              <a:ext uri="{FF2B5EF4-FFF2-40B4-BE49-F238E27FC236}">
                <a16:creationId xmlns:a16="http://schemas.microsoft.com/office/drawing/2014/main" id="{A999A3E9-7EB8-9B62-2BAE-6BED793A5C7C}"/>
              </a:ext>
            </a:extLst>
          </p:cNvPr>
          <p:cNvSpPr txBox="1"/>
          <p:nvPr/>
        </p:nvSpPr>
        <p:spPr>
          <a:xfrm>
            <a:off x="4499992" y="3682834"/>
            <a:ext cx="1355171" cy="215444"/>
          </a:xfrm>
          <a:prstGeom prst="rect">
            <a:avLst/>
          </a:prstGeom>
          <a:noFill/>
        </p:spPr>
        <p:txBody>
          <a:bodyPr wrap="square">
            <a:spAutoFit/>
          </a:bodyPr>
          <a:lstStyle/>
          <a:p>
            <a:r>
              <a:rPr lang="en-US" altLang="zh-TW" sz="800"/>
              <a:t>PLM (pretrained LM)</a:t>
            </a:r>
          </a:p>
        </p:txBody>
      </p:sp>
      <p:sp>
        <p:nvSpPr>
          <p:cNvPr id="5" name="內容版面配置區 4">
            <a:extLst>
              <a:ext uri="{FF2B5EF4-FFF2-40B4-BE49-F238E27FC236}">
                <a16:creationId xmlns:a16="http://schemas.microsoft.com/office/drawing/2014/main" id="{B1A92365-FA43-6E43-E511-D2E54B0C3ACF}"/>
              </a:ext>
            </a:extLst>
          </p:cNvPr>
          <p:cNvSpPr>
            <a:spLocks noGrp="1"/>
          </p:cNvSpPr>
          <p:nvPr>
            <p:ph idx="1"/>
          </p:nvPr>
        </p:nvSpPr>
        <p:spPr>
          <a:xfrm>
            <a:off x="16064" y="839165"/>
            <a:ext cx="4483928" cy="6118227"/>
          </a:xfrm>
        </p:spPr>
        <p:txBody>
          <a:bodyPr/>
          <a:lstStyle/>
          <a:p>
            <a:r>
              <a:rPr lang="zh-TW" altLang="en-US" sz="1400">
                <a:effectLst/>
              </a:rPr>
              <a:t>現在首先，什麼是推理？推理 定義了</a:t>
            </a:r>
            <a:r>
              <a:rPr lang="en-US" altLang="zh-TW" sz="1400">
                <a:effectLst/>
              </a:rPr>
              <a:t>3</a:t>
            </a:r>
            <a:r>
              <a:rPr lang="zh-TW" altLang="en-US" sz="1400">
                <a:effectLst/>
              </a:rPr>
              <a:t>種類型的推理。</a:t>
            </a:r>
          </a:p>
          <a:p>
            <a:endParaRPr lang="zh-TW" altLang="en-US" sz="1400">
              <a:effectLst/>
            </a:endParaRPr>
          </a:p>
          <a:p>
            <a:pPr marL="285750" indent="-285750">
              <a:buFont typeface="Wingdings" panose="05000000000000000000" pitchFamily="2" charset="2"/>
              <a:buChar char="n"/>
            </a:pPr>
            <a:r>
              <a:rPr lang="zh-TW" altLang="en-US" sz="1400">
                <a:effectLst/>
              </a:rPr>
              <a:t>演繹 </a:t>
            </a:r>
            <a:r>
              <a:rPr lang="en-US" altLang="zh-TW" sz="1400">
                <a:effectLst/>
              </a:rPr>
              <a:t>(Deduction)</a:t>
            </a:r>
            <a:r>
              <a:rPr lang="zh-TW" altLang="en-US" sz="1400">
                <a:effectLst/>
              </a:rPr>
              <a:t> </a:t>
            </a:r>
            <a:r>
              <a:rPr lang="en-US" altLang="zh-TW" sz="1400">
                <a:effectLst/>
              </a:rPr>
              <a:t>= </a:t>
            </a:r>
            <a:r>
              <a:rPr lang="zh-TW" altLang="en-US" sz="1400">
                <a:effectLst/>
              </a:rPr>
              <a:t>利用事實和規則得出結論。鑑於亞里斯多德是人，所有人類都會死，亞里斯多德也會死</a:t>
            </a:r>
            <a:endParaRPr lang="en-US" altLang="zh-TW" sz="1400">
              <a:effectLst/>
            </a:endParaRPr>
          </a:p>
          <a:p>
            <a:pPr marL="285750" indent="-285750">
              <a:buFont typeface="Wingdings" panose="05000000000000000000" pitchFamily="2" charset="2"/>
              <a:buChar char="n"/>
            </a:pPr>
            <a:endParaRPr lang="zh-TW" altLang="en-US" sz="1400">
              <a:effectLst/>
            </a:endParaRPr>
          </a:p>
          <a:p>
            <a:pPr marL="285750" indent="-285750">
              <a:buFont typeface="Wingdings" panose="05000000000000000000" pitchFamily="2" charset="2"/>
              <a:buChar char="n"/>
            </a:pPr>
            <a:r>
              <a:rPr lang="zh-TW" altLang="en-US" sz="1400">
                <a:effectLst/>
              </a:rPr>
              <a:t>溯因 </a:t>
            </a:r>
            <a:r>
              <a:rPr lang="en-US" altLang="zh-TW" sz="1400">
                <a:effectLst/>
              </a:rPr>
              <a:t>(Abduction)</a:t>
            </a:r>
            <a:r>
              <a:rPr lang="zh-TW" altLang="en-US" sz="1400">
                <a:effectLst/>
              </a:rPr>
              <a:t> </a:t>
            </a:r>
            <a:r>
              <a:rPr lang="en-US" altLang="zh-TW" sz="1400">
                <a:effectLst/>
              </a:rPr>
              <a:t>=</a:t>
            </a:r>
            <a:r>
              <a:rPr lang="zh-TW" altLang="en-US" sz="1400">
                <a:effectLst/>
              </a:rPr>
              <a:t>推斷給定現象的</a:t>
            </a:r>
            <a:r>
              <a:rPr lang="zh-TW" altLang="en-US" sz="1400">
                <a:solidFill>
                  <a:schemeClr val="tx1"/>
                </a:solidFill>
                <a:effectLst/>
              </a:rPr>
              <a:t>最佳解釋</a:t>
            </a:r>
            <a:r>
              <a:rPr lang="zh-TW" altLang="en-US" sz="1400">
                <a:effectLst/>
              </a:rPr>
              <a:t>。因此，鑑於亞里斯多德是人類，而且亞里斯多德已經過世，最有可能的解釋就是所有人類都會死</a:t>
            </a:r>
            <a:endParaRPr lang="en-US" altLang="zh-TW" sz="1400">
              <a:effectLst/>
            </a:endParaRPr>
          </a:p>
          <a:p>
            <a:pPr marL="285750" indent="-285750">
              <a:buFont typeface="Wingdings" panose="05000000000000000000" pitchFamily="2" charset="2"/>
              <a:buChar char="n"/>
            </a:pPr>
            <a:endParaRPr lang="zh-TW" altLang="en-US" sz="1400">
              <a:effectLst/>
            </a:endParaRPr>
          </a:p>
          <a:p>
            <a:pPr marL="285750" indent="-285750">
              <a:buFont typeface="Wingdings" panose="05000000000000000000" pitchFamily="2" charset="2"/>
              <a:buChar char="n"/>
            </a:pPr>
            <a:r>
              <a:rPr lang="zh-TW" altLang="en-US" sz="1400">
                <a:effectLst/>
              </a:rPr>
              <a:t>歸納推理 </a:t>
            </a:r>
            <a:r>
              <a:rPr lang="en-US" altLang="zh-TW" sz="1400">
                <a:effectLst/>
              </a:rPr>
              <a:t>(Induction)</a:t>
            </a:r>
            <a:r>
              <a:rPr lang="zh-TW" altLang="en-US" sz="1400">
                <a:effectLst/>
              </a:rPr>
              <a:t> </a:t>
            </a:r>
            <a:r>
              <a:rPr lang="en-US" altLang="zh-TW" sz="1400">
                <a:effectLst/>
              </a:rPr>
              <a:t>= </a:t>
            </a:r>
            <a:r>
              <a:rPr lang="zh-TW" altLang="en-US" sz="1400">
                <a:effectLst/>
              </a:rPr>
              <a:t>正式定義為“歸納推理是從給定的知識推斷出</a:t>
            </a:r>
            <a:r>
              <a:rPr lang="zh-TW" altLang="en-US" sz="1400">
                <a:solidFill>
                  <a:schemeClr val="tx1"/>
                </a:solidFill>
                <a:effectLst/>
              </a:rPr>
              <a:t>可能的知識</a:t>
            </a:r>
            <a:r>
              <a:rPr lang="zh-TW" altLang="en-US" sz="1400">
                <a:effectLst/>
              </a:rPr>
              <a:t>，它描述了</a:t>
            </a:r>
            <a:r>
              <a:rPr lang="zh-TW" altLang="en-US" sz="1400">
                <a:solidFill>
                  <a:schemeClr val="tx1"/>
                </a:solidFill>
                <a:effectLst/>
              </a:rPr>
              <a:t>更一般化的規則</a:t>
            </a:r>
            <a:r>
              <a:rPr lang="zh-TW" altLang="en-US" sz="1400">
                <a:effectLst/>
              </a:rPr>
              <a:t>。”</a:t>
            </a:r>
            <a:endParaRPr lang="en-US" altLang="zh-TW" sz="1400">
              <a:effectLst/>
            </a:endParaRPr>
          </a:p>
          <a:p>
            <a:pPr marL="285750" indent="-285750">
              <a:buFont typeface="Wingdings" panose="05000000000000000000" pitchFamily="2" charset="2"/>
              <a:buChar char="n"/>
            </a:pPr>
            <a:endParaRPr lang="en-US" altLang="zh-TW" sz="1400">
              <a:effectLst/>
            </a:endParaRPr>
          </a:p>
          <a:p>
            <a:pPr marL="285750" indent="-285750">
              <a:buFont typeface="Wingdings" panose="05000000000000000000" pitchFamily="2" charset="2"/>
              <a:buChar char="n"/>
            </a:pPr>
            <a:r>
              <a:rPr lang="zh-TW" altLang="en-US" sz="1400">
                <a:effectLst/>
              </a:rPr>
              <a:t>溯因</a:t>
            </a:r>
            <a:r>
              <a:rPr lang="en-US" altLang="zh-TW" sz="1400">
                <a:effectLst/>
              </a:rPr>
              <a:t>(Abduction)</a:t>
            </a:r>
            <a:r>
              <a:rPr lang="zh-TW" altLang="en-US" sz="1400">
                <a:effectLst/>
              </a:rPr>
              <a:t>和歸納 </a:t>
            </a:r>
            <a:r>
              <a:rPr lang="en-US" altLang="zh-TW" sz="1400">
                <a:effectLst/>
              </a:rPr>
              <a:t>(Induction)</a:t>
            </a:r>
            <a:r>
              <a:rPr lang="zh-TW" altLang="en-US" sz="1400">
                <a:effectLst/>
              </a:rPr>
              <a:t>稱為</a:t>
            </a:r>
            <a:r>
              <a:rPr lang="en-US" altLang="zh-TW" sz="1400">
                <a:effectLst/>
              </a:rPr>
              <a:t>: </a:t>
            </a:r>
            <a:r>
              <a:rPr lang="zh-TW" altLang="en-US" sz="1400">
                <a:effectLst/>
              </a:rPr>
              <a:t>可推翻推理</a:t>
            </a:r>
            <a:r>
              <a:rPr lang="en-US" altLang="zh-TW" sz="1400">
                <a:effectLst/>
              </a:rPr>
              <a:t>(defeasible inference)</a:t>
            </a:r>
            <a:r>
              <a:rPr lang="zh-TW" altLang="en-US" sz="1400">
                <a:effectLst/>
              </a:rPr>
              <a:t>，而演繹</a:t>
            </a:r>
            <a:r>
              <a:rPr lang="en-US" altLang="zh-TW" sz="1400">
                <a:effectLst/>
              </a:rPr>
              <a:t>(Deduction)</a:t>
            </a:r>
            <a:r>
              <a:rPr lang="zh-TW" altLang="en-US" sz="1400">
                <a:effectLst/>
              </a:rPr>
              <a:t>稱為演繹推理</a:t>
            </a:r>
            <a:r>
              <a:rPr lang="en-US" altLang="zh-TW" sz="1400">
                <a:effectLst/>
              </a:rPr>
              <a:t>(deductive inference)</a:t>
            </a:r>
            <a:r>
              <a:rPr lang="zh-TW" altLang="en-US" sz="1400">
                <a:effectLst/>
              </a:rPr>
              <a:t>。在邏輯哲學中，可廢止推理是一種在理性上令人信服，但在演繹上無效的臨時推理。它通常發生在給定一條規則但該規則可能存在特定的例外情況，或子類受不同規則約束的情況。可推翻廢止性存在於關注論證、論證過程或啟發式推理的文獻中。可廢止推理是一種特殊的非證明性推理，推理不能對主張產生充分、完整或最終的證明，即承認結論的可錯性和可糾正性。</a:t>
            </a:r>
            <a:endParaRPr lang="en-US" altLang="zh-TW" sz="1400">
              <a:effectLst/>
            </a:endParaRPr>
          </a:p>
          <a:p>
            <a:pPr marL="285750" indent="-285750">
              <a:buFont typeface="Wingdings" panose="05000000000000000000" pitchFamily="2" charset="2"/>
              <a:buChar char="n"/>
            </a:pPr>
            <a:endParaRPr lang="en-US" altLang="zh-TW" sz="1400">
              <a:effectLst/>
            </a:endParaRPr>
          </a:p>
          <a:p>
            <a:pPr marL="285750" indent="-285750">
              <a:buFont typeface="Wingdings" panose="05000000000000000000" pitchFamily="2" charset="2"/>
              <a:buChar char="n"/>
            </a:pPr>
            <a:r>
              <a:rPr lang="zh-TW" altLang="en-US" sz="1400">
                <a:effectLst/>
              </a:rPr>
              <a:t>與演繹推理相比，目前論文中可推翻推理的研究較少。</a:t>
            </a:r>
            <a:r>
              <a:rPr lang="en-US" altLang="zh-TW" sz="1400">
                <a:effectLst/>
              </a:rPr>
              <a:t> </a:t>
            </a:r>
            <a:endParaRPr lang="zh-TW" altLang="en-US" sz="1400">
              <a:effectLst/>
            </a:endParaRPr>
          </a:p>
        </p:txBody>
      </p:sp>
    </p:spTree>
    <p:extLst>
      <p:ext uri="{BB962C8B-B14F-4D97-AF65-F5344CB8AC3E}">
        <p14:creationId xmlns:p14="http://schemas.microsoft.com/office/powerpoint/2010/main" val="749235794"/>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1F25FD5-C3E6-6728-C3C1-7B65479A68DE}"/>
              </a:ext>
            </a:extLst>
          </p:cNvPr>
          <p:cNvSpPr>
            <a:spLocks noGrp="1"/>
          </p:cNvSpPr>
          <p:nvPr>
            <p:ph idx="1"/>
          </p:nvPr>
        </p:nvSpPr>
        <p:spPr>
          <a:xfrm>
            <a:off x="144525" y="116632"/>
            <a:ext cx="8854950" cy="5400452"/>
          </a:xfrm>
        </p:spPr>
        <p:txBody>
          <a:bodyPr/>
          <a:lstStyle/>
          <a:p>
            <a:r>
              <a:rPr lang="zh-TW" altLang="en-US" sz="1600" b="0">
                <a:effectLst/>
              </a:rPr>
              <a:t>自然語言推理的要求</a:t>
            </a:r>
          </a:p>
          <a:p>
            <a:pPr marL="342900" indent="-342900">
              <a:buFont typeface="+mj-lt"/>
              <a:buAutoNum type="arabicPeriod"/>
            </a:pPr>
            <a:r>
              <a:rPr lang="zh-TW" altLang="en-US" sz="1600" b="0">
                <a:effectLst/>
              </a:rPr>
              <a:t>多元知識。我認為這意味著推理發生的前提</a:t>
            </a:r>
          </a:p>
          <a:p>
            <a:pPr marL="342900" indent="-342900">
              <a:buFont typeface="+mj-lt"/>
              <a:buAutoNum type="arabicPeriod"/>
            </a:pPr>
            <a:r>
              <a:rPr lang="zh-TW" altLang="en-US" sz="1600" b="0">
                <a:effectLst/>
              </a:rPr>
              <a:t>一種具有理解和推理能力的演算法。</a:t>
            </a:r>
            <a:endParaRPr lang="en-US" altLang="zh-TW" sz="1600" b="0">
              <a:effectLst/>
            </a:endParaRPr>
          </a:p>
          <a:p>
            <a:pPr marL="342900" indent="-342900">
              <a:buFont typeface="+mj-lt"/>
              <a:buAutoNum type="arabicPeriod"/>
            </a:pPr>
            <a:endParaRPr lang="zh-TW" altLang="en-US" sz="1600" b="0">
              <a:effectLst/>
            </a:endParaRPr>
          </a:p>
          <a:p>
            <a:r>
              <a:rPr lang="zh-TW" altLang="en-US" sz="1600" b="0">
                <a:effectLst/>
              </a:rPr>
              <a:t>對於該演算法，作者指定了必須遵循的確切步驟：</a:t>
            </a:r>
          </a:p>
          <a:p>
            <a:pPr marL="342900" indent="-342900">
              <a:buFont typeface="+mj-lt"/>
              <a:buAutoNum type="arabicPeriod"/>
            </a:pPr>
            <a:r>
              <a:rPr lang="zh-TW" altLang="en-US" sz="1600" b="0">
                <a:effectLst/>
              </a:rPr>
              <a:t>知識獲取，收集與推理相關的知識。</a:t>
            </a:r>
          </a:p>
          <a:p>
            <a:pPr marL="342900" indent="-342900">
              <a:buFont typeface="+mj-lt"/>
              <a:buAutoNum type="arabicPeriod"/>
            </a:pPr>
            <a:r>
              <a:rPr lang="zh-TW" altLang="en-US" sz="1600" b="0">
                <a:effectLst/>
              </a:rPr>
              <a:t>知識理解，其中捕捉知識背後的相關命題。</a:t>
            </a:r>
          </a:p>
          <a:p>
            <a:pPr marL="342900" indent="-342900">
              <a:buFont typeface="+mj-lt"/>
              <a:buAutoNum type="arabicPeriod"/>
            </a:pPr>
            <a:r>
              <a:rPr lang="zh-TW" altLang="en-US" sz="1600" b="0">
                <a:effectLst/>
              </a:rPr>
              <a:t>我們已經討論過的推理，其中前提用於透過一個或多個步驟推斷出結論。</a:t>
            </a:r>
            <a:endParaRPr lang="en-US" altLang="zh-TW" sz="1600" b="0">
              <a:effectLst/>
            </a:endParaRPr>
          </a:p>
          <a:p>
            <a:endParaRPr lang="zh-TW" altLang="en-US" sz="1600" b="0">
              <a:effectLst/>
            </a:endParaRPr>
          </a:p>
          <a:p>
            <a:r>
              <a:rPr lang="zh-TW" altLang="en-US" sz="1600" b="0">
                <a:effectLst/>
              </a:rPr>
              <a:t>那麼，使用 </a:t>
            </a:r>
            <a:r>
              <a:rPr lang="en-US" altLang="zh-TW" sz="1600" b="0">
                <a:effectLst/>
              </a:rPr>
              <a:t>LLM </a:t>
            </a:r>
            <a:r>
              <a:rPr lang="zh-TW" altLang="en-US" sz="1600" b="0">
                <a:effectLst/>
              </a:rPr>
              <a:t>進行 </a:t>
            </a:r>
            <a:r>
              <a:rPr lang="en-US" altLang="zh-TW" sz="1600" b="0">
                <a:effectLst/>
              </a:rPr>
              <a:t>NLP </a:t>
            </a:r>
            <a:r>
              <a:rPr lang="zh-TW" altLang="en-US" sz="1600" b="0">
                <a:effectLst/>
              </a:rPr>
              <a:t>有哪些優點呢？</a:t>
            </a:r>
          </a:p>
          <a:p>
            <a:pPr marL="285750" indent="-285750">
              <a:buFont typeface="Arial" panose="020B0604020202020204" pitchFamily="34" charset="0"/>
              <a:buChar char="•"/>
            </a:pPr>
            <a:r>
              <a:rPr lang="en-US" altLang="zh-TW" sz="1600" b="0">
                <a:effectLst/>
              </a:rPr>
              <a:t>(LLM) </a:t>
            </a:r>
            <a:r>
              <a:rPr lang="zh-TW" altLang="en-US" sz="1600" b="0">
                <a:effectLst/>
              </a:rPr>
              <a:t>了解自然語言。</a:t>
            </a:r>
          </a:p>
          <a:p>
            <a:pPr marL="285750" indent="-285750">
              <a:buFont typeface="Arial" panose="020B0604020202020204" pitchFamily="34" charset="0"/>
              <a:buChar char="•"/>
            </a:pPr>
            <a:r>
              <a:rPr lang="en-US" altLang="zh-TW" sz="1600" b="0">
                <a:effectLst/>
              </a:rPr>
              <a:t>LLM </a:t>
            </a:r>
            <a:r>
              <a:rPr lang="zh-TW" altLang="en-US" sz="1600" b="0">
                <a:effectLst/>
              </a:rPr>
              <a:t>已經擁有常識等隱性知識，無需明確提及</a:t>
            </a:r>
          </a:p>
          <a:p>
            <a:pPr marL="285750" indent="-285750">
              <a:buFont typeface="Arial" panose="020B0604020202020204" pitchFamily="34" charset="0"/>
              <a:buChar char="•"/>
            </a:pPr>
            <a:r>
              <a:rPr lang="zh-TW" altLang="en-US" sz="1600" b="0">
                <a:effectLst/>
              </a:rPr>
              <a:t>情境學習。 </a:t>
            </a:r>
            <a:r>
              <a:rPr lang="en-US" altLang="zh-TW" sz="1600" b="0">
                <a:effectLst/>
              </a:rPr>
              <a:t>LLM </a:t>
            </a:r>
            <a:r>
              <a:rPr lang="zh-TW" altLang="en-US" sz="1600" b="0">
                <a:effectLst/>
              </a:rPr>
              <a:t>可以從提示中的簡報中學習。</a:t>
            </a:r>
          </a:p>
          <a:p>
            <a:endParaRPr lang="en-US" altLang="zh-TW" sz="1600" b="0">
              <a:effectLst/>
            </a:endParaRPr>
          </a:p>
          <a:p>
            <a:r>
              <a:rPr lang="zh-TW" altLang="en-US" sz="1600">
                <a:solidFill>
                  <a:srgbClr val="FF0000"/>
                </a:solidFill>
                <a:effectLst/>
              </a:rPr>
              <a:t>“湧現能力”</a:t>
            </a:r>
            <a:r>
              <a:rPr lang="en-US" altLang="zh-TW" sz="1400" i="0">
                <a:solidFill>
                  <a:srgbClr val="FF0000"/>
                </a:solidFill>
                <a:effectLst/>
                <a:latin typeface="source-serif-pro"/>
              </a:rPr>
              <a:t> “Emergent Abilities” </a:t>
            </a:r>
            <a:r>
              <a:rPr lang="zh-TW" altLang="en-US" sz="1600" b="0">
                <a:effectLst/>
              </a:rPr>
              <a:t>，它是在“</a:t>
            </a:r>
            <a:r>
              <a:rPr lang="zh-TW" altLang="en-US" sz="1600" b="0">
                <a:effectLst/>
                <a:hlinkClick r:id="rId2"/>
              </a:rPr>
              <a:t>大型語言模型的湧現能力</a:t>
            </a:r>
            <a:r>
              <a:rPr lang="zh-TW" altLang="en-US" sz="1600" b="0">
                <a:effectLst/>
              </a:rPr>
              <a:t>”論文中首次提出的。 </a:t>
            </a:r>
            <a:endParaRPr lang="en-US" altLang="zh-TW" sz="1600" b="0">
              <a:effectLst/>
            </a:endParaRPr>
          </a:p>
          <a:p>
            <a:endParaRPr lang="en-US" altLang="zh-TW" sz="1600" b="0">
              <a:effectLst/>
            </a:endParaRPr>
          </a:p>
          <a:p>
            <a:r>
              <a:rPr lang="zh-TW" altLang="en-US" sz="1600">
                <a:solidFill>
                  <a:schemeClr val="tx1"/>
                </a:solidFill>
                <a:effectLst/>
              </a:rPr>
              <a:t>“如果某種能力在較小的模型中不存在，但在較大的模型中存在，那麼這種能力就是新興的。”這裡稱這些能力為“不可預測的”</a:t>
            </a:r>
            <a:r>
              <a:rPr lang="en-US" altLang="zh-TW" sz="1400" b="0" i="0">
                <a:solidFill>
                  <a:srgbClr val="242424"/>
                </a:solidFill>
                <a:effectLst/>
                <a:latin typeface="source-serif-pro"/>
              </a:rPr>
              <a:t> “</a:t>
            </a:r>
            <a:r>
              <a:rPr lang="en-US" altLang="zh-TW" sz="1400" i="0">
                <a:solidFill>
                  <a:srgbClr val="C00000"/>
                </a:solidFill>
                <a:effectLst/>
                <a:latin typeface="source-serif-pro"/>
              </a:rPr>
              <a:t>unpredictable</a:t>
            </a:r>
            <a:r>
              <a:rPr lang="en-US" altLang="zh-TW" sz="1400" b="0" i="0">
                <a:solidFill>
                  <a:srgbClr val="242424"/>
                </a:solidFill>
                <a:effectLst/>
                <a:latin typeface="source-serif-pro"/>
              </a:rPr>
              <a:t>” </a:t>
            </a:r>
            <a:r>
              <a:rPr lang="zh-TW" altLang="en-US" sz="1600">
                <a:solidFill>
                  <a:schemeClr val="tx1"/>
                </a:solidFill>
                <a:effectLst/>
              </a:rPr>
              <a:t>，因為它們不是縮放定律的自然延伸。</a:t>
            </a:r>
          </a:p>
        </p:txBody>
      </p:sp>
      <p:pic>
        <p:nvPicPr>
          <p:cNvPr id="4" name="圖片 3">
            <a:extLst>
              <a:ext uri="{FF2B5EF4-FFF2-40B4-BE49-F238E27FC236}">
                <a16:creationId xmlns:a16="http://schemas.microsoft.com/office/drawing/2014/main" id="{561CA2FC-4BD2-680D-5E4B-264780F58E8D}"/>
              </a:ext>
            </a:extLst>
          </p:cNvPr>
          <p:cNvPicPr>
            <a:picLocks noChangeAspect="1"/>
          </p:cNvPicPr>
          <p:nvPr/>
        </p:nvPicPr>
        <p:blipFill>
          <a:blip r:embed="rId3"/>
          <a:stretch>
            <a:fillRect/>
          </a:stretch>
        </p:blipFill>
        <p:spPr>
          <a:xfrm>
            <a:off x="1043608" y="4711073"/>
            <a:ext cx="6624736" cy="1963890"/>
          </a:xfrm>
          <a:prstGeom prst="rect">
            <a:avLst/>
          </a:prstGeom>
        </p:spPr>
      </p:pic>
    </p:spTree>
    <p:extLst>
      <p:ext uri="{BB962C8B-B14F-4D97-AF65-F5344CB8AC3E}">
        <p14:creationId xmlns:p14="http://schemas.microsoft.com/office/powerpoint/2010/main" val="1930360330"/>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98A680-E1F0-F7D4-B8DF-4E25FEE4C24E}"/>
              </a:ext>
            </a:extLst>
          </p:cNvPr>
          <p:cNvSpPr>
            <a:spLocks noGrp="1"/>
          </p:cNvSpPr>
          <p:nvPr>
            <p:ph type="title"/>
          </p:nvPr>
        </p:nvSpPr>
        <p:spPr/>
        <p:txBody>
          <a:bodyPr/>
          <a:lstStyle/>
          <a:p>
            <a:r>
              <a:rPr lang="en-US" altLang="zh-TW" b="1" i="0">
                <a:solidFill>
                  <a:srgbClr val="242424"/>
                </a:solidFill>
                <a:effectLst/>
                <a:latin typeface="sohne"/>
              </a:rPr>
              <a:t>Emergent Abilities of Large Language Models</a:t>
            </a:r>
            <a:endParaRPr lang="zh-TW" altLang="en-US"/>
          </a:p>
        </p:txBody>
      </p:sp>
      <p:sp>
        <p:nvSpPr>
          <p:cNvPr id="3" name="內容版面配置區 2">
            <a:extLst>
              <a:ext uri="{FF2B5EF4-FFF2-40B4-BE49-F238E27FC236}">
                <a16:creationId xmlns:a16="http://schemas.microsoft.com/office/drawing/2014/main" id="{A2A41FB7-697A-8244-BF5C-A22D5711D014}"/>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4292497C-A89D-7C63-5AE4-2E2B2643E8B1}"/>
              </a:ext>
            </a:extLst>
          </p:cNvPr>
          <p:cNvPicPr>
            <a:picLocks noChangeAspect="1"/>
          </p:cNvPicPr>
          <p:nvPr/>
        </p:nvPicPr>
        <p:blipFill>
          <a:blip r:embed="rId2"/>
          <a:stretch>
            <a:fillRect/>
          </a:stretch>
        </p:blipFill>
        <p:spPr>
          <a:xfrm>
            <a:off x="603249" y="909373"/>
            <a:ext cx="8011544" cy="5400452"/>
          </a:xfrm>
          <a:prstGeom prst="rect">
            <a:avLst/>
          </a:prstGeom>
        </p:spPr>
      </p:pic>
    </p:spTree>
    <p:extLst>
      <p:ext uri="{BB962C8B-B14F-4D97-AF65-F5344CB8AC3E}">
        <p14:creationId xmlns:p14="http://schemas.microsoft.com/office/powerpoint/2010/main" val="391598612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A89748-BBFA-A082-C040-2507295BEB8B}"/>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把前提講清楚</a:t>
            </a:r>
          </a:p>
        </p:txBody>
      </p:sp>
      <p:sp>
        <p:nvSpPr>
          <p:cNvPr id="3" name="內容版面配置區 2">
            <a:extLst>
              <a:ext uri="{FF2B5EF4-FFF2-40B4-BE49-F238E27FC236}">
                <a16:creationId xmlns:a16="http://schemas.microsoft.com/office/drawing/2014/main" id="{0BD71555-E11A-DD09-AD73-EED38A55BE9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13F1A40-84A3-6BE5-FE53-CEEC895F5A24}"/>
              </a:ext>
            </a:extLst>
          </p:cNvPr>
          <p:cNvPicPr>
            <a:picLocks noChangeAspect="1"/>
          </p:cNvPicPr>
          <p:nvPr/>
        </p:nvPicPr>
        <p:blipFill>
          <a:blip r:embed="rId2"/>
          <a:stretch>
            <a:fillRect/>
          </a:stretch>
        </p:blipFill>
        <p:spPr>
          <a:xfrm>
            <a:off x="245365" y="2125267"/>
            <a:ext cx="8653271" cy="3162440"/>
          </a:xfrm>
          <a:prstGeom prst="rect">
            <a:avLst/>
          </a:prstGeom>
        </p:spPr>
      </p:pic>
      <p:sp>
        <p:nvSpPr>
          <p:cNvPr id="6" name="文字方塊 5">
            <a:extLst>
              <a:ext uri="{FF2B5EF4-FFF2-40B4-BE49-F238E27FC236}">
                <a16:creationId xmlns:a16="http://schemas.microsoft.com/office/drawing/2014/main" id="{127E1A79-E0CD-3FF7-6C89-501F54261A1A}"/>
              </a:ext>
            </a:extLst>
          </p:cNvPr>
          <p:cNvSpPr txBox="1"/>
          <p:nvPr/>
        </p:nvSpPr>
        <p:spPr>
          <a:xfrm>
            <a:off x="316806" y="3555132"/>
            <a:ext cx="322730" cy="369332"/>
          </a:xfrm>
          <a:prstGeom prst="rect">
            <a:avLst/>
          </a:prstGeom>
          <a:noFill/>
        </p:spPr>
        <p:txBody>
          <a:bodyPr wrap="square" rtlCol="0">
            <a:spAutoFit/>
          </a:bodyPr>
          <a:lstStyle/>
          <a:p>
            <a:pPr algn="ctr" defTabSz="685800" fontAlgn="auto">
              <a:spcBef>
                <a:spcPts val="0"/>
              </a:spcBef>
              <a:spcAft>
                <a:spcPts val="0"/>
              </a:spcAft>
            </a:pPr>
            <a:r>
              <a:rPr kumimoji="0" lang="en-US" altLang="zh-TW" sz="1800" dirty="0">
                <a:solidFill>
                  <a:prstClr val="black"/>
                </a:solidFill>
                <a:latin typeface="Calibri" panose="020F0502020204030204"/>
              </a:rPr>
              <a:t>4</a:t>
            </a:r>
            <a:endParaRPr kumimoji="0" lang="zh-TW" altLang="en-US" sz="1800" dirty="0">
              <a:solidFill>
                <a:prstClr val="black"/>
              </a:solidFill>
              <a:latin typeface="Calibri" panose="020F0502020204030204"/>
            </a:endParaRPr>
          </a:p>
        </p:txBody>
      </p:sp>
    </p:spTree>
    <p:extLst>
      <p:ext uri="{BB962C8B-B14F-4D97-AF65-F5344CB8AC3E}">
        <p14:creationId xmlns:p14="http://schemas.microsoft.com/office/powerpoint/2010/main" val="92606840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DDAF1204-1FCB-D957-20B8-B43467A05ED9}"/>
              </a:ext>
            </a:extLst>
          </p:cNvPr>
          <p:cNvSpPr>
            <a:spLocks noGrp="1"/>
          </p:cNvSpPr>
          <p:nvPr>
            <p:ph type="title"/>
          </p:nvPr>
        </p:nvSpPr>
        <p:spPr/>
        <p:txBody>
          <a:bodyPr/>
          <a:lstStyle/>
          <a:p>
            <a:r>
              <a:rPr lang="en-US" altLang="zh-TW"/>
              <a:t>Understanding Reasoning LLMs</a:t>
            </a:r>
            <a:endParaRPr lang="zh-TW" altLang="en-US"/>
          </a:p>
        </p:txBody>
      </p:sp>
      <p:sp>
        <p:nvSpPr>
          <p:cNvPr id="5" name="內容版面配置區 4">
            <a:extLst>
              <a:ext uri="{FF2B5EF4-FFF2-40B4-BE49-F238E27FC236}">
                <a16:creationId xmlns:a16="http://schemas.microsoft.com/office/drawing/2014/main" id="{739467E9-6952-F7EF-C1C5-E752CE9E8BAC}"/>
              </a:ext>
            </a:extLst>
          </p:cNvPr>
          <p:cNvSpPr>
            <a:spLocks noGrp="1"/>
          </p:cNvSpPr>
          <p:nvPr>
            <p:ph idx="1"/>
          </p:nvPr>
        </p:nvSpPr>
        <p:spPr>
          <a:xfrm>
            <a:off x="144525" y="938438"/>
            <a:ext cx="8854950" cy="5400452"/>
          </a:xfrm>
        </p:spPr>
        <p:txBody>
          <a:bodyPr/>
          <a:lstStyle/>
          <a:p>
            <a:r>
              <a:rPr lang="en-US" altLang="zh-TW" sz="1600"/>
              <a:t>LLM</a:t>
            </a:r>
            <a:r>
              <a:rPr lang="zh-TW" altLang="en-US" sz="1600"/>
              <a:t>領域的專業化程度將持續提高。除了預訓練和微調之外，我們還見證了從 </a:t>
            </a:r>
            <a:r>
              <a:rPr lang="en-US" altLang="zh-TW" sz="1600"/>
              <a:t>RAG </a:t>
            </a:r>
            <a:r>
              <a:rPr lang="zh-TW" altLang="en-US" sz="1600"/>
              <a:t>到程式碼助理 </a:t>
            </a:r>
            <a:r>
              <a:rPr lang="en-US" altLang="zh-TW" sz="1600"/>
              <a:t>(</a:t>
            </a:r>
            <a:r>
              <a:rPr lang="en-US" altLang="zh-TW" sz="1400" b="0" i="0">
                <a:solidFill>
                  <a:srgbClr val="111111"/>
                </a:solidFill>
                <a:effectLst/>
                <a:latin typeface="Helvetica" panose="020B0604020202020204" pitchFamily="34" charset="0"/>
              </a:rPr>
              <a:t>code assistants</a:t>
            </a:r>
            <a:r>
              <a:rPr lang="en-US" altLang="zh-TW" sz="1600"/>
              <a:t>) </a:t>
            </a:r>
            <a:r>
              <a:rPr lang="zh-TW" altLang="en-US" sz="1600"/>
              <a:t>等專業應用程式的興起。我預計這一趨勢將在 </a:t>
            </a:r>
            <a:r>
              <a:rPr lang="en-US" altLang="zh-TW" sz="1600"/>
              <a:t>2025 </a:t>
            </a:r>
            <a:r>
              <a:rPr lang="zh-TW" altLang="en-US" sz="1600"/>
              <a:t>年加速，並更加重視特定領域和應用程式的最佳化（</a:t>
            </a:r>
            <a:r>
              <a:rPr lang="en-US" altLang="zh-TW" sz="1600" b="0">
                <a:solidFill>
                  <a:srgbClr val="111111"/>
                </a:solidFill>
                <a:effectLst/>
                <a:latin typeface="Helvetica" panose="020B0604020202020204" pitchFamily="34" charset="0"/>
              </a:rPr>
              <a:t>domain- and application-specific optimizations,  </a:t>
            </a:r>
            <a:r>
              <a:rPr lang="zh-TW" altLang="en-US" sz="1600"/>
              <a:t>即「專業化</a:t>
            </a:r>
            <a:r>
              <a:rPr lang="en-US" altLang="zh-TW" sz="1400" b="0" i="0">
                <a:solidFill>
                  <a:srgbClr val="111111"/>
                </a:solidFill>
                <a:effectLst/>
                <a:latin typeface="Helvetica" panose="020B0604020202020204" pitchFamily="34" charset="0"/>
              </a:rPr>
              <a:t>specializations</a:t>
            </a:r>
            <a:r>
              <a:rPr lang="zh-TW" altLang="en-US" sz="1600"/>
              <a:t>」）。</a:t>
            </a:r>
            <a:r>
              <a:rPr lang="zh-TW" altLang="en-US" sz="1600">
                <a:solidFill>
                  <a:srgbClr val="C00000"/>
                </a:solidFill>
              </a:rPr>
              <a:t>推理模型的發展就是這些專業之一</a:t>
            </a:r>
          </a:p>
        </p:txBody>
      </p:sp>
      <p:pic>
        <p:nvPicPr>
          <p:cNvPr id="6" name="圖片 5">
            <a:extLst>
              <a:ext uri="{FF2B5EF4-FFF2-40B4-BE49-F238E27FC236}">
                <a16:creationId xmlns:a16="http://schemas.microsoft.com/office/drawing/2014/main" id="{D5301FDB-88D9-0D1E-336D-11B8DEB6C716}"/>
              </a:ext>
            </a:extLst>
          </p:cNvPr>
          <p:cNvPicPr>
            <a:picLocks noChangeAspect="1"/>
          </p:cNvPicPr>
          <p:nvPr/>
        </p:nvPicPr>
        <p:blipFill>
          <a:blip r:embed="rId2"/>
          <a:stretch>
            <a:fillRect/>
          </a:stretch>
        </p:blipFill>
        <p:spPr>
          <a:xfrm>
            <a:off x="-10264" y="2060848"/>
            <a:ext cx="9144000" cy="4748110"/>
          </a:xfrm>
          <a:prstGeom prst="rect">
            <a:avLst/>
          </a:prstGeom>
        </p:spPr>
      </p:pic>
      <p:sp>
        <p:nvSpPr>
          <p:cNvPr id="8" name="文字方塊 7">
            <a:extLst>
              <a:ext uri="{FF2B5EF4-FFF2-40B4-BE49-F238E27FC236}">
                <a16:creationId xmlns:a16="http://schemas.microsoft.com/office/drawing/2014/main" id="{6608C230-BDDE-0B71-6AA2-D4B667CA0394}"/>
              </a:ext>
            </a:extLst>
          </p:cNvPr>
          <p:cNvSpPr txBox="1"/>
          <p:nvPr/>
        </p:nvSpPr>
        <p:spPr>
          <a:xfrm>
            <a:off x="3851920" y="6203637"/>
            <a:ext cx="5281816" cy="461665"/>
          </a:xfrm>
          <a:prstGeom prst="rect">
            <a:avLst/>
          </a:prstGeom>
          <a:noFill/>
        </p:spPr>
        <p:txBody>
          <a:bodyPr wrap="square">
            <a:spAutoFit/>
          </a:bodyPr>
          <a:lstStyle/>
          <a:p>
            <a:r>
              <a:rPr lang="en-US" altLang="zh-TW" sz="1200" b="1"/>
              <a:t>Stages 1-3 are the common steps to developing LLMs. </a:t>
            </a:r>
          </a:p>
          <a:p>
            <a:r>
              <a:rPr lang="en-US" altLang="zh-TW" sz="1200" b="1">
                <a:solidFill>
                  <a:srgbClr val="C00000"/>
                </a:solidFill>
              </a:rPr>
              <a:t>Stage 4 specializes LLMs for specific use cases</a:t>
            </a:r>
            <a:endParaRPr lang="zh-TW" altLang="en-US" sz="1200" b="1">
              <a:solidFill>
                <a:srgbClr val="C00000"/>
              </a:solidFill>
            </a:endParaRPr>
          </a:p>
        </p:txBody>
      </p:sp>
      <p:sp>
        <p:nvSpPr>
          <p:cNvPr id="10" name="文字方塊 9">
            <a:extLst>
              <a:ext uri="{FF2B5EF4-FFF2-40B4-BE49-F238E27FC236}">
                <a16:creationId xmlns:a16="http://schemas.microsoft.com/office/drawing/2014/main" id="{D7C708A4-8F75-6220-263C-4C8A63B739EC}"/>
              </a:ext>
            </a:extLst>
          </p:cNvPr>
          <p:cNvSpPr txBox="1"/>
          <p:nvPr/>
        </p:nvSpPr>
        <p:spPr>
          <a:xfrm>
            <a:off x="5724128" y="0"/>
            <a:ext cx="4575516" cy="215444"/>
          </a:xfrm>
          <a:prstGeom prst="rect">
            <a:avLst/>
          </a:prstGeom>
          <a:noFill/>
        </p:spPr>
        <p:txBody>
          <a:bodyPr wrap="square">
            <a:spAutoFit/>
          </a:bodyPr>
          <a:lstStyle/>
          <a:p>
            <a:r>
              <a:rPr lang="en-US" altLang="zh-TW" sz="800"/>
              <a:t>https://sebastianraschka.com/blog/2025/understanding-reasoning-llms.html</a:t>
            </a:r>
            <a:endParaRPr lang="zh-TW" altLang="en-US" sz="800"/>
          </a:p>
        </p:txBody>
      </p:sp>
    </p:spTree>
    <p:extLst>
      <p:ext uri="{BB962C8B-B14F-4D97-AF65-F5344CB8AC3E}">
        <p14:creationId xmlns:p14="http://schemas.microsoft.com/office/powerpoint/2010/main" val="2140475294"/>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454A94-801A-73D9-3FF7-35A5F30F3240}"/>
              </a:ext>
            </a:extLst>
          </p:cNvPr>
          <p:cNvSpPr>
            <a:spLocks noGrp="1"/>
          </p:cNvSpPr>
          <p:nvPr>
            <p:ph type="title"/>
          </p:nvPr>
        </p:nvSpPr>
        <p:spPr/>
        <p:txBody>
          <a:bodyPr/>
          <a:lstStyle/>
          <a:p>
            <a:r>
              <a:rPr lang="zh-TW" altLang="en-US"/>
              <a:t>如何定義「推理模型」？</a:t>
            </a:r>
          </a:p>
        </p:txBody>
      </p:sp>
      <p:sp>
        <p:nvSpPr>
          <p:cNvPr id="3" name="內容版面配置區 2">
            <a:extLst>
              <a:ext uri="{FF2B5EF4-FFF2-40B4-BE49-F238E27FC236}">
                <a16:creationId xmlns:a16="http://schemas.microsoft.com/office/drawing/2014/main" id="{52F884AE-7073-C162-D78C-0C14A9781A7B}"/>
              </a:ext>
            </a:extLst>
          </p:cNvPr>
          <p:cNvSpPr>
            <a:spLocks noGrp="1"/>
          </p:cNvSpPr>
          <p:nvPr>
            <p:ph idx="1"/>
          </p:nvPr>
        </p:nvSpPr>
        <p:spPr/>
        <p:txBody>
          <a:bodyPr/>
          <a:lstStyle/>
          <a:p>
            <a:r>
              <a:rPr lang="zh-TW" altLang="en-US" sz="1800">
                <a:effectLst/>
              </a:rPr>
              <a:t>「推理」定義為回答需要複雜、多步驟生成和中間步驟的問題的過程。</a:t>
            </a:r>
            <a:endParaRPr lang="en-US" altLang="zh-TW" sz="1800">
              <a:effectLst/>
            </a:endParaRPr>
          </a:p>
          <a:p>
            <a:pPr marL="285750" indent="-285750">
              <a:buFont typeface="Arial" panose="020B0604020202020204" pitchFamily="34" charset="0"/>
              <a:buChar char="•"/>
            </a:pPr>
            <a:r>
              <a:rPr lang="zh-TW" altLang="en-US" sz="1800">
                <a:effectLst/>
              </a:rPr>
              <a:t>例如「法國的首都是哪裡？」這樣的事實性問答。不涉及推理。</a:t>
            </a:r>
            <a:endParaRPr lang="en-US" altLang="zh-TW" sz="1800">
              <a:effectLst/>
            </a:endParaRPr>
          </a:p>
          <a:p>
            <a:pPr marL="285750" indent="-285750">
              <a:buFont typeface="Arial" panose="020B0604020202020204" pitchFamily="34" charset="0"/>
              <a:buChar char="•"/>
            </a:pPr>
            <a:r>
              <a:rPr lang="zh-TW" altLang="en-US" sz="1800">
                <a:effectLst/>
              </a:rPr>
              <a:t>相比之下，像「如果一列火車以 </a:t>
            </a:r>
            <a:r>
              <a:rPr lang="en-US" altLang="zh-TW" sz="1800">
                <a:effectLst/>
              </a:rPr>
              <a:t>60 </a:t>
            </a:r>
            <a:r>
              <a:rPr lang="zh-TW" altLang="en-US" sz="1800">
                <a:effectLst/>
              </a:rPr>
              <a:t>英里每小時的速度行駛 </a:t>
            </a:r>
            <a:r>
              <a:rPr lang="en-US" altLang="zh-TW" sz="1800">
                <a:effectLst/>
              </a:rPr>
              <a:t>3 </a:t>
            </a:r>
            <a:r>
              <a:rPr lang="zh-TW" altLang="en-US" sz="1800">
                <a:effectLst/>
              </a:rPr>
              <a:t>個小時，它能行駛多遠？」這樣的問題需要一些簡單的推理。例如，它需要認識到距離、速度和時間之間的關係才能得出答案。</a:t>
            </a: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endParaRPr lang="en-US" altLang="zh-TW" sz="1800">
              <a:effectLst/>
            </a:endParaRPr>
          </a:p>
          <a:p>
            <a:pPr marL="285750" indent="-285750">
              <a:buFont typeface="Arial" panose="020B0604020202020204" pitchFamily="34" charset="0"/>
              <a:buChar char="•"/>
            </a:pPr>
            <a:r>
              <a:rPr lang="zh-TW" altLang="en-US" sz="1600" b="0">
                <a:solidFill>
                  <a:schemeClr val="tx1"/>
                </a:solidFill>
                <a:effectLst/>
                <a:latin typeface="Helvetica" panose="020B0604020202020204" pitchFamily="34" charset="0"/>
              </a:rPr>
              <a:t>普通的 </a:t>
            </a:r>
            <a:r>
              <a:rPr lang="en-US" altLang="zh-TW" sz="1600" b="0">
                <a:solidFill>
                  <a:schemeClr val="tx1"/>
                </a:solidFill>
                <a:effectLst/>
                <a:latin typeface="Helvetica" panose="020B0604020202020204" pitchFamily="34" charset="0"/>
              </a:rPr>
              <a:t>LLM </a:t>
            </a:r>
            <a:r>
              <a:rPr lang="zh-TW" altLang="en-US" sz="1600" b="0">
                <a:solidFill>
                  <a:schemeClr val="tx1"/>
                </a:solidFill>
                <a:effectLst/>
                <a:latin typeface="Helvetica" panose="020B0604020202020204" pitchFamily="34" charset="0"/>
              </a:rPr>
              <a:t>可能只提供簡短的答案（如左圖所示），而推理模型通常包括揭示部分思考過程的中間步驟。 （請注意，</a:t>
            </a:r>
            <a:r>
              <a:rPr lang="zh-TW" altLang="en-US" sz="1600">
                <a:solidFill>
                  <a:schemeClr val="tx1"/>
                </a:solidFill>
                <a:effectLst/>
                <a:latin typeface="Helvetica" panose="020B0604020202020204" pitchFamily="34" charset="0"/>
              </a:rPr>
              <a:t>許多尚未專門針對推理任務進行開發的 </a:t>
            </a:r>
            <a:r>
              <a:rPr lang="en-US" altLang="zh-TW" sz="1600">
                <a:solidFill>
                  <a:schemeClr val="tx1"/>
                </a:solidFill>
                <a:effectLst/>
                <a:latin typeface="Helvetica" panose="020B0604020202020204" pitchFamily="34" charset="0"/>
              </a:rPr>
              <a:t>LLM </a:t>
            </a:r>
            <a:r>
              <a:rPr lang="zh-TW" altLang="en-US" sz="1600">
                <a:solidFill>
                  <a:schemeClr val="tx1"/>
                </a:solidFill>
                <a:effectLst/>
                <a:latin typeface="Helvetica" panose="020B0604020202020204" pitchFamily="34" charset="0"/>
              </a:rPr>
              <a:t>也可以在其答案中提供中間推理步驟</a:t>
            </a:r>
            <a:r>
              <a:rPr lang="zh-TW" altLang="en-US" sz="1600" b="0">
                <a:solidFill>
                  <a:schemeClr val="tx1"/>
                </a:solidFill>
                <a:effectLst/>
                <a:latin typeface="Helvetica" panose="020B0604020202020204" pitchFamily="34" charset="0"/>
              </a:rPr>
              <a:t>。）</a:t>
            </a:r>
            <a:endParaRPr lang="zh-TW" altLang="en-US" sz="1800">
              <a:solidFill>
                <a:schemeClr val="tx1"/>
              </a:solidFill>
              <a:effectLst/>
            </a:endParaRPr>
          </a:p>
        </p:txBody>
      </p:sp>
      <p:pic>
        <p:nvPicPr>
          <p:cNvPr id="4" name="圖片 3">
            <a:extLst>
              <a:ext uri="{FF2B5EF4-FFF2-40B4-BE49-F238E27FC236}">
                <a16:creationId xmlns:a16="http://schemas.microsoft.com/office/drawing/2014/main" id="{22913BDF-FC42-4A9A-5074-1ECCACA31F8F}"/>
              </a:ext>
            </a:extLst>
          </p:cNvPr>
          <p:cNvPicPr>
            <a:picLocks noChangeAspect="1"/>
          </p:cNvPicPr>
          <p:nvPr/>
        </p:nvPicPr>
        <p:blipFill>
          <a:blip r:embed="rId2"/>
          <a:stretch>
            <a:fillRect/>
          </a:stretch>
        </p:blipFill>
        <p:spPr>
          <a:xfrm>
            <a:off x="1763688" y="2636912"/>
            <a:ext cx="5452580" cy="3121132"/>
          </a:xfrm>
          <a:prstGeom prst="rect">
            <a:avLst/>
          </a:prstGeom>
        </p:spPr>
      </p:pic>
    </p:spTree>
    <p:extLst>
      <p:ext uri="{BB962C8B-B14F-4D97-AF65-F5344CB8AC3E}">
        <p14:creationId xmlns:p14="http://schemas.microsoft.com/office/powerpoint/2010/main" val="238152418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5">
            <a:extLst>
              <a:ext uri="{FF2B5EF4-FFF2-40B4-BE49-F238E27FC236}">
                <a16:creationId xmlns:a16="http://schemas.microsoft.com/office/drawing/2014/main" id="{1DE1DA79-8A02-0074-4C8C-17CC673B7F63}"/>
              </a:ext>
            </a:extLst>
          </p:cNvPr>
          <p:cNvSpPr>
            <a:spLocks noGrp="1"/>
          </p:cNvSpPr>
          <p:nvPr>
            <p:ph idx="1"/>
          </p:nvPr>
        </p:nvSpPr>
        <p:spPr>
          <a:xfrm>
            <a:off x="144525" y="44624"/>
            <a:ext cx="8854950" cy="5400452"/>
          </a:xfrm>
        </p:spPr>
        <p:txBody>
          <a:bodyPr/>
          <a:lstStyle/>
          <a:p>
            <a:r>
              <a:rPr lang="zh-TW" altLang="en-US" sz="1400"/>
              <a:t>大多數現代</a:t>
            </a:r>
            <a:r>
              <a:rPr lang="en-US" altLang="zh-TW" sz="1400"/>
              <a:t>LLM</a:t>
            </a:r>
            <a:r>
              <a:rPr lang="zh-TW" altLang="en-US" sz="1400"/>
              <a:t>都具備基本的推理能力，可以回答諸如「如果一列火車以 </a:t>
            </a:r>
            <a:r>
              <a:rPr lang="en-US" altLang="zh-TW" sz="1400"/>
              <a:t>60 </a:t>
            </a:r>
            <a:r>
              <a:rPr lang="zh-TW" altLang="en-US" sz="1400"/>
              <a:t>英里每小時的速度行駛 </a:t>
            </a:r>
            <a:r>
              <a:rPr lang="en-US" altLang="zh-TW" sz="1400"/>
              <a:t>3 </a:t>
            </a:r>
            <a:r>
              <a:rPr lang="zh-TW" altLang="en-US" sz="1400"/>
              <a:t>個小時，它能行駛多遠？」之類的問題。</a:t>
            </a:r>
            <a:endParaRPr lang="en-US" altLang="zh-TW" sz="1400"/>
          </a:p>
          <a:p>
            <a:r>
              <a:rPr lang="zh-TW" altLang="en-US" sz="1400"/>
              <a:t>因此，今天，當我們提到推理模型時，我們通常指的是</a:t>
            </a:r>
            <a:r>
              <a:rPr lang="zh-TW" altLang="en-US" sz="1400">
                <a:solidFill>
                  <a:srgbClr val="C00000"/>
                </a:solidFill>
              </a:rPr>
              <a:t>擅長更複雜的推理任務的 </a:t>
            </a:r>
            <a:r>
              <a:rPr lang="en-US" altLang="zh-TW" sz="1400">
                <a:solidFill>
                  <a:srgbClr val="C00000"/>
                </a:solidFill>
              </a:rPr>
              <a:t>LLM</a:t>
            </a:r>
            <a:r>
              <a:rPr lang="zh-TW" altLang="en-US" sz="1400"/>
              <a:t>，例如解決難題、謎語和數學證明。</a:t>
            </a:r>
          </a:p>
          <a:p>
            <a:r>
              <a:rPr lang="zh-TW" altLang="en-US" sz="1400"/>
              <a:t>此外，如今大多數被稱為推理模型的</a:t>
            </a:r>
            <a:r>
              <a:rPr lang="en-US" altLang="zh-TW" sz="1400"/>
              <a:t>LLM</a:t>
            </a:r>
            <a:r>
              <a:rPr lang="zh-TW" altLang="en-US" sz="1400"/>
              <a:t>都</a:t>
            </a:r>
            <a:r>
              <a:rPr lang="zh-TW" altLang="en-US" sz="1400">
                <a:solidFill>
                  <a:srgbClr val="C00000"/>
                </a:solidFill>
              </a:rPr>
              <a:t>將「思考」或「思考」過程作為其回應的一部分</a:t>
            </a:r>
            <a:r>
              <a:rPr lang="zh-TW" altLang="en-US" sz="1400"/>
              <a:t>。 </a:t>
            </a:r>
            <a:r>
              <a:rPr lang="en-US" altLang="zh-TW" sz="1400"/>
              <a:t>LLM </a:t>
            </a:r>
            <a:r>
              <a:rPr lang="zh-TW" altLang="en-US" sz="1400"/>
              <a:t>是否以及如何真正「思考」是一個單獨的討論。</a:t>
            </a:r>
          </a:p>
          <a:p>
            <a:endParaRPr lang="zh-TW" altLang="en-US" sz="1400"/>
          </a:p>
          <a:p>
            <a:r>
              <a:rPr lang="zh-TW" altLang="en-US" sz="1400"/>
              <a:t>推理模型的中間步驟可以以兩種方式出現</a:t>
            </a:r>
            <a:r>
              <a:rPr lang="en-US" altLang="zh-TW" sz="1400"/>
              <a:t>:</a:t>
            </a:r>
          </a:p>
          <a:p>
            <a:pPr marL="285750" indent="-285750">
              <a:buFont typeface="Arial" panose="020B0604020202020204" pitchFamily="34" charset="0"/>
              <a:buChar char="•"/>
            </a:pPr>
            <a:r>
              <a:rPr lang="zh-TW" altLang="en-US" sz="1400"/>
              <a:t>首先，它們可能被明確地包含在回應中，如上圖所示。</a:t>
            </a:r>
            <a:endParaRPr lang="en-US" altLang="zh-TW" sz="1400"/>
          </a:p>
          <a:p>
            <a:pPr marL="285750" indent="-285750">
              <a:buFont typeface="Arial" panose="020B0604020202020204" pitchFamily="34" charset="0"/>
              <a:buChar char="•"/>
            </a:pPr>
            <a:r>
              <a:rPr lang="zh-TW" altLang="en-US" sz="1400"/>
              <a:t>其次，有些推理 </a:t>
            </a:r>
            <a:r>
              <a:rPr lang="en-US" altLang="zh-TW" sz="1400"/>
              <a:t>LLM</a:t>
            </a:r>
            <a:r>
              <a:rPr lang="zh-TW" altLang="en-US" sz="1400"/>
              <a:t>（例如 </a:t>
            </a:r>
            <a:r>
              <a:rPr lang="en-US" altLang="zh-TW" sz="1400"/>
              <a:t>OpenAI </a:t>
            </a:r>
            <a:r>
              <a:rPr lang="zh-TW" altLang="en-US" sz="1400"/>
              <a:t>的 </a:t>
            </a:r>
            <a:r>
              <a:rPr lang="en-US" altLang="zh-TW" sz="1400"/>
              <a:t>o1</a:t>
            </a:r>
            <a:r>
              <a:rPr lang="zh-TW" altLang="en-US" sz="1400"/>
              <a:t>）會執行多次迭代，其中的中間步驟不會顯示給使用者。</a:t>
            </a:r>
            <a:endParaRPr lang="en-US" altLang="zh-TW" sz="1400"/>
          </a:p>
          <a:p>
            <a:pPr marL="285750" indent="-285750">
              <a:buFont typeface="Arial" panose="020B0604020202020204" pitchFamily="34" charset="0"/>
              <a:buChar char="•"/>
            </a:pPr>
            <a:endParaRPr lang="en-US" altLang="zh-TW" sz="1400"/>
          </a:p>
          <a:p>
            <a:r>
              <a:rPr lang="zh-TW" altLang="en-US" sz="1400"/>
              <a:t>推理 用於兩個不同的層面：</a:t>
            </a:r>
            <a:r>
              <a:rPr lang="en-US" altLang="zh-TW" sz="1400"/>
              <a:t>1</a:t>
            </a:r>
            <a:r>
              <a:rPr lang="zh-TW" altLang="en-US" sz="1400"/>
              <a:t>）處理輸入並透過多個中間步驟產生；</a:t>
            </a:r>
            <a:r>
              <a:rPr lang="en-US" altLang="zh-TW" sz="1400"/>
              <a:t>2</a:t>
            </a:r>
            <a:r>
              <a:rPr lang="zh-TW" altLang="en-US" sz="1400"/>
              <a:t>）提供某種推理作為對使用者的回應的一部分。</a:t>
            </a:r>
          </a:p>
        </p:txBody>
      </p:sp>
      <p:pic>
        <p:nvPicPr>
          <p:cNvPr id="7" name="圖片 6">
            <a:extLst>
              <a:ext uri="{FF2B5EF4-FFF2-40B4-BE49-F238E27FC236}">
                <a16:creationId xmlns:a16="http://schemas.microsoft.com/office/drawing/2014/main" id="{15B5663C-B5DA-5494-2074-2878F9070225}"/>
              </a:ext>
            </a:extLst>
          </p:cNvPr>
          <p:cNvPicPr>
            <a:picLocks noChangeAspect="1"/>
          </p:cNvPicPr>
          <p:nvPr/>
        </p:nvPicPr>
        <p:blipFill>
          <a:blip r:embed="rId2"/>
          <a:stretch>
            <a:fillRect/>
          </a:stretch>
        </p:blipFill>
        <p:spPr>
          <a:xfrm>
            <a:off x="899592" y="2636912"/>
            <a:ext cx="7930124" cy="4176464"/>
          </a:xfrm>
          <a:prstGeom prst="rect">
            <a:avLst/>
          </a:prstGeom>
        </p:spPr>
      </p:pic>
    </p:spTree>
    <p:extLst>
      <p:ext uri="{BB962C8B-B14F-4D97-AF65-F5344CB8AC3E}">
        <p14:creationId xmlns:p14="http://schemas.microsoft.com/office/powerpoint/2010/main" val="145758267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6570DC-C670-5ECB-FFBC-207F6644AB0E}"/>
              </a:ext>
            </a:extLst>
          </p:cNvPr>
          <p:cNvSpPr>
            <a:spLocks noGrp="1"/>
          </p:cNvSpPr>
          <p:nvPr>
            <p:ph type="title"/>
          </p:nvPr>
        </p:nvSpPr>
        <p:spPr/>
        <p:txBody>
          <a:bodyPr/>
          <a:lstStyle/>
          <a:p>
            <a:r>
              <a:rPr lang="zh-TW" altLang="en-US" b="0" i="0">
                <a:solidFill>
                  <a:srgbClr val="111111"/>
                </a:solidFill>
                <a:effectLst/>
                <a:latin typeface="Helvetica" panose="020B0604020202020204" pitchFamily="34" charset="0"/>
              </a:rPr>
              <a:t>什麼時候應該使用推理模型？</a:t>
            </a:r>
            <a:endParaRPr lang="zh-TW" altLang="en-US"/>
          </a:p>
        </p:txBody>
      </p:sp>
      <p:sp>
        <p:nvSpPr>
          <p:cNvPr id="3" name="內容版面配置區 2">
            <a:extLst>
              <a:ext uri="{FF2B5EF4-FFF2-40B4-BE49-F238E27FC236}">
                <a16:creationId xmlns:a16="http://schemas.microsoft.com/office/drawing/2014/main" id="{8CDDDC09-C179-E853-C2C7-4FCD0431A301}"/>
              </a:ext>
            </a:extLst>
          </p:cNvPr>
          <p:cNvSpPr>
            <a:spLocks noGrp="1"/>
          </p:cNvSpPr>
          <p:nvPr>
            <p:ph idx="1"/>
          </p:nvPr>
        </p:nvSpPr>
        <p:spPr/>
        <p:txBody>
          <a:bodyPr/>
          <a:lstStyle/>
          <a:p>
            <a:pPr marL="285750" indent="-285750">
              <a:buFont typeface="Arial" panose="020B0604020202020204" pitchFamily="34" charset="0"/>
              <a:buChar char="•"/>
            </a:pPr>
            <a:r>
              <a:rPr lang="zh-TW" altLang="en-US" sz="1800">
                <a:effectLst/>
              </a:rPr>
              <a:t>推理模型旨在</a:t>
            </a:r>
            <a:r>
              <a:rPr lang="zh-TW" altLang="en-US" sz="1800">
                <a:solidFill>
                  <a:srgbClr val="00B050"/>
                </a:solidFill>
                <a:effectLst/>
              </a:rPr>
              <a:t>擅長解決</a:t>
            </a:r>
            <a:r>
              <a:rPr lang="zh-TW" altLang="en-US" sz="1800">
                <a:solidFill>
                  <a:srgbClr val="C00000"/>
                </a:solidFill>
                <a:effectLst/>
              </a:rPr>
              <a:t>難題、高級數學問題和具有挑戰性的編碼任務</a:t>
            </a:r>
            <a:r>
              <a:rPr lang="zh-TW" altLang="en-US" sz="1800">
                <a:effectLst/>
              </a:rPr>
              <a:t>等複雜任務。</a:t>
            </a:r>
            <a:endParaRPr lang="en-US" altLang="zh-TW" sz="1800">
              <a:effectLst/>
            </a:endParaRPr>
          </a:p>
          <a:p>
            <a:pPr marL="285750" indent="-285750">
              <a:buFont typeface="Arial" panose="020B0604020202020204" pitchFamily="34" charset="0"/>
              <a:buChar char="•"/>
            </a:pPr>
            <a:r>
              <a:rPr lang="zh-TW" altLang="en-US" sz="1800">
                <a:effectLst/>
              </a:rPr>
              <a:t>然而，對於總結、翻譯或基於知識的問答等</a:t>
            </a:r>
            <a:r>
              <a:rPr lang="zh-TW" altLang="en-US" sz="1800">
                <a:solidFill>
                  <a:srgbClr val="C00000"/>
                </a:solidFill>
                <a:effectLst/>
              </a:rPr>
              <a:t>簡單任務來說，它們並不是必需的</a:t>
            </a:r>
            <a:r>
              <a:rPr lang="zh-TW" altLang="en-US" sz="1800">
                <a:effectLst/>
              </a:rPr>
              <a:t>。</a:t>
            </a:r>
            <a:endParaRPr lang="en-US" altLang="zh-TW" sz="1800">
              <a:effectLst/>
            </a:endParaRPr>
          </a:p>
          <a:p>
            <a:pPr marL="285750" indent="-285750">
              <a:buFont typeface="Arial" panose="020B0604020202020204" pitchFamily="34" charset="0"/>
              <a:buChar char="•"/>
            </a:pPr>
            <a:r>
              <a:rPr lang="zh-TW" altLang="en-US" sz="1800">
                <a:effectLst/>
              </a:rPr>
              <a:t>事實上，</a:t>
            </a:r>
            <a:r>
              <a:rPr lang="zh-TW" altLang="en-US" sz="1800">
                <a:solidFill>
                  <a:srgbClr val="C00000"/>
                </a:solidFill>
                <a:effectLst/>
              </a:rPr>
              <a:t>對所有事物都使用推理模型</a:t>
            </a:r>
            <a:r>
              <a:rPr lang="zh-TW" altLang="en-US" sz="1800">
                <a:effectLst/>
              </a:rPr>
              <a:t>可能是</a:t>
            </a:r>
            <a:r>
              <a:rPr lang="zh-TW" altLang="en-US" sz="1800">
                <a:solidFill>
                  <a:srgbClr val="C00000"/>
                </a:solidFill>
                <a:effectLst/>
              </a:rPr>
              <a:t>低效且昂貴</a:t>
            </a:r>
            <a:r>
              <a:rPr lang="zh-TW" altLang="en-US" sz="1800">
                <a:effectLst/>
              </a:rPr>
              <a:t>的。例如，推理模型通常使用起來成本更高、更冗長，有時由於「</a:t>
            </a:r>
            <a:r>
              <a:rPr lang="zh-TW" altLang="en-US" sz="1800">
                <a:solidFill>
                  <a:schemeClr val="tx1"/>
                </a:solidFill>
                <a:effectLst/>
              </a:rPr>
              <a:t>過度思考</a:t>
            </a:r>
            <a:r>
              <a:rPr lang="zh-TW" altLang="en-US" sz="1800">
                <a:effectLst/>
              </a:rPr>
              <a:t>」而更容易出錯。這裡也適用簡單的規則：</a:t>
            </a:r>
            <a:r>
              <a:rPr lang="zh-TW" altLang="en-US" sz="1800">
                <a:solidFill>
                  <a:srgbClr val="C00000"/>
                </a:solidFill>
                <a:effectLst/>
              </a:rPr>
              <a:t>使用正確的工具（或 </a:t>
            </a:r>
            <a:r>
              <a:rPr lang="en-US" altLang="zh-TW" sz="1800">
                <a:solidFill>
                  <a:srgbClr val="C00000"/>
                </a:solidFill>
                <a:effectLst/>
              </a:rPr>
              <a:t>LLM </a:t>
            </a:r>
            <a:r>
              <a:rPr lang="zh-TW" altLang="en-US" sz="1800">
                <a:solidFill>
                  <a:srgbClr val="C00000"/>
                </a:solidFill>
                <a:effectLst/>
              </a:rPr>
              <a:t>類型）來完成任務。</a:t>
            </a:r>
          </a:p>
          <a:p>
            <a:endParaRPr lang="zh-TW" altLang="en-US" sz="1800">
              <a:effectLst/>
            </a:endParaRPr>
          </a:p>
          <a:p>
            <a:r>
              <a:rPr lang="zh-TW" altLang="en-US" sz="1800">
                <a:effectLst/>
              </a:rPr>
              <a:t>下圖總結了推理模型的主要優點和限制。</a:t>
            </a:r>
          </a:p>
        </p:txBody>
      </p:sp>
      <p:pic>
        <p:nvPicPr>
          <p:cNvPr id="4" name="圖片 3">
            <a:extLst>
              <a:ext uri="{FF2B5EF4-FFF2-40B4-BE49-F238E27FC236}">
                <a16:creationId xmlns:a16="http://schemas.microsoft.com/office/drawing/2014/main" id="{26D30CFC-DF62-3962-776E-ACD7B075A0E4}"/>
              </a:ext>
            </a:extLst>
          </p:cNvPr>
          <p:cNvPicPr>
            <a:picLocks noChangeAspect="1"/>
          </p:cNvPicPr>
          <p:nvPr/>
        </p:nvPicPr>
        <p:blipFill>
          <a:blip r:embed="rId2"/>
          <a:stretch>
            <a:fillRect/>
          </a:stretch>
        </p:blipFill>
        <p:spPr>
          <a:xfrm>
            <a:off x="0" y="3115072"/>
            <a:ext cx="9144000" cy="3543976"/>
          </a:xfrm>
          <a:prstGeom prst="rect">
            <a:avLst/>
          </a:prstGeom>
        </p:spPr>
      </p:pic>
    </p:spTree>
    <p:extLst>
      <p:ext uri="{BB962C8B-B14F-4D97-AF65-F5344CB8AC3E}">
        <p14:creationId xmlns:p14="http://schemas.microsoft.com/office/powerpoint/2010/main" val="211747592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0A040C-6366-3D7E-339B-C6E9D024264A}"/>
              </a:ext>
            </a:extLst>
          </p:cNvPr>
          <p:cNvSpPr>
            <a:spLocks noGrp="1"/>
          </p:cNvSpPr>
          <p:nvPr>
            <p:ph type="title"/>
          </p:nvPr>
        </p:nvSpPr>
        <p:spPr/>
        <p:txBody>
          <a:bodyPr/>
          <a:lstStyle/>
          <a:p>
            <a:r>
              <a:rPr lang="en-US" altLang="zh-TW"/>
              <a:t>DeepSeek </a:t>
            </a:r>
            <a:r>
              <a:rPr lang="zh-TW" altLang="en-US"/>
              <a:t>的訓練流程 </a:t>
            </a:r>
            <a:r>
              <a:rPr lang="en-US" altLang="zh-TW"/>
              <a:t>(</a:t>
            </a:r>
            <a:r>
              <a:rPr lang="zh-TW" altLang="en-US" b="0" i="0">
                <a:solidFill>
                  <a:srgbClr val="111111"/>
                </a:solidFill>
                <a:effectLst/>
                <a:latin typeface="Helvetica" panose="020B0604020202020204" pitchFamily="34" charset="0"/>
              </a:rPr>
              <a:t>建立專門推理模型</a:t>
            </a:r>
            <a:r>
              <a:rPr lang="en-US" altLang="zh-TW"/>
              <a:t>)</a:t>
            </a:r>
            <a:endParaRPr lang="zh-TW" altLang="en-US"/>
          </a:p>
        </p:txBody>
      </p:sp>
      <p:sp>
        <p:nvSpPr>
          <p:cNvPr id="3" name="內容版面配置區 2">
            <a:extLst>
              <a:ext uri="{FF2B5EF4-FFF2-40B4-BE49-F238E27FC236}">
                <a16:creationId xmlns:a16="http://schemas.microsoft.com/office/drawing/2014/main" id="{48DF999A-4990-F652-EE19-FB6A955030F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29C1CD2C-631C-268C-6F2A-8917FFF14A3E}"/>
              </a:ext>
            </a:extLst>
          </p:cNvPr>
          <p:cNvPicPr>
            <a:picLocks noChangeAspect="1"/>
          </p:cNvPicPr>
          <p:nvPr/>
        </p:nvPicPr>
        <p:blipFill>
          <a:blip r:embed="rId2"/>
          <a:stretch>
            <a:fillRect/>
          </a:stretch>
        </p:blipFill>
        <p:spPr>
          <a:xfrm>
            <a:off x="-14779" y="1318382"/>
            <a:ext cx="6439318" cy="4869160"/>
          </a:xfrm>
          <a:prstGeom prst="rect">
            <a:avLst/>
          </a:prstGeom>
        </p:spPr>
      </p:pic>
      <p:sp>
        <p:nvSpPr>
          <p:cNvPr id="6" name="文字方塊 5">
            <a:extLst>
              <a:ext uri="{FF2B5EF4-FFF2-40B4-BE49-F238E27FC236}">
                <a16:creationId xmlns:a16="http://schemas.microsoft.com/office/drawing/2014/main" id="{BE65189F-F6B3-82E8-FC14-93E8E43D56FB}"/>
              </a:ext>
            </a:extLst>
          </p:cNvPr>
          <p:cNvSpPr txBox="1"/>
          <p:nvPr/>
        </p:nvSpPr>
        <p:spPr>
          <a:xfrm>
            <a:off x="6377302" y="1146701"/>
            <a:ext cx="2659194" cy="5262979"/>
          </a:xfrm>
          <a:prstGeom prst="rect">
            <a:avLst/>
          </a:prstGeom>
          <a:noFill/>
        </p:spPr>
        <p:txBody>
          <a:bodyPr wrap="square">
            <a:spAutoFit/>
          </a:bodyPr>
          <a:lstStyle/>
          <a:p>
            <a:r>
              <a:rPr lang="zh-TW" altLang="en-US" sz="1200">
                <a:latin typeface="+mj-lt"/>
                <a:ea typeface="+mn-ea"/>
              </a:rPr>
              <a:t>（</a:t>
            </a:r>
            <a:r>
              <a:rPr lang="en-US" altLang="zh-TW" sz="1200">
                <a:latin typeface="+mj-lt"/>
                <a:ea typeface="+mn-ea"/>
              </a:rPr>
              <a:t>1</a:t>
            </a:r>
            <a:r>
              <a:rPr lang="zh-TW" altLang="en-US" sz="1200">
                <a:latin typeface="+mj-lt"/>
                <a:ea typeface="+mn-ea"/>
              </a:rPr>
              <a:t>）</a:t>
            </a:r>
            <a:r>
              <a:rPr lang="en-US" altLang="zh-TW" sz="1200">
                <a:latin typeface="+mj-lt"/>
                <a:ea typeface="+mn-ea"/>
              </a:rPr>
              <a:t>DeepSeek-R1-Zero</a:t>
            </a:r>
            <a:r>
              <a:rPr lang="zh-TW" altLang="en-US" sz="1200">
                <a:latin typeface="+mj-lt"/>
                <a:ea typeface="+mn-ea"/>
              </a:rPr>
              <a:t>：該模型基於 </a:t>
            </a:r>
            <a:r>
              <a:rPr lang="en-US" altLang="zh-TW" sz="1200">
                <a:latin typeface="+mj-lt"/>
                <a:ea typeface="+mn-ea"/>
              </a:rPr>
              <a:t>2024 </a:t>
            </a:r>
            <a:r>
              <a:rPr lang="zh-TW" altLang="en-US" sz="1200">
                <a:latin typeface="+mj-lt"/>
                <a:ea typeface="+mn-ea"/>
              </a:rPr>
              <a:t>年 </a:t>
            </a:r>
            <a:r>
              <a:rPr lang="en-US" altLang="zh-TW" sz="1200">
                <a:latin typeface="+mj-lt"/>
                <a:ea typeface="+mn-ea"/>
              </a:rPr>
              <a:t>12 </a:t>
            </a:r>
            <a:r>
              <a:rPr lang="zh-TW" altLang="en-US" sz="1200">
                <a:latin typeface="+mj-lt"/>
                <a:ea typeface="+mn-ea"/>
              </a:rPr>
              <a:t>月發布的 </a:t>
            </a:r>
            <a:r>
              <a:rPr lang="en-US" altLang="zh-TW" sz="1200">
                <a:latin typeface="+mj-lt"/>
                <a:ea typeface="+mn-ea"/>
              </a:rPr>
              <a:t>671B </a:t>
            </a:r>
            <a:r>
              <a:rPr lang="zh-TW" altLang="en-US" sz="1200">
                <a:latin typeface="+mj-lt"/>
                <a:ea typeface="+mn-ea"/>
              </a:rPr>
              <a:t>預訓練的 </a:t>
            </a:r>
            <a:r>
              <a:rPr lang="en-US" altLang="zh-TW" sz="1200">
                <a:latin typeface="+mj-lt"/>
                <a:ea typeface="+mn-ea"/>
              </a:rPr>
              <a:t>DeepSeek-V3 </a:t>
            </a:r>
            <a:r>
              <a:rPr lang="zh-TW" altLang="en-US" sz="1200">
                <a:latin typeface="+mj-lt"/>
                <a:ea typeface="+mn-ea"/>
              </a:rPr>
              <a:t>基礎模型。這種方法被稱為「冷啟動」訓練，因為它不包括監督微調（</a:t>
            </a:r>
            <a:r>
              <a:rPr lang="en-US" altLang="zh-TW" sz="1200">
                <a:solidFill>
                  <a:srgbClr val="C00000"/>
                </a:solidFill>
                <a:latin typeface="+mj-lt"/>
                <a:ea typeface="+mn-ea"/>
              </a:rPr>
              <a:t>SFT</a:t>
            </a:r>
            <a:r>
              <a:rPr lang="zh-TW" altLang="en-US" sz="1200">
                <a:latin typeface="+mj-lt"/>
                <a:ea typeface="+mn-ea"/>
              </a:rPr>
              <a:t>）步驟，這通常是帶有人工回饋的強化學習（</a:t>
            </a:r>
            <a:r>
              <a:rPr lang="en-US" altLang="zh-TW" sz="1200">
                <a:solidFill>
                  <a:srgbClr val="C00000"/>
                </a:solidFill>
                <a:latin typeface="+mj-lt"/>
                <a:ea typeface="+mn-ea"/>
              </a:rPr>
              <a:t>RLHF</a:t>
            </a:r>
            <a:r>
              <a:rPr lang="zh-TW" altLang="en-US" sz="1200">
                <a:latin typeface="+mj-lt"/>
                <a:ea typeface="+mn-ea"/>
              </a:rPr>
              <a:t>）的一部分。</a:t>
            </a:r>
          </a:p>
          <a:p>
            <a:endParaRPr lang="zh-TW" altLang="en-US" sz="1200">
              <a:latin typeface="+mj-lt"/>
              <a:ea typeface="+mn-ea"/>
            </a:endParaRPr>
          </a:p>
          <a:p>
            <a:r>
              <a:rPr lang="zh-TW" altLang="en-US" sz="1200">
                <a:latin typeface="+mj-lt"/>
                <a:ea typeface="+mn-ea"/>
              </a:rPr>
              <a:t>（</a:t>
            </a:r>
            <a:r>
              <a:rPr lang="en-US" altLang="zh-TW" sz="1200">
                <a:latin typeface="+mj-lt"/>
                <a:ea typeface="+mn-ea"/>
              </a:rPr>
              <a:t>2</a:t>
            </a:r>
            <a:r>
              <a:rPr lang="zh-TW" altLang="en-US" sz="1200">
                <a:latin typeface="+mj-lt"/>
                <a:ea typeface="+mn-ea"/>
              </a:rPr>
              <a:t>）</a:t>
            </a:r>
            <a:r>
              <a:rPr lang="en-US" altLang="zh-TW" sz="1200">
                <a:latin typeface="+mj-lt"/>
                <a:ea typeface="+mn-ea"/>
              </a:rPr>
              <a:t>DeepSeek-R1</a:t>
            </a:r>
            <a:r>
              <a:rPr lang="zh-TW" altLang="en-US" sz="1200">
                <a:latin typeface="+mj-lt"/>
                <a:ea typeface="+mn-ea"/>
              </a:rPr>
              <a:t>：這是</a:t>
            </a:r>
            <a:r>
              <a:rPr lang="en-US" altLang="zh-TW" sz="1200">
                <a:latin typeface="+mj-lt"/>
                <a:ea typeface="+mn-ea"/>
              </a:rPr>
              <a:t>DeepSeek</a:t>
            </a:r>
            <a:r>
              <a:rPr lang="zh-TW" altLang="en-US" sz="1200">
                <a:latin typeface="+mj-lt"/>
                <a:ea typeface="+mn-ea"/>
              </a:rPr>
              <a:t>的旗艦推理模型，建立在</a:t>
            </a:r>
            <a:r>
              <a:rPr lang="en-US" altLang="zh-TW" sz="1200">
                <a:latin typeface="+mj-lt"/>
                <a:ea typeface="+mn-ea"/>
              </a:rPr>
              <a:t>DeepSeek-R1-Zero</a:t>
            </a:r>
            <a:r>
              <a:rPr lang="zh-TW" altLang="en-US" sz="1200">
                <a:latin typeface="+mj-lt"/>
                <a:ea typeface="+mn-ea"/>
              </a:rPr>
              <a:t>之上。該團隊透過額外的 </a:t>
            </a:r>
            <a:r>
              <a:rPr lang="en-US" altLang="zh-TW" sz="1200">
                <a:latin typeface="+mj-lt"/>
                <a:ea typeface="+mn-ea"/>
              </a:rPr>
              <a:t>SFT </a:t>
            </a:r>
            <a:r>
              <a:rPr lang="zh-TW" altLang="en-US" sz="1200">
                <a:latin typeface="+mj-lt"/>
                <a:ea typeface="+mn-ea"/>
              </a:rPr>
              <a:t>階段和進一步的 </a:t>
            </a:r>
            <a:r>
              <a:rPr lang="en-US" altLang="zh-TW" sz="1200">
                <a:latin typeface="+mj-lt"/>
                <a:ea typeface="+mn-ea"/>
              </a:rPr>
              <a:t>RL </a:t>
            </a:r>
            <a:r>
              <a:rPr lang="zh-TW" altLang="en-US" sz="1200">
                <a:latin typeface="+mj-lt"/>
                <a:ea typeface="+mn-ea"/>
              </a:rPr>
              <a:t>訓練對其進行了進一步完善，改進了「冷啟動」的 </a:t>
            </a:r>
            <a:r>
              <a:rPr lang="en-US" altLang="zh-TW" sz="1200">
                <a:latin typeface="+mj-lt"/>
                <a:ea typeface="+mn-ea"/>
              </a:rPr>
              <a:t>R1-Zero </a:t>
            </a:r>
            <a:r>
              <a:rPr lang="zh-TW" altLang="en-US" sz="1200">
                <a:latin typeface="+mj-lt"/>
                <a:ea typeface="+mn-ea"/>
              </a:rPr>
              <a:t>模型。</a:t>
            </a:r>
          </a:p>
          <a:p>
            <a:endParaRPr lang="zh-TW" altLang="en-US" sz="1200">
              <a:latin typeface="+mj-lt"/>
              <a:ea typeface="+mn-ea"/>
            </a:endParaRPr>
          </a:p>
          <a:p>
            <a:r>
              <a:rPr lang="zh-TW" altLang="en-US" sz="1200">
                <a:latin typeface="+mj-lt"/>
                <a:ea typeface="+mn-ea"/>
              </a:rPr>
              <a:t>（</a:t>
            </a:r>
            <a:r>
              <a:rPr lang="en-US" altLang="zh-TW" sz="1200">
                <a:latin typeface="+mj-lt"/>
                <a:ea typeface="+mn-ea"/>
              </a:rPr>
              <a:t>3</a:t>
            </a:r>
            <a:r>
              <a:rPr lang="zh-TW" altLang="en-US" sz="1200">
                <a:latin typeface="+mj-lt"/>
                <a:ea typeface="+mn-ea"/>
              </a:rPr>
              <a:t>）</a:t>
            </a:r>
            <a:r>
              <a:rPr lang="en-US" altLang="zh-TW" sz="1200">
                <a:latin typeface="+mj-lt"/>
                <a:ea typeface="+mn-ea"/>
              </a:rPr>
              <a:t>DeepSeek-R1-Distill* (</a:t>
            </a:r>
            <a:r>
              <a:rPr lang="zh-TW" altLang="en-US" sz="1050" b="0" i="0">
                <a:solidFill>
                  <a:srgbClr val="080809"/>
                </a:solidFill>
                <a:effectLst/>
                <a:latin typeface="Segoe UI Historic" panose="020B0502040204020203" pitchFamily="34" charset="0"/>
              </a:rPr>
              <a:t>開源蒸餾模型</a:t>
            </a:r>
            <a:r>
              <a:rPr lang="en-US" altLang="zh-TW" sz="1200">
                <a:latin typeface="+mj-lt"/>
                <a:ea typeface="+mn-ea"/>
              </a:rPr>
              <a:t>)</a:t>
            </a:r>
            <a:r>
              <a:rPr lang="zh-TW" altLang="en-US" sz="1200">
                <a:latin typeface="+mj-lt"/>
                <a:ea typeface="+mn-ea"/>
              </a:rPr>
              <a:t>：利用前面產生的 </a:t>
            </a:r>
            <a:r>
              <a:rPr lang="en-US" altLang="zh-TW" sz="1200">
                <a:latin typeface="+mj-lt"/>
                <a:ea typeface="+mn-ea"/>
              </a:rPr>
              <a:t>SFT </a:t>
            </a:r>
            <a:r>
              <a:rPr lang="zh-TW" altLang="en-US" sz="1200">
                <a:latin typeface="+mj-lt"/>
                <a:ea typeface="+mn-ea"/>
              </a:rPr>
              <a:t>數據，</a:t>
            </a:r>
            <a:r>
              <a:rPr lang="en-US" altLang="zh-TW" sz="1200">
                <a:latin typeface="+mj-lt"/>
                <a:ea typeface="+mn-ea"/>
              </a:rPr>
              <a:t>DeepSeek </a:t>
            </a:r>
            <a:r>
              <a:rPr lang="zh-TW" altLang="en-US" sz="1200">
                <a:latin typeface="+mj-lt"/>
                <a:ea typeface="+mn-ea"/>
              </a:rPr>
              <a:t>團隊對 </a:t>
            </a:r>
            <a:r>
              <a:rPr lang="en-US" altLang="zh-TW" sz="1200">
                <a:latin typeface="+mj-lt"/>
                <a:ea typeface="+mn-ea"/>
              </a:rPr>
              <a:t>Qwen </a:t>
            </a:r>
            <a:r>
              <a:rPr lang="zh-TW" altLang="en-US" sz="1200">
                <a:latin typeface="+mj-lt"/>
                <a:ea typeface="+mn-ea"/>
              </a:rPr>
              <a:t>和 </a:t>
            </a:r>
            <a:r>
              <a:rPr lang="en-US" altLang="zh-TW" sz="1200">
                <a:latin typeface="+mj-lt"/>
                <a:ea typeface="+mn-ea"/>
              </a:rPr>
              <a:t>Llama </a:t>
            </a:r>
            <a:r>
              <a:rPr lang="zh-TW" altLang="en-US" sz="1200">
                <a:latin typeface="+mj-lt"/>
                <a:ea typeface="+mn-ea"/>
              </a:rPr>
              <a:t>模型進行了微調，以增強其推理能力。雖然這不是傳統意義上的蒸餾，但這個過程涉及在更大的 </a:t>
            </a:r>
            <a:r>
              <a:rPr lang="en-US" altLang="zh-TW" sz="1200">
                <a:latin typeface="+mj-lt"/>
                <a:ea typeface="+mn-ea"/>
              </a:rPr>
              <a:t>DeepSeek-R1 671B </a:t>
            </a:r>
            <a:r>
              <a:rPr lang="zh-TW" altLang="en-US" sz="1200">
                <a:latin typeface="+mj-lt"/>
                <a:ea typeface="+mn-ea"/>
              </a:rPr>
              <a:t>模型的輸出上訓練較小的模型（</a:t>
            </a:r>
            <a:r>
              <a:rPr lang="en-US" altLang="zh-TW" sz="1200">
                <a:latin typeface="+mj-lt"/>
                <a:ea typeface="+mn-ea"/>
              </a:rPr>
              <a:t>Llama 8B </a:t>
            </a:r>
            <a:r>
              <a:rPr lang="zh-TW" altLang="en-US" sz="1200">
                <a:latin typeface="+mj-lt"/>
                <a:ea typeface="+mn-ea"/>
              </a:rPr>
              <a:t>和 </a:t>
            </a:r>
            <a:r>
              <a:rPr lang="en-US" altLang="zh-TW" sz="1200">
                <a:latin typeface="+mj-lt"/>
                <a:ea typeface="+mn-ea"/>
              </a:rPr>
              <a:t>70B</a:t>
            </a:r>
            <a:r>
              <a:rPr lang="zh-TW" altLang="en-US" sz="1200">
                <a:latin typeface="+mj-lt"/>
                <a:ea typeface="+mn-ea"/>
              </a:rPr>
              <a:t>，以及 </a:t>
            </a:r>
            <a:r>
              <a:rPr lang="en-US" altLang="zh-TW" sz="1200">
                <a:latin typeface="+mj-lt"/>
                <a:ea typeface="+mn-ea"/>
              </a:rPr>
              <a:t>Qwen 1.5B-30B</a:t>
            </a:r>
            <a:r>
              <a:rPr lang="zh-TW" altLang="en-US" sz="1200">
                <a:latin typeface="+mj-lt"/>
                <a:ea typeface="+mn-ea"/>
              </a:rPr>
              <a:t>）。</a:t>
            </a:r>
            <a:endParaRPr lang="en-US" altLang="zh-TW" sz="1200">
              <a:latin typeface="+mj-lt"/>
              <a:ea typeface="+mn-ea"/>
            </a:endParaRPr>
          </a:p>
          <a:p>
            <a:endParaRPr lang="en-US" altLang="zh-TW" sz="1200">
              <a:latin typeface="+mj-lt"/>
              <a:ea typeface="+mn-ea"/>
            </a:endParaRPr>
          </a:p>
          <a:p>
            <a:r>
              <a:rPr lang="en-US" altLang="zh-TW" sz="1200">
                <a:latin typeface="+mj-lt"/>
                <a:ea typeface="+mn-ea"/>
              </a:rPr>
              <a:t>DeepSeek </a:t>
            </a:r>
            <a:r>
              <a:rPr lang="zh-TW" altLang="en-US" sz="1200">
                <a:latin typeface="+mj-lt"/>
                <a:ea typeface="+mn-ea"/>
              </a:rPr>
              <a:t>採用多種蒸餾方法，包括</a:t>
            </a:r>
            <a:r>
              <a:rPr lang="en-US" altLang="zh-TW" sz="1200">
                <a:latin typeface="+mj-lt"/>
                <a:ea typeface="+mn-ea"/>
              </a:rPr>
              <a:t>logits</a:t>
            </a:r>
            <a:r>
              <a:rPr lang="zh-TW" altLang="en-US" sz="1200">
                <a:latin typeface="+mj-lt"/>
                <a:ea typeface="+mn-ea"/>
              </a:rPr>
              <a:t>蒸餾、特徵蒸餾和注意力蒸餾等，以便最大程度地提高學生模型的性能。</a:t>
            </a:r>
          </a:p>
        </p:txBody>
      </p:sp>
      <p:sp>
        <p:nvSpPr>
          <p:cNvPr id="8" name="文字方塊 7">
            <a:extLst>
              <a:ext uri="{FF2B5EF4-FFF2-40B4-BE49-F238E27FC236}">
                <a16:creationId xmlns:a16="http://schemas.microsoft.com/office/drawing/2014/main" id="{BDB8C3F3-3A8E-C15E-C075-F156001DED69}"/>
              </a:ext>
            </a:extLst>
          </p:cNvPr>
          <p:cNvSpPr txBox="1"/>
          <p:nvPr/>
        </p:nvSpPr>
        <p:spPr>
          <a:xfrm>
            <a:off x="903054" y="6225014"/>
            <a:ext cx="4603652" cy="400110"/>
          </a:xfrm>
          <a:prstGeom prst="rect">
            <a:avLst/>
          </a:prstGeom>
          <a:noFill/>
        </p:spPr>
        <p:txBody>
          <a:bodyPr wrap="square">
            <a:spAutoFit/>
          </a:bodyPr>
          <a:lstStyle/>
          <a:p>
            <a:r>
              <a:rPr lang="zh-TW" altLang="en-US" sz="1000" b="1"/>
              <a:t>請注意，</a:t>
            </a:r>
            <a:r>
              <a:rPr lang="en-US" altLang="zh-TW" sz="1000" b="1"/>
              <a:t>DeepSeek </a:t>
            </a:r>
            <a:r>
              <a:rPr lang="zh-TW" altLang="en-US" sz="1000" b="1"/>
              <a:t>並沒有發布單一 </a:t>
            </a:r>
            <a:r>
              <a:rPr lang="en-US" altLang="zh-TW" sz="1000" b="1"/>
              <a:t>R1 </a:t>
            </a:r>
            <a:r>
              <a:rPr lang="zh-TW" altLang="en-US" sz="1000" b="1"/>
              <a:t>推理模型，而是引入了三種不同的變體：</a:t>
            </a:r>
            <a:r>
              <a:rPr lang="en-US" altLang="zh-TW" sz="1000" b="1"/>
              <a:t>DeepSeek-R1-Zero</a:t>
            </a:r>
            <a:r>
              <a:rPr lang="zh-TW" altLang="en-US" sz="1000" b="1"/>
              <a:t>、</a:t>
            </a:r>
            <a:r>
              <a:rPr lang="en-US" altLang="zh-TW" sz="1000" b="1"/>
              <a:t>DeepSeek-R1 </a:t>
            </a:r>
            <a:r>
              <a:rPr lang="zh-TW" altLang="en-US" sz="1000" b="1"/>
              <a:t>和 </a:t>
            </a:r>
            <a:r>
              <a:rPr lang="en-US" altLang="zh-TW" sz="1000" b="1"/>
              <a:t>DeepSeek-R1-Distill</a:t>
            </a:r>
            <a:r>
              <a:rPr lang="zh-TW" altLang="en-US" sz="1000" b="1"/>
              <a:t>。</a:t>
            </a:r>
          </a:p>
        </p:txBody>
      </p:sp>
    </p:spTree>
    <p:extLst>
      <p:ext uri="{BB962C8B-B14F-4D97-AF65-F5344CB8AC3E}">
        <p14:creationId xmlns:p14="http://schemas.microsoft.com/office/powerpoint/2010/main" val="2481554287"/>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32A0D8-5698-FEC5-DBB3-1C24CF64A0F2}"/>
              </a:ext>
            </a:extLst>
          </p:cNvPr>
          <p:cNvSpPr>
            <a:spLocks noGrp="1"/>
          </p:cNvSpPr>
          <p:nvPr>
            <p:ph type="title"/>
          </p:nvPr>
        </p:nvSpPr>
        <p:spPr/>
        <p:txBody>
          <a:bodyPr/>
          <a:lstStyle/>
          <a:p>
            <a:r>
              <a:rPr lang="zh-TW" altLang="en-US"/>
              <a:t>建立和改進推理模型的四種主要方法</a:t>
            </a:r>
          </a:p>
        </p:txBody>
      </p:sp>
      <p:sp>
        <p:nvSpPr>
          <p:cNvPr id="3" name="內容版面配置區 2">
            <a:extLst>
              <a:ext uri="{FF2B5EF4-FFF2-40B4-BE49-F238E27FC236}">
                <a16:creationId xmlns:a16="http://schemas.microsoft.com/office/drawing/2014/main" id="{BCE07CEE-4907-3A0A-8E91-0CA2F9307B2F}"/>
              </a:ext>
            </a:extLst>
          </p:cNvPr>
          <p:cNvSpPr>
            <a:spLocks noGrp="1"/>
          </p:cNvSpPr>
          <p:nvPr>
            <p:ph idx="1"/>
          </p:nvPr>
        </p:nvSpPr>
        <p:spPr/>
        <p:txBody>
          <a:bodyPr/>
          <a:lstStyle/>
          <a:p>
            <a:r>
              <a:rPr lang="en-US" altLang="zh-TW" sz="1600" b="0" i="0">
                <a:solidFill>
                  <a:srgbClr val="111111"/>
                </a:solidFill>
                <a:effectLst/>
                <a:latin typeface="Helvetica" panose="020B0604020202020204" pitchFamily="34" charset="0"/>
              </a:rPr>
              <a:t>1</a:t>
            </a:r>
            <a:r>
              <a:rPr lang="zh-TW" altLang="en-US" sz="1600" b="0" i="0">
                <a:solidFill>
                  <a:srgbClr val="111111"/>
                </a:solidFill>
                <a:effectLst/>
                <a:latin typeface="Helvetica" panose="020B0604020202020204" pitchFamily="34" charset="0"/>
              </a:rPr>
              <a:t>）推理時間擴展  </a:t>
            </a:r>
            <a:endParaRPr lang="en-US" altLang="zh-TW" sz="1600" b="0" i="0">
              <a:solidFill>
                <a:srgbClr val="111111"/>
              </a:solidFill>
              <a:effectLst/>
              <a:latin typeface="Helvetica" panose="020B0604020202020204" pitchFamily="34" charset="0"/>
            </a:endParaRPr>
          </a:p>
          <a:p>
            <a:r>
              <a:rPr lang="zh-TW" altLang="en-US" sz="1600" b="0" i="0">
                <a:solidFill>
                  <a:srgbClr val="111111"/>
                </a:solidFill>
                <a:effectLst/>
                <a:latin typeface="Helvetica" panose="020B0604020202020204" pitchFamily="34" charset="0"/>
              </a:rPr>
              <a:t>提高 </a:t>
            </a:r>
            <a:r>
              <a:rPr lang="en-US" altLang="zh-TW" sz="1600" b="0" i="0">
                <a:solidFill>
                  <a:srgbClr val="111111"/>
                </a:solidFill>
                <a:effectLst/>
                <a:latin typeface="Helvetica" panose="020B0604020202020204" pitchFamily="34" charset="0"/>
              </a:rPr>
              <a:t>LLM </a:t>
            </a:r>
            <a:r>
              <a:rPr lang="zh-TW" altLang="en-US" sz="1600" b="0">
                <a:solidFill>
                  <a:srgbClr val="111111"/>
                </a:solidFill>
                <a:effectLst/>
                <a:latin typeface="Helvetica" panose="020B0604020202020204" pitchFamily="34" charset="0"/>
              </a:rPr>
              <a:t>推理能力（或任何一般能力）的一種方法是推理時間擴展。這個術語有多種含義，但在這種情況下，它指的是在推理過程中增加計算資源以提高輸出品質。是一種無需訓練或以其他方式修改底層模型即可提高推理能力的技術。</a:t>
            </a:r>
          </a:p>
          <a:p>
            <a:endParaRPr lang="en-US" altLang="zh-TW" sz="1600" b="0">
              <a:solidFill>
                <a:srgbClr val="111111"/>
              </a:solidFill>
              <a:effectLst/>
              <a:latin typeface="Helvetica" panose="020B0604020202020204" pitchFamily="34" charset="0"/>
            </a:endParaRPr>
          </a:p>
          <a:p>
            <a:r>
              <a:rPr lang="en-US" altLang="zh-TW" sz="1600" b="0">
                <a:solidFill>
                  <a:srgbClr val="111111"/>
                </a:solidFill>
                <a:effectLst/>
                <a:latin typeface="Helvetica" panose="020B0604020202020204" pitchFamily="34" charset="0"/>
              </a:rPr>
              <a:t>2</a:t>
            </a:r>
            <a:r>
              <a:rPr lang="zh-TW" altLang="en-US" sz="1600" b="0">
                <a:solidFill>
                  <a:srgbClr val="111111"/>
                </a:solidFill>
                <a:effectLst/>
                <a:latin typeface="Helvetica" panose="020B0604020202020204" pitchFamily="34" charset="0"/>
              </a:rPr>
              <a:t>）純強化學習（</a:t>
            </a:r>
            <a:r>
              <a:rPr lang="en-US" altLang="zh-TW" sz="1600" b="0">
                <a:solidFill>
                  <a:srgbClr val="111111"/>
                </a:solidFill>
                <a:effectLst/>
                <a:latin typeface="Helvetica" panose="020B0604020202020204" pitchFamily="34" charset="0"/>
              </a:rPr>
              <a:t>RL</a:t>
            </a:r>
            <a:r>
              <a:rPr lang="zh-TW" altLang="en-US" sz="1600" b="0">
                <a:solidFill>
                  <a:srgbClr val="111111"/>
                </a:solidFill>
                <a:effectLst/>
                <a:latin typeface="Helvetica" panose="020B0604020202020204" pitchFamily="34" charset="0"/>
              </a:rPr>
              <a:t>） </a:t>
            </a:r>
          </a:p>
          <a:p>
            <a:r>
              <a:rPr lang="zh-TW" altLang="en-US" sz="1600" b="0">
                <a:solidFill>
                  <a:srgbClr val="111111"/>
                </a:solidFill>
                <a:effectLst/>
                <a:latin typeface="Helvetica" panose="020B0604020202020204" pitchFamily="34" charset="0"/>
              </a:rPr>
              <a:t>如</a:t>
            </a:r>
            <a:r>
              <a:rPr lang="en-US" altLang="zh-TW" sz="1600" b="0">
                <a:solidFill>
                  <a:srgbClr val="111111"/>
                </a:solidFill>
                <a:effectLst/>
                <a:latin typeface="Helvetica" panose="020B0604020202020204" pitchFamily="34" charset="0"/>
              </a:rPr>
              <a:t>: DeepSeek R1 </a:t>
            </a:r>
            <a:r>
              <a:rPr lang="zh-TW" altLang="en-US" sz="1600" b="0">
                <a:solidFill>
                  <a:srgbClr val="111111"/>
                </a:solidFill>
                <a:effectLst/>
                <a:latin typeface="Helvetica" panose="020B0604020202020204" pitchFamily="34" charset="0"/>
              </a:rPr>
              <a:t>論文的關注之一是他們發現推理是純粹強化學習 </a:t>
            </a:r>
            <a:r>
              <a:rPr lang="en-US" altLang="zh-TW" sz="1600" b="0">
                <a:solidFill>
                  <a:srgbClr val="111111"/>
                </a:solidFill>
                <a:effectLst/>
                <a:latin typeface="Helvetica" panose="020B0604020202020204" pitchFamily="34" charset="0"/>
              </a:rPr>
              <a:t>(RL) </a:t>
            </a:r>
            <a:r>
              <a:rPr lang="zh-TW" altLang="en-US" sz="1600" b="0">
                <a:solidFill>
                  <a:srgbClr val="111111"/>
                </a:solidFill>
                <a:effectLst/>
                <a:latin typeface="Helvetica" panose="020B0604020202020204" pitchFamily="34" charset="0"/>
              </a:rPr>
              <a:t>的一種行為。</a:t>
            </a:r>
            <a:r>
              <a:rPr lang="en-US" altLang="zh-TW" sz="1600" b="0">
                <a:solidFill>
                  <a:srgbClr val="111111"/>
                </a:solidFill>
                <a:effectLst/>
                <a:latin typeface="Helvetica" panose="020B0604020202020204" pitchFamily="34" charset="0"/>
              </a:rPr>
              <a:t> </a:t>
            </a:r>
            <a:r>
              <a:rPr lang="zh-TW" altLang="en-US" sz="1600" b="0">
                <a:solidFill>
                  <a:srgbClr val="111111"/>
                </a:solidFill>
                <a:effectLst/>
                <a:latin typeface="Helvetica" panose="020B0604020202020204" pitchFamily="34" charset="0"/>
              </a:rPr>
              <a:t>，它表明推理可以作為一種學習行為出現，而無需監督微調。</a:t>
            </a:r>
          </a:p>
          <a:p>
            <a:endParaRPr lang="en-US" altLang="zh-TW" sz="1600" b="0">
              <a:solidFill>
                <a:srgbClr val="111111"/>
              </a:solidFill>
              <a:effectLst/>
              <a:latin typeface="Helvetica" panose="020B0604020202020204" pitchFamily="34" charset="0"/>
            </a:endParaRPr>
          </a:p>
          <a:p>
            <a:endParaRPr lang="en-US" altLang="zh-TW" sz="1600" b="0">
              <a:solidFill>
                <a:srgbClr val="111111"/>
              </a:solidFill>
              <a:effectLst/>
              <a:latin typeface="Helvetica" panose="020B0604020202020204" pitchFamily="34" charset="0"/>
            </a:endParaRPr>
          </a:p>
          <a:p>
            <a:r>
              <a:rPr lang="en-US" altLang="zh-TW" sz="1600" b="0">
                <a:solidFill>
                  <a:srgbClr val="111111"/>
                </a:solidFill>
                <a:effectLst/>
                <a:latin typeface="Helvetica" panose="020B0604020202020204" pitchFamily="34" charset="0"/>
              </a:rPr>
              <a:t>3</a:t>
            </a:r>
            <a:r>
              <a:rPr lang="zh-TW" altLang="en-US" sz="1600" b="0">
                <a:solidFill>
                  <a:srgbClr val="111111"/>
                </a:solidFill>
                <a:effectLst/>
                <a:latin typeface="Helvetica" panose="020B0604020202020204" pitchFamily="34" charset="0"/>
              </a:rPr>
              <a:t>）監督微調和強化學習（</a:t>
            </a:r>
            <a:r>
              <a:rPr lang="en-US" altLang="zh-TW" sz="1600" b="0">
                <a:solidFill>
                  <a:srgbClr val="111111"/>
                </a:solidFill>
                <a:effectLst/>
                <a:latin typeface="Helvetica" panose="020B0604020202020204" pitchFamily="34" charset="0"/>
              </a:rPr>
              <a:t>SFT + RL</a:t>
            </a:r>
            <a:r>
              <a:rPr lang="zh-TW" altLang="en-US" sz="1600" b="0">
                <a:solidFill>
                  <a:srgbClr val="111111"/>
                </a:solidFill>
                <a:effectLst/>
                <a:latin typeface="Helvetica" panose="020B0604020202020204" pitchFamily="34" charset="0"/>
              </a:rPr>
              <a:t>） </a:t>
            </a:r>
          </a:p>
          <a:p>
            <a:r>
              <a:rPr lang="zh-TW" altLang="en-US" sz="1600" b="0">
                <a:solidFill>
                  <a:srgbClr val="111111"/>
                </a:solidFill>
                <a:effectLst/>
                <a:latin typeface="Helvetica" panose="020B0604020202020204" pitchFamily="34" charset="0"/>
              </a:rPr>
              <a:t>如</a:t>
            </a:r>
            <a:r>
              <a:rPr lang="en-US" altLang="zh-TW" sz="1600" b="0">
                <a:solidFill>
                  <a:srgbClr val="111111"/>
                </a:solidFill>
                <a:effectLst/>
                <a:latin typeface="Helvetica" panose="020B0604020202020204" pitchFamily="34" charset="0"/>
              </a:rPr>
              <a:t>: DeepSeek-R1</a:t>
            </a:r>
            <a:r>
              <a:rPr lang="zh-TW" altLang="en-US" sz="1600" b="0">
                <a:solidFill>
                  <a:srgbClr val="111111"/>
                </a:solidFill>
                <a:effectLst/>
                <a:latin typeface="Helvetica" panose="020B0604020202020204" pitchFamily="34" charset="0"/>
              </a:rPr>
              <a:t>的發展歷程，該模型透過結合額外的監督微調（</a:t>
            </a:r>
            <a:r>
              <a:rPr lang="en-US" altLang="zh-TW" sz="1600" b="0">
                <a:solidFill>
                  <a:srgbClr val="111111"/>
                </a:solidFill>
                <a:effectLst/>
                <a:latin typeface="Helvetica" panose="020B0604020202020204" pitchFamily="34" charset="0"/>
              </a:rPr>
              <a:t>SFT</a:t>
            </a:r>
            <a:r>
              <a:rPr lang="zh-TW" altLang="en-US" sz="1600" b="0">
                <a:solidFill>
                  <a:srgbClr val="111111"/>
                </a:solidFill>
                <a:effectLst/>
                <a:latin typeface="Helvetica" panose="020B0604020202020204" pitchFamily="34" charset="0"/>
              </a:rPr>
              <a:t>）和強化學習（</a:t>
            </a:r>
            <a:r>
              <a:rPr lang="en-US" altLang="zh-TW" sz="1600" b="0">
                <a:solidFill>
                  <a:srgbClr val="111111"/>
                </a:solidFill>
                <a:effectLst/>
                <a:latin typeface="Helvetica" panose="020B0604020202020204" pitchFamily="34" charset="0"/>
              </a:rPr>
              <a:t>RL</a:t>
            </a:r>
            <a:r>
              <a:rPr lang="zh-TW" altLang="en-US" sz="1600" b="0">
                <a:solidFill>
                  <a:srgbClr val="111111"/>
                </a:solidFill>
                <a:effectLst/>
                <a:latin typeface="Helvetica" panose="020B0604020202020204" pitchFamily="34" charset="0"/>
              </a:rPr>
              <a:t>）來提高其推理性能，從而對 </a:t>
            </a:r>
            <a:r>
              <a:rPr lang="en-US" altLang="zh-TW" sz="1600" b="0">
                <a:solidFill>
                  <a:srgbClr val="111111"/>
                </a:solidFill>
                <a:effectLst/>
                <a:latin typeface="Helvetica" panose="020B0604020202020204" pitchFamily="34" charset="0"/>
              </a:rPr>
              <a:t>DeepSeek-R1-Zero </a:t>
            </a:r>
            <a:r>
              <a:rPr lang="zh-TW" altLang="en-US" sz="1600" b="0">
                <a:solidFill>
                  <a:srgbClr val="111111"/>
                </a:solidFill>
                <a:effectLst/>
                <a:latin typeface="Helvetica" panose="020B0604020202020204" pitchFamily="34" charset="0"/>
              </a:rPr>
              <a:t>進行了改進。</a:t>
            </a:r>
            <a:endParaRPr lang="en-US" altLang="zh-TW" sz="1600" b="0">
              <a:solidFill>
                <a:srgbClr val="111111"/>
              </a:solidFill>
              <a:effectLst/>
              <a:latin typeface="Helvetica" panose="020B0604020202020204" pitchFamily="34" charset="0"/>
            </a:endParaRPr>
          </a:p>
          <a:p>
            <a:endParaRPr lang="en-US" altLang="zh-TW" sz="1600" b="0">
              <a:solidFill>
                <a:srgbClr val="111111"/>
              </a:solidFill>
              <a:effectLst/>
              <a:latin typeface="Helvetica" panose="020B0604020202020204" pitchFamily="34" charset="0"/>
            </a:endParaRPr>
          </a:p>
          <a:p>
            <a:pPr algn="l">
              <a:spcAft>
                <a:spcPts val="1125"/>
              </a:spcAft>
            </a:pPr>
            <a:r>
              <a:rPr lang="en-US" altLang="zh-TW" sz="1600" b="0" i="0">
                <a:solidFill>
                  <a:srgbClr val="111111"/>
                </a:solidFill>
                <a:effectLst/>
                <a:latin typeface="Helvetica" panose="020B0604020202020204" pitchFamily="34" charset="0"/>
              </a:rPr>
              <a:t>4</a:t>
            </a:r>
            <a:r>
              <a:rPr lang="zh-TW" altLang="en-US" sz="1600" b="0" i="0">
                <a:solidFill>
                  <a:srgbClr val="111111"/>
                </a:solidFill>
                <a:effectLst/>
                <a:latin typeface="Helvetica" panose="020B0604020202020204" pitchFamily="34" charset="0"/>
              </a:rPr>
              <a:t>）純監督微調（</a:t>
            </a:r>
            <a:r>
              <a:rPr lang="en-US" altLang="zh-TW" sz="1600" b="0" i="0">
                <a:solidFill>
                  <a:srgbClr val="111111"/>
                </a:solidFill>
                <a:effectLst/>
                <a:latin typeface="Helvetica" panose="020B0604020202020204" pitchFamily="34" charset="0"/>
              </a:rPr>
              <a:t>SFT</a:t>
            </a:r>
            <a:r>
              <a:rPr lang="zh-TW" altLang="en-US" sz="1600" b="0" i="0">
                <a:solidFill>
                  <a:srgbClr val="111111"/>
                </a:solidFill>
                <a:effectLst/>
                <a:latin typeface="Helvetica" panose="020B0604020202020204" pitchFamily="34" charset="0"/>
              </a:rPr>
              <a:t>）和蒸餾 </a:t>
            </a:r>
            <a:endParaRPr lang="en-US" altLang="zh-TW" sz="1600" b="0" i="0">
              <a:solidFill>
                <a:srgbClr val="111111"/>
              </a:solidFill>
              <a:effectLst/>
              <a:latin typeface="Helvetica" panose="020B0604020202020204" pitchFamily="34" charset="0"/>
            </a:endParaRPr>
          </a:p>
          <a:p>
            <a:pPr algn="l">
              <a:spcAft>
                <a:spcPts val="1125"/>
              </a:spcAft>
            </a:pPr>
            <a:r>
              <a:rPr lang="zh-TW" altLang="en-US" sz="1600" b="0" i="0">
                <a:solidFill>
                  <a:srgbClr val="111111"/>
                </a:solidFill>
                <a:effectLst/>
                <a:latin typeface="Helvetica" panose="020B0604020202020204" pitchFamily="34" charset="0"/>
              </a:rPr>
              <a:t>傳統上，在知識蒸餾中，較小的學生模型會在較大的教師模型和目標資料集的勝負比上進行訓練。相反，這裡的蒸餾是指在由較大的 </a:t>
            </a:r>
            <a:r>
              <a:rPr lang="en-US" altLang="zh-TW" sz="1600" b="0" i="0">
                <a:solidFill>
                  <a:srgbClr val="111111"/>
                </a:solidFill>
                <a:effectLst/>
                <a:latin typeface="Helvetica" panose="020B0604020202020204" pitchFamily="34" charset="0"/>
              </a:rPr>
              <a:t>LLM </a:t>
            </a:r>
            <a:r>
              <a:rPr lang="zh-TW" altLang="en-US" sz="1600" b="0" i="0">
                <a:solidFill>
                  <a:srgbClr val="111111"/>
                </a:solidFill>
                <a:effectLst/>
                <a:latin typeface="Helvetica" panose="020B0604020202020204" pitchFamily="34" charset="0"/>
              </a:rPr>
              <a:t>產生的 </a:t>
            </a:r>
            <a:r>
              <a:rPr lang="en-US" altLang="zh-TW" sz="1600" b="0" i="0">
                <a:solidFill>
                  <a:srgbClr val="111111"/>
                </a:solidFill>
                <a:effectLst/>
                <a:latin typeface="Helvetica" panose="020B0604020202020204" pitchFamily="34" charset="0"/>
              </a:rPr>
              <a:t>SFT </a:t>
            </a:r>
            <a:r>
              <a:rPr lang="zh-TW" altLang="en-US" sz="1600" b="0" i="0">
                <a:solidFill>
                  <a:srgbClr val="111111"/>
                </a:solidFill>
                <a:effectLst/>
                <a:latin typeface="Helvetica" panose="020B0604020202020204" pitchFamily="34" charset="0"/>
              </a:rPr>
              <a:t>資料集上對較小的 </a:t>
            </a:r>
            <a:r>
              <a:rPr lang="en-US" altLang="zh-TW" sz="1600" b="0" i="0">
                <a:solidFill>
                  <a:srgbClr val="111111"/>
                </a:solidFill>
                <a:effectLst/>
                <a:latin typeface="Helvetica" panose="020B0604020202020204" pitchFamily="34" charset="0"/>
              </a:rPr>
              <a:t>LLM</a:t>
            </a:r>
            <a:r>
              <a:rPr lang="zh-TW" altLang="en-US" sz="1600" b="0" i="0">
                <a:solidFill>
                  <a:srgbClr val="111111"/>
                </a:solidFill>
                <a:effectLst/>
                <a:latin typeface="Helvetica" panose="020B0604020202020204" pitchFamily="34" charset="0"/>
              </a:rPr>
              <a:t>（例如 </a:t>
            </a:r>
            <a:r>
              <a:rPr lang="en-US" altLang="zh-TW" sz="1600" b="0" i="0">
                <a:solidFill>
                  <a:srgbClr val="111111"/>
                </a:solidFill>
                <a:effectLst/>
                <a:latin typeface="Helvetica" panose="020B0604020202020204" pitchFamily="34" charset="0"/>
              </a:rPr>
              <a:t>Llama 8B </a:t>
            </a:r>
            <a:r>
              <a:rPr lang="zh-TW" altLang="en-US" sz="1600" b="0" i="0">
                <a:solidFill>
                  <a:srgbClr val="111111"/>
                </a:solidFill>
                <a:effectLst/>
                <a:latin typeface="Helvetica" panose="020B0604020202020204" pitchFamily="34" charset="0"/>
              </a:rPr>
              <a:t>和 </a:t>
            </a:r>
            <a:r>
              <a:rPr lang="en-US" altLang="zh-TW" sz="1600" b="0" i="0">
                <a:solidFill>
                  <a:srgbClr val="111111"/>
                </a:solidFill>
                <a:effectLst/>
                <a:latin typeface="Helvetica" panose="020B0604020202020204" pitchFamily="34" charset="0"/>
              </a:rPr>
              <a:t>70B </a:t>
            </a:r>
            <a:r>
              <a:rPr lang="zh-TW" altLang="en-US" sz="1600" b="0" i="0">
                <a:solidFill>
                  <a:srgbClr val="111111"/>
                </a:solidFill>
                <a:effectLst/>
                <a:latin typeface="Helvetica" panose="020B0604020202020204" pitchFamily="34" charset="0"/>
              </a:rPr>
              <a:t>以及 </a:t>
            </a:r>
            <a:r>
              <a:rPr lang="en-US" altLang="zh-TW" sz="1600" b="0" i="0">
                <a:solidFill>
                  <a:srgbClr val="111111"/>
                </a:solidFill>
                <a:effectLst/>
                <a:latin typeface="Helvetica" panose="020B0604020202020204" pitchFamily="34" charset="0"/>
              </a:rPr>
              <a:t>Qwen 2.5 </a:t>
            </a:r>
            <a:r>
              <a:rPr lang="zh-TW" altLang="en-US" sz="1600" b="0" i="0">
                <a:solidFill>
                  <a:srgbClr val="111111"/>
                </a:solidFill>
                <a:effectLst/>
                <a:latin typeface="Helvetica" panose="020B0604020202020204" pitchFamily="34" charset="0"/>
              </a:rPr>
              <a:t>模型（</a:t>
            </a:r>
            <a:r>
              <a:rPr lang="en-US" altLang="zh-TW" sz="1600" b="0" i="0">
                <a:solidFill>
                  <a:srgbClr val="111111"/>
                </a:solidFill>
                <a:effectLst/>
                <a:latin typeface="Helvetica" panose="020B0604020202020204" pitchFamily="34" charset="0"/>
              </a:rPr>
              <a:t>0.5B </a:t>
            </a:r>
            <a:r>
              <a:rPr lang="zh-TW" altLang="en-US" sz="1600" b="0" i="0">
                <a:solidFill>
                  <a:srgbClr val="111111"/>
                </a:solidFill>
                <a:effectLst/>
                <a:latin typeface="Helvetica" panose="020B0604020202020204" pitchFamily="34" charset="0"/>
              </a:rPr>
              <a:t>到 </a:t>
            </a:r>
            <a:r>
              <a:rPr lang="en-US" altLang="zh-TW" sz="1600" b="0" i="0">
                <a:solidFill>
                  <a:srgbClr val="111111"/>
                </a:solidFill>
                <a:effectLst/>
                <a:latin typeface="Helvetica" panose="020B0604020202020204" pitchFamily="34" charset="0"/>
              </a:rPr>
              <a:t>32B</a:t>
            </a:r>
            <a:r>
              <a:rPr lang="zh-TW" altLang="en-US" sz="1600" b="0" i="0">
                <a:solidFill>
                  <a:srgbClr val="111111"/>
                </a:solidFill>
                <a:effectLst/>
                <a:latin typeface="Helvetica" panose="020B0604020202020204" pitchFamily="34" charset="0"/>
              </a:rPr>
              <a:t>））進行指令微調。</a:t>
            </a:r>
          </a:p>
          <a:p>
            <a:pPr algn="l">
              <a:spcAft>
                <a:spcPts val="1125"/>
              </a:spcAft>
            </a:pPr>
            <a:endParaRPr lang="zh-TW" altLang="en-US" sz="1600" b="0" i="0">
              <a:solidFill>
                <a:srgbClr val="111111"/>
              </a:solidFill>
              <a:effectLst/>
              <a:latin typeface="Helvetica" panose="020B0604020202020204" pitchFamily="34" charset="0"/>
            </a:endParaRPr>
          </a:p>
          <a:p>
            <a:pPr algn="l">
              <a:spcAft>
                <a:spcPts val="1125"/>
              </a:spcAft>
            </a:pPr>
            <a:endParaRPr lang="zh-TW" altLang="en-US" sz="1600" b="0">
              <a:solidFill>
                <a:srgbClr val="111111"/>
              </a:solidFill>
              <a:effectLst/>
              <a:latin typeface="Helvetica" panose="020B0604020202020204" pitchFamily="34" charset="0"/>
            </a:endParaRPr>
          </a:p>
          <a:p>
            <a:pPr algn="l">
              <a:spcAft>
                <a:spcPts val="1125"/>
              </a:spcAft>
            </a:pPr>
            <a:endParaRPr lang="zh-TW" altLang="en-US" sz="1600" b="0" i="0">
              <a:solidFill>
                <a:srgbClr val="111111"/>
              </a:solidFill>
              <a:effectLst/>
              <a:latin typeface="Helvetica" panose="020B0604020202020204" pitchFamily="34" charset="0"/>
            </a:endParaRPr>
          </a:p>
          <a:p>
            <a:endParaRPr lang="zh-TW" altLang="en-US" sz="1600"/>
          </a:p>
        </p:txBody>
      </p:sp>
    </p:spTree>
    <p:extLst>
      <p:ext uri="{BB962C8B-B14F-4D97-AF65-F5344CB8AC3E}">
        <p14:creationId xmlns:p14="http://schemas.microsoft.com/office/powerpoint/2010/main" val="1389154571"/>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437274-9A77-3BE1-B7EE-5ED3ED2843B9}"/>
              </a:ext>
            </a:extLst>
          </p:cNvPr>
          <p:cNvSpPr>
            <a:spLocks noGrp="1"/>
          </p:cNvSpPr>
          <p:nvPr>
            <p:ph type="title"/>
          </p:nvPr>
        </p:nvSpPr>
        <p:spPr/>
        <p:txBody>
          <a:bodyPr/>
          <a:lstStyle/>
          <a:p>
            <a:r>
              <a:rPr lang="zh-TW" altLang="en-US"/>
              <a:t>改進推理模型的四種不同方法的策略：</a:t>
            </a:r>
          </a:p>
        </p:txBody>
      </p:sp>
      <p:sp>
        <p:nvSpPr>
          <p:cNvPr id="3" name="內容版面配置區 2">
            <a:extLst>
              <a:ext uri="{FF2B5EF4-FFF2-40B4-BE49-F238E27FC236}">
                <a16:creationId xmlns:a16="http://schemas.microsoft.com/office/drawing/2014/main" id="{05A60F4D-9178-F43C-C7F3-14FDCC9959FD}"/>
              </a:ext>
            </a:extLst>
          </p:cNvPr>
          <p:cNvSpPr>
            <a:spLocks noGrp="1"/>
          </p:cNvSpPr>
          <p:nvPr>
            <p:ph idx="1"/>
          </p:nvPr>
        </p:nvSpPr>
        <p:spPr/>
        <p:txBody>
          <a:bodyPr/>
          <a:lstStyle/>
          <a:p>
            <a:r>
              <a:rPr lang="zh-TW" altLang="en-US" sz="1600">
                <a:solidFill>
                  <a:srgbClr val="C00000"/>
                </a:solidFill>
              </a:rPr>
              <a:t>策略</a:t>
            </a:r>
            <a:r>
              <a:rPr lang="en-US" altLang="zh-TW" sz="1600">
                <a:solidFill>
                  <a:srgbClr val="C00000"/>
                </a:solidFill>
              </a:rPr>
              <a:t>1: </a:t>
            </a:r>
            <a:r>
              <a:rPr lang="zh-TW" altLang="en-US" sz="1600">
                <a:solidFill>
                  <a:srgbClr val="C00000"/>
                </a:solidFill>
              </a:rPr>
              <a:t>推理時間擴展 </a:t>
            </a:r>
            <a:r>
              <a:rPr lang="zh-TW" altLang="en-US" sz="1600"/>
              <a:t>不需要額外的訓練，但會增加推理成本，隨著使用者數量或查詢量的增加，大規模部署的成本會更高。儘管如此，這對於提高已經很強大的車型的性能來說仍然是一件輕而易舉的事。我強烈懷疑 </a:t>
            </a:r>
            <a:r>
              <a:rPr lang="en-US" altLang="zh-TW" sz="1600"/>
              <a:t>o1 </a:t>
            </a:r>
            <a:r>
              <a:rPr lang="zh-TW" altLang="en-US" sz="1600"/>
              <a:t>利用了推理時間擴展，這有助於解釋為什麼與 </a:t>
            </a:r>
            <a:r>
              <a:rPr lang="en-US" altLang="zh-TW" sz="1600"/>
              <a:t>DeepSeek-R1 </a:t>
            </a:r>
            <a:r>
              <a:rPr lang="zh-TW" altLang="en-US" sz="1600"/>
              <a:t>相比，它在每個代幣</a:t>
            </a:r>
            <a:r>
              <a:rPr lang="en-US" altLang="zh-TW" sz="1600"/>
              <a:t>(Token)</a:t>
            </a:r>
            <a:r>
              <a:rPr lang="zh-TW" altLang="en-US" sz="1600"/>
              <a:t>上的成本更高 </a:t>
            </a:r>
            <a:r>
              <a:rPr lang="en-US" altLang="zh-TW" sz="1600"/>
              <a:t>(</a:t>
            </a:r>
            <a:r>
              <a:rPr lang="zh-TW" altLang="en-US" sz="1600"/>
              <a:t>多了推理成本</a:t>
            </a:r>
            <a:r>
              <a:rPr lang="en-US" altLang="zh-TW" sz="1600"/>
              <a:t>)</a:t>
            </a:r>
            <a:r>
              <a:rPr lang="zh-TW" altLang="en-US" sz="1600"/>
              <a:t>。</a:t>
            </a:r>
          </a:p>
          <a:p>
            <a:endParaRPr lang="zh-TW" altLang="en-US" sz="1600"/>
          </a:p>
          <a:p>
            <a:r>
              <a:rPr lang="zh-TW" altLang="en-US" sz="1600">
                <a:solidFill>
                  <a:srgbClr val="C00000"/>
                </a:solidFill>
              </a:rPr>
              <a:t>策略</a:t>
            </a:r>
            <a:r>
              <a:rPr lang="en-US" altLang="zh-TW" sz="1600">
                <a:solidFill>
                  <a:srgbClr val="C00000"/>
                </a:solidFill>
              </a:rPr>
              <a:t>2: </a:t>
            </a:r>
            <a:r>
              <a:rPr lang="zh-TW" altLang="en-US" sz="1600">
                <a:solidFill>
                  <a:srgbClr val="C00000"/>
                </a:solidFill>
              </a:rPr>
              <a:t>純 </a:t>
            </a:r>
            <a:r>
              <a:rPr lang="en-US" altLang="zh-TW" sz="1600">
                <a:solidFill>
                  <a:srgbClr val="C00000"/>
                </a:solidFill>
              </a:rPr>
              <a:t>RL </a:t>
            </a:r>
            <a:r>
              <a:rPr lang="zh-TW" altLang="en-US" sz="1600"/>
              <a:t>對於研究目的來說很有趣，因為它提供了對推理作為新興行為的洞察。然而，在實際的模型開發中，</a:t>
            </a:r>
            <a:r>
              <a:rPr lang="en-US" altLang="zh-TW" sz="1600"/>
              <a:t>RL + SFT </a:t>
            </a:r>
            <a:r>
              <a:rPr lang="zh-TW" altLang="en-US" sz="1600"/>
              <a:t>是首選方法，因為它可以產生更強大的推理模型。我強烈懷疑 </a:t>
            </a:r>
            <a:r>
              <a:rPr lang="en-US" altLang="zh-TW" sz="1600"/>
              <a:t>o1 </a:t>
            </a:r>
            <a:r>
              <a:rPr lang="zh-TW" altLang="en-US" sz="1600"/>
              <a:t>也是使用 </a:t>
            </a:r>
            <a:r>
              <a:rPr lang="en-US" altLang="zh-TW" sz="1600"/>
              <a:t>RL + SFT </a:t>
            </a:r>
            <a:r>
              <a:rPr lang="zh-TW" altLang="en-US" sz="1600"/>
              <a:t>進行訓練的。更準確地說，我相信 </a:t>
            </a:r>
            <a:r>
              <a:rPr lang="en-US" altLang="zh-TW" sz="1600"/>
              <a:t>o1 </a:t>
            </a:r>
            <a:r>
              <a:rPr lang="zh-TW" altLang="en-US" sz="1600"/>
              <a:t>從比 </a:t>
            </a:r>
            <a:r>
              <a:rPr lang="en-US" altLang="zh-TW" sz="1600"/>
              <a:t>DeepSeek-R1 </a:t>
            </a:r>
            <a:r>
              <a:rPr lang="zh-TW" altLang="en-US" sz="1600"/>
              <a:t>更弱、更小的基礎模型開始，但透過 </a:t>
            </a:r>
            <a:r>
              <a:rPr lang="en-US" altLang="zh-TW" sz="1600"/>
              <a:t>RL + SFT </a:t>
            </a:r>
            <a:r>
              <a:rPr lang="zh-TW" altLang="en-US" sz="1600"/>
              <a:t>和推理時間縮放進行補償。</a:t>
            </a:r>
          </a:p>
          <a:p>
            <a:endParaRPr lang="zh-TW" altLang="en-US" sz="1600"/>
          </a:p>
          <a:p>
            <a:r>
              <a:rPr lang="zh-TW" altLang="en-US" sz="1600">
                <a:solidFill>
                  <a:srgbClr val="C00000"/>
                </a:solidFill>
              </a:rPr>
              <a:t>策略</a:t>
            </a:r>
            <a:r>
              <a:rPr lang="en-US" altLang="zh-TW" sz="1600">
                <a:solidFill>
                  <a:srgbClr val="C00000"/>
                </a:solidFill>
              </a:rPr>
              <a:t>3: </a:t>
            </a:r>
            <a:r>
              <a:rPr lang="zh-TW" altLang="en-US" sz="1600">
                <a:solidFill>
                  <a:srgbClr val="C00000"/>
                </a:solidFill>
              </a:rPr>
              <a:t>如上所述，</a:t>
            </a:r>
            <a:r>
              <a:rPr lang="en-US" altLang="zh-TW" sz="1600">
                <a:solidFill>
                  <a:srgbClr val="C00000"/>
                </a:solidFill>
              </a:rPr>
              <a:t>RL + SFT </a:t>
            </a:r>
            <a:r>
              <a:rPr lang="zh-TW" altLang="en-US" sz="1600">
                <a:solidFill>
                  <a:srgbClr val="C00000"/>
                </a:solidFill>
              </a:rPr>
              <a:t>是建立高性能推理模型的關鍵方法。</a:t>
            </a:r>
            <a:r>
              <a:rPr lang="zh-TW" altLang="en-US" sz="1600"/>
              <a:t> </a:t>
            </a:r>
            <a:r>
              <a:rPr lang="en-US" altLang="zh-TW" sz="1600"/>
              <a:t>DeepSeek-R1 </a:t>
            </a:r>
            <a:r>
              <a:rPr lang="zh-TW" altLang="en-US" sz="1600"/>
              <a:t>是一個很好的藍圖，展示瞭如何做到這一點。</a:t>
            </a:r>
          </a:p>
          <a:p>
            <a:endParaRPr lang="zh-TW" altLang="en-US" sz="1600"/>
          </a:p>
          <a:p>
            <a:r>
              <a:rPr lang="zh-TW" altLang="en-US" sz="1600">
                <a:solidFill>
                  <a:srgbClr val="C00000"/>
                </a:solidFill>
              </a:rPr>
              <a:t>策略</a:t>
            </a:r>
            <a:r>
              <a:rPr lang="en-US" altLang="zh-TW" sz="1600">
                <a:solidFill>
                  <a:srgbClr val="C00000"/>
                </a:solidFill>
              </a:rPr>
              <a:t>4: </a:t>
            </a:r>
            <a:r>
              <a:rPr lang="zh-TW" altLang="en-US" sz="1600">
                <a:solidFill>
                  <a:srgbClr val="C00000"/>
                </a:solidFill>
              </a:rPr>
              <a:t>蒸餾</a:t>
            </a:r>
            <a:r>
              <a:rPr lang="zh-TW" altLang="en-US" sz="1600" b="0" i="0">
                <a:solidFill>
                  <a:srgbClr val="111111"/>
                </a:solidFill>
                <a:effectLst/>
                <a:latin typeface="Helvetica" panose="020B0604020202020204" pitchFamily="34" charset="0"/>
              </a:rPr>
              <a:t> </a:t>
            </a:r>
            <a:r>
              <a:rPr lang="zh-TW" altLang="en-US" sz="1600"/>
              <a:t>是一種很有吸引力的方法，尤其適用於創建更小、更有效率的模型。</a:t>
            </a:r>
            <a:r>
              <a:rPr lang="zh-TW" altLang="en-US" sz="1600">
                <a:solidFill>
                  <a:srgbClr val="C00000"/>
                </a:solidFill>
              </a:rPr>
              <a:t>然而，其局限性在於，蒸餾並不能推動創新或產生下一代推理模型。</a:t>
            </a:r>
            <a:r>
              <a:rPr lang="zh-TW" altLang="en-US" sz="1600"/>
              <a:t>例如，蒸餾總是依賴現有的、更強大的模型來產生監督微調（</a:t>
            </a:r>
            <a:r>
              <a:rPr lang="en-US" altLang="zh-TW" sz="1600"/>
              <a:t>SFT</a:t>
            </a:r>
            <a:r>
              <a:rPr lang="zh-TW" altLang="en-US" sz="1600"/>
              <a:t>）數據。</a:t>
            </a:r>
          </a:p>
          <a:p>
            <a:endParaRPr lang="zh-TW" altLang="en-US" sz="1600"/>
          </a:p>
          <a:p>
            <a:r>
              <a:rPr lang="zh-TW" altLang="en-US" sz="1600"/>
              <a:t>接下來可能會看到的一個有趣的方面是將 </a:t>
            </a:r>
            <a:r>
              <a:rPr lang="en-US" altLang="zh-TW" sz="1600"/>
              <a:t>RL + SFT</a:t>
            </a:r>
            <a:r>
              <a:rPr lang="zh-TW" altLang="en-US" sz="1600"/>
              <a:t>（方法 </a:t>
            </a:r>
            <a:r>
              <a:rPr lang="en-US" altLang="zh-TW" sz="1600"/>
              <a:t>3</a:t>
            </a:r>
            <a:r>
              <a:rPr lang="zh-TW" altLang="en-US" sz="1600"/>
              <a:t>）與推理時間縮放（方法 </a:t>
            </a:r>
            <a:r>
              <a:rPr lang="en-US" altLang="zh-TW" sz="1600"/>
              <a:t>1</a:t>
            </a:r>
            <a:r>
              <a:rPr lang="zh-TW" altLang="en-US" sz="1600"/>
              <a:t>）結合。這很可能是 </a:t>
            </a:r>
            <a:r>
              <a:rPr lang="en-US" altLang="zh-TW" sz="1600"/>
              <a:t>OpenAI o1 </a:t>
            </a:r>
            <a:r>
              <a:rPr lang="zh-TW" altLang="en-US" sz="1600"/>
              <a:t>正在做的事情，只不過它可能基於比 </a:t>
            </a:r>
            <a:r>
              <a:rPr lang="en-US" altLang="zh-TW" sz="1600"/>
              <a:t>DeepSeek-R1 </a:t>
            </a:r>
            <a:r>
              <a:rPr lang="zh-TW" altLang="en-US" sz="1600"/>
              <a:t>更弱的基礎模型，這解釋了為什麼 </a:t>
            </a:r>
            <a:r>
              <a:rPr lang="en-US" altLang="zh-TW" sz="1600"/>
              <a:t>DeepSeek-R1 </a:t>
            </a:r>
            <a:r>
              <a:rPr lang="zh-TW" altLang="en-US" sz="1600"/>
              <a:t>表現如此出色，同時在推理時間上保持相對便宜。</a:t>
            </a:r>
          </a:p>
        </p:txBody>
      </p:sp>
    </p:spTree>
    <p:extLst>
      <p:ext uri="{BB962C8B-B14F-4D97-AF65-F5344CB8AC3E}">
        <p14:creationId xmlns:p14="http://schemas.microsoft.com/office/powerpoint/2010/main" val="268730705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398DDB-C4FA-1A93-566F-3A72EE85FF47}"/>
              </a:ext>
            </a:extLst>
          </p:cNvPr>
          <p:cNvSpPr>
            <a:spLocks noGrp="1"/>
          </p:cNvSpPr>
          <p:nvPr>
            <p:ph type="title"/>
          </p:nvPr>
        </p:nvSpPr>
        <p:spPr/>
        <p:txBody>
          <a:bodyPr/>
          <a:lstStyle/>
          <a:p>
            <a:r>
              <a:rPr lang="zh-TW" altLang="en-US"/>
              <a:t>對 </a:t>
            </a:r>
            <a:r>
              <a:rPr lang="en-US" altLang="zh-TW"/>
              <a:t>DeepSeek-R1 </a:t>
            </a:r>
            <a:r>
              <a:rPr lang="zh-TW" altLang="en-US"/>
              <a:t>模型的看法</a:t>
            </a:r>
          </a:p>
        </p:txBody>
      </p:sp>
      <p:sp>
        <p:nvSpPr>
          <p:cNvPr id="3" name="內容版面配置區 2">
            <a:extLst>
              <a:ext uri="{FF2B5EF4-FFF2-40B4-BE49-F238E27FC236}">
                <a16:creationId xmlns:a16="http://schemas.microsoft.com/office/drawing/2014/main" id="{D100F284-001D-96C1-699E-257CDCFD5058}"/>
              </a:ext>
            </a:extLst>
          </p:cNvPr>
          <p:cNvSpPr>
            <a:spLocks noGrp="1"/>
          </p:cNvSpPr>
          <p:nvPr>
            <p:ph idx="1"/>
          </p:nvPr>
        </p:nvSpPr>
        <p:spPr/>
        <p:txBody>
          <a:bodyPr/>
          <a:lstStyle/>
          <a:p>
            <a:r>
              <a:rPr lang="zh-TW" altLang="en-US" sz="1400"/>
              <a:t>簡而言之，詳細的技術報告，提供了我可以學習的方法論的見解。</a:t>
            </a:r>
          </a:p>
          <a:p>
            <a:r>
              <a:rPr lang="zh-TW" altLang="en-US" sz="1400"/>
              <a:t>最令人著迷的收穫之一是推理如何從純粹的強化學習中發展成為一種行為。令人印象深刻的是，</a:t>
            </a:r>
            <a:r>
              <a:rPr lang="en-US" altLang="zh-TW" sz="1400"/>
              <a:t>DeepSeek </a:t>
            </a:r>
            <a:r>
              <a:rPr lang="zh-TW" altLang="en-US" sz="1400"/>
              <a:t>在寬鬆的 </a:t>
            </a:r>
            <a:r>
              <a:rPr lang="en-US" altLang="zh-TW" sz="1400"/>
              <a:t>MIT </a:t>
            </a:r>
            <a:r>
              <a:rPr lang="zh-TW" altLang="en-US" sz="1400"/>
              <a:t>開源許可證下開源了他們的模型，其限制甚至比 </a:t>
            </a:r>
            <a:r>
              <a:rPr lang="en-US" altLang="zh-TW" sz="1400"/>
              <a:t>Meta </a:t>
            </a:r>
            <a:r>
              <a:rPr lang="zh-TW" altLang="en-US" sz="1400"/>
              <a:t>的 </a:t>
            </a:r>
            <a:r>
              <a:rPr lang="en-US" altLang="zh-TW" sz="1400"/>
              <a:t>Llama </a:t>
            </a:r>
            <a:r>
              <a:rPr lang="zh-TW" altLang="en-US" sz="1400"/>
              <a:t>模型還要少。</a:t>
            </a:r>
          </a:p>
          <a:p>
            <a:endParaRPr lang="zh-TW" altLang="en-US" sz="1400"/>
          </a:p>
          <a:p>
            <a:r>
              <a:rPr lang="zh-TW" altLang="en-US" sz="1400">
                <a:solidFill>
                  <a:srgbClr val="FF0000"/>
                </a:solidFill>
              </a:rPr>
              <a:t>與 </a:t>
            </a:r>
            <a:r>
              <a:rPr lang="en-US" altLang="zh-TW" sz="1400">
                <a:solidFill>
                  <a:srgbClr val="FF0000"/>
                </a:solidFill>
              </a:rPr>
              <a:t>OpenAI o1 </a:t>
            </a:r>
            <a:r>
              <a:rPr lang="zh-TW" altLang="en-US" sz="1400">
                <a:solidFill>
                  <a:srgbClr val="FF0000"/>
                </a:solidFill>
              </a:rPr>
              <a:t>相比如何？</a:t>
            </a:r>
          </a:p>
          <a:p>
            <a:r>
              <a:rPr lang="en-US" altLang="zh-TW" sz="1400"/>
              <a:t>DeepSeek-R1 </a:t>
            </a:r>
            <a:r>
              <a:rPr lang="zh-TW" altLang="en-US" sz="1400"/>
              <a:t>比 </a:t>
            </a:r>
            <a:r>
              <a:rPr lang="en-US" altLang="zh-TW" sz="1400"/>
              <a:t>OpenAI o1 </a:t>
            </a:r>
            <a:r>
              <a:rPr lang="zh-TW" altLang="en-US" sz="1400"/>
              <a:t>好嗎？我認為大致相同。然而，值得注意的是，</a:t>
            </a:r>
            <a:r>
              <a:rPr lang="en-US" altLang="zh-TW" sz="1400"/>
              <a:t>DeepSeek-R1 </a:t>
            </a:r>
            <a:r>
              <a:rPr lang="zh-TW" altLang="en-US" sz="1400"/>
              <a:t>在推理時間上更有效率。這表明 </a:t>
            </a:r>
            <a:r>
              <a:rPr lang="en-US" altLang="zh-TW" sz="1400">
                <a:solidFill>
                  <a:schemeClr val="tx2"/>
                </a:solidFill>
              </a:rPr>
              <a:t>DeepSeek </a:t>
            </a:r>
            <a:r>
              <a:rPr lang="zh-TW" altLang="en-US" sz="1400">
                <a:solidFill>
                  <a:schemeClr val="tx2"/>
                </a:solidFill>
              </a:rPr>
              <a:t>可能在訓練過程中投入了更多，而 </a:t>
            </a:r>
            <a:r>
              <a:rPr lang="en-US" altLang="zh-TW" sz="1400">
                <a:solidFill>
                  <a:schemeClr val="tx2"/>
                </a:solidFill>
              </a:rPr>
              <a:t>OpenAI </a:t>
            </a:r>
            <a:r>
              <a:rPr lang="zh-TW" altLang="en-US" sz="1400">
                <a:solidFill>
                  <a:schemeClr val="tx2"/>
                </a:solidFill>
              </a:rPr>
              <a:t>可能更依賴 </a:t>
            </a:r>
            <a:r>
              <a:rPr lang="en-US" altLang="zh-TW" sz="1400">
                <a:solidFill>
                  <a:schemeClr val="tx2"/>
                </a:solidFill>
              </a:rPr>
              <a:t>o1 </a:t>
            </a:r>
            <a:r>
              <a:rPr lang="zh-TW" altLang="en-US" sz="1400">
                <a:solidFill>
                  <a:schemeClr val="tx2"/>
                </a:solidFill>
              </a:rPr>
              <a:t>的推理時間擴展。</a:t>
            </a:r>
          </a:p>
          <a:p>
            <a:r>
              <a:rPr lang="zh-TW" altLang="en-US" sz="1400"/>
              <a:t>話雖如此，很難直接比較 </a:t>
            </a:r>
            <a:r>
              <a:rPr lang="en-US" altLang="zh-TW" sz="1400"/>
              <a:t>o1 </a:t>
            </a:r>
            <a:r>
              <a:rPr lang="zh-TW" altLang="en-US" sz="1400"/>
              <a:t>和 </a:t>
            </a:r>
            <a:r>
              <a:rPr lang="en-US" altLang="zh-TW" sz="1400"/>
              <a:t>DeepSeek-R1</a:t>
            </a:r>
            <a:r>
              <a:rPr lang="zh-TW" altLang="en-US" sz="1400"/>
              <a:t>，因為 </a:t>
            </a:r>
            <a:r>
              <a:rPr lang="en-US" altLang="zh-TW" sz="1400"/>
              <a:t>OpenAI </a:t>
            </a:r>
            <a:r>
              <a:rPr lang="zh-TW" altLang="en-US" sz="1400"/>
              <a:t>尚未披露有關 </a:t>
            </a:r>
            <a:r>
              <a:rPr lang="en-US" altLang="zh-TW" sz="1400"/>
              <a:t>o1 </a:t>
            </a:r>
            <a:r>
              <a:rPr lang="zh-TW" altLang="en-US" sz="1400"/>
              <a:t>的太多資訊。例如，我們不知道：</a:t>
            </a:r>
          </a:p>
          <a:p>
            <a:pPr marL="171450" indent="-171450">
              <a:buFont typeface="Arial" panose="020B0604020202020204" pitchFamily="34" charset="0"/>
              <a:buChar char="•"/>
            </a:pPr>
            <a:r>
              <a:rPr lang="en-US" altLang="zh-TW" sz="1400"/>
              <a:t>o1 </a:t>
            </a:r>
            <a:r>
              <a:rPr lang="zh-TW" altLang="en-US" sz="1400"/>
              <a:t>也是專家混合體 </a:t>
            </a:r>
            <a:r>
              <a:rPr lang="en-US" altLang="zh-TW" sz="1400"/>
              <a:t>(MoE) </a:t>
            </a:r>
            <a:r>
              <a:rPr lang="zh-TW" altLang="en-US" sz="1400"/>
              <a:t>嗎？</a:t>
            </a:r>
          </a:p>
          <a:p>
            <a:pPr marL="171450" indent="-171450">
              <a:buFont typeface="Arial" panose="020B0604020202020204" pitchFamily="34" charset="0"/>
              <a:buChar char="•"/>
            </a:pPr>
            <a:r>
              <a:rPr lang="en-US" altLang="zh-TW" sz="1400"/>
              <a:t>o1 </a:t>
            </a:r>
            <a:r>
              <a:rPr lang="zh-TW" altLang="en-US" sz="1400"/>
              <a:t>有多大？</a:t>
            </a:r>
          </a:p>
          <a:p>
            <a:pPr marL="171450" indent="-171450">
              <a:buFont typeface="Arial" panose="020B0604020202020204" pitchFamily="34" charset="0"/>
              <a:buChar char="•"/>
            </a:pPr>
            <a:r>
              <a:rPr lang="en-US" altLang="zh-TW" sz="1400"/>
              <a:t>o1 </a:t>
            </a:r>
            <a:r>
              <a:rPr lang="zh-TW" altLang="en-US" sz="1400"/>
              <a:t>可能只是 </a:t>
            </a:r>
            <a:r>
              <a:rPr lang="en-US" altLang="zh-TW" sz="1400"/>
              <a:t>GPT-4o </a:t>
            </a:r>
            <a:r>
              <a:rPr lang="zh-TW" altLang="en-US" sz="1400"/>
              <a:t>的稍微改進版本，具有最少的 </a:t>
            </a:r>
            <a:r>
              <a:rPr lang="en-US" altLang="zh-TW" sz="1400"/>
              <a:t>RL + SFT </a:t>
            </a:r>
            <a:r>
              <a:rPr lang="zh-TW" altLang="en-US" sz="1400"/>
              <a:t>和僅廣泛的推理時間擴展嗎？</a:t>
            </a:r>
          </a:p>
          <a:p>
            <a:r>
              <a:rPr lang="zh-TW" altLang="en-US" sz="1400"/>
              <a:t>如果不知道這些細節，直接的比較就只是蘋果和橘子之間的比較。</a:t>
            </a:r>
          </a:p>
          <a:p>
            <a:endParaRPr lang="zh-TW" altLang="en-US" sz="1400"/>
          </a:p>
          <a:p>
            <a:r>
              <a:rPr lang="zh-TW" altLang="en-US" sz="1400">
                <a:solidFill>
                  <a:srgbClr val="FF0000"/>
                </a:solidFill>
              </a:rPr>
              <a:t>訓練 </a:t>
            </a:r>
            <a:r>
              <a:rPr lang="en-US" altLang="zh-TW" sz="1400">
                <a:solidFill>
                  <a:srgbClr val="FF0000"/>
                </a:solidFill>
              </a:rPr>
              <a:t>DeepSeek-R1 </a:t>
            </a:r>
            <a:r>
              <a:rPr lang="zh-TW" altLang="en-US" sz="1400">
                <a:solidFill>
                  <a:srgbClr val="FF0000"/>
                </a:solidFill>
              </a:rPr>
              <a:t>的成本</a:t>
            </a:r>
          </a:p>
          <a:p>
            <a:r>
              <a:rPr lang="zh-TW" altLang="en-US" sz="1400"/>
              <a:t>另一個討論點是開發</a:t>
            </a:r>
            <a:r>
              <a:rPr lang="en-US" altLang="zh-TW" sz="1400"/>
              <a:t>DeepSeek-R1</a:t>
            </a:r>
            <a:r>
              <a:rPr lang="zh-TW" altLang="en-US" sz="1400"/>
              <a:t>的成本。有些人提到培訓成本約為 </a:t>
            </a:r>
            <a:r>
              <a:rPr lang="en-US" altLang="zh-TW" sz="1400"/>
              <a:t>600 </a:t>
            </a:r>
            <a:r>
              <a:rPr lang="zh-TW" altLang="en-US" sz="1400"/>
              <a:t>萬美元，但他們可能混淆了 </a:t>
            </a:r>
            <a:r>
              <a:rPr lang="en-US" altLang="zh-TW" sz="1400"/>
              <a:t>DeepSeek-V3</a:t>
            </a:r>
            <a:r>
              <a:rPr lang="zh-TW" altLang="en-US" sz="1400"/>
              <a:t>（去年 </a:t>
            </a:r>
            <a:r>
              <a:rPr lang="en-US" altLang="zh-TW" sz="1400"/>
              <a:t>12 </a:t>
            </a:r>
            <a:r>
              <a:rPr lang="zh-TW" altLang="en-US" sz="1400"/>
              <a:t>月發布的基礎模型）和 </a:t>
            </a:r>
            <a:r>
              <a:rPr lang="en-US" altLang="zh-TW" sz="1400"/>
              <a:t>DeepSeek-R1</a:t>
            </a:r>
            <a:r>
              <a:rPr lang="zh-TW" altLang="en-US" sz="1400"/>
              <a:t>。</a:t>
            </a:r>
          </a:p>
          <a:p>
            <a:r>
              <a:rPr lang="en-US" altLang="zh-TW" sz="1400"/>
              <a:t>600 </a:t>
            </a:r>
            <a:r>
              <a:rPr lang="zh-TW" altLang="en-US" sz="1400"/>
              <a:t>萬美元的估計是基於每 </a:t>
            </a:r>
            <a:r>
              <a:rPr lang="en-US" altLang="zh-TW" sz="1400"/>
              <a:t>GPU </a:t>
            </a:r>
            <a:r>
              <a:rPr lang="zh-TW" altLang="en-US" sz="1400"/>
              <a:t>小時 </a:t>
            </a:r>
            <a:r>
              <a:rPr lang="en-US" altLang="zh-TW" sz="1400"/>
              <a:t>2 </a:t>
            </a:r>
            <a:r>
              <a:rPr lang="zh-TW" altLang="en-US" sz="1400"/>
              <a:t>美元的假設以及 </a:t>
            </a:r>
            <a:r>
              <a:rPr lang="en-US" altLang="zh-TW" sz="1400"/>
              <a:t>DeepSeek-V3 </a:t>
            </a:r>
            <a:r>
              <a:rPr lang="zh-TW" altLang="en-US" sz="1400">
                <a:solidFill>
                  <a:srgbClr val="FF0000"/>
                </a:solidFill>
              </a:rPr>
              <a:t>最終訓練運行</a:t>
            </a:r>
            <a:r>
              <a:rPr lang="zh-TW" altLang="en-US" sz="1400"/>
              <a:t>所需的 </a:t>
            </a:r>
            <a:r>
              <a:rPr lang="en-US" altLang="zh-TW" sz="1400"/>
              <a:t>GPU </a:t>
            </a:r>
            <a:r>
              <a:rPr lang="zh-TW" altLang="en-US" sz="1400"/>
              <a:t>小時數，該估算最初於 </a:t>
            </a:r>
            <a:r>
              <a:rPr lang="en-US" altLang="zh-TW" sz="1400"/>
              <a:t>2024 </a:t>
            </a:r>
            <a:r>
              <a:rPr lang="zh-TW" altLang="en-US" sz="1400"/>
              <a:t>年 </a:t>
            </a:r>
            <a:r>
              <a:rPr lang="en-US" altLang="zh-TW" sz="1400"/>
              <a:t>12 </a:t>
            </a:r>
            <a:r>
              <a:rPr lang="zh-TW" altLang="en-US" sz="1400"/>
              <a:t>月進行討論。然而，</a:t>
            </a:r>
            <a:r>
              <a:rPr lang="en-US" altLang="zh-TW" sz="1400">
                <a:solidFill>
                  <a:srgbClr val="C00000"/>
                </a:solidFill>
              </a:rPr>
              <a:t>DeepSeek </a:t>
            </a:r>
            <a:r>
              <a:rPr lang="zh-TW" altLang="en-US" sz="1400">
                <a:solidFill>
                  <a:srgbClr val="C00000"/>
                </a:solidFill>
              </a:rPr>
              <a:t>團隊從未透露 </a:t>
            </a:r>
            <a:r>
              <a:rPr lang="en-US" altLang="zh-TW" sz="1400">
                <a:solidFill>
                  <a:srgbClr val="C00000"/>
                </a:solidFill>
              </a:rPr>
              <a:t>R1 </a:t>
            </a:r>
            <a:r>
              <a:rPr lang="zh-TW" altLang="en-US" sz="1400">
                <a:solidFill>
                  <a:srgbClr val="C00000"/>
                </a:solidFill>
              </a:rPr>
              <a:t>的具體 </a:t>
            </a:r>
            <a:r>
              <a:rPr lang="en-US" altLang="zh-TW" sz="1400">
                <a:solidFill>
                  <a:srgbClr val="C00000"/>
                </a:solidFill>
              </a:rPr>
              <a:t>GPU </a:t>
            </a:r>
            <a:r>
              <a:rPr lang="zh-TW" altLang="en-US" sz="1400">
                <a:solidFill>
                  <a:srgbClr val="C00000"/>
                </a:solidFill>
              </a:rPr>
              <a:t>小時數或開發成本</a:t>
            </a:r>
            <a:r>
              <a:rPr lang="zh-TW" altLang="en-US" sz="1400"/>
              <a:t>，因此任何成本估算都還只是純粹的猜測。</a:t>
            </a:r>
          </a:p>
          <a:p>
            <a:endParaRPr lang="zh-TW" altLang="en-US" sz="1400"/>
          </a:p>
          <a:p>
            <a:r>
              <a:rPr lang="zh-TW" altLang="en-US" sz="1400"/>
              <a:t>無論如何，最終，</a:t>
            </a:r>
            <a:r>
              <a:rPr lang="en-US" altLang="zh-TW" sz="1400"/>
              <a:t>DeepSeek-R1 </a:t>
            </a:r>
            <a:r>
              <a:rPr lang="zh-TW" altLang="en-US" sz="1400"/>
              <a:t>是</a:t>
            </a:r>
            <a:r>
              <a:rPr lang="zh-TW" altLang="en-US" sz="1400">
                <a:solidFill>
                  <a:srgbClr val="FF0000"/>
                </a:solidFill>
              </a:rPr>
              <a:t>開放權重</a:t>
            </a:r>
            <a:r>
              <a:rPr lang="zh-TW" altLang="en-US" sz="1400"/>
              <a:t>推理模型的一個重要里程碑，並且其推理時間的效率使其成為 </a:t>
            </a:r>
            <a:r>
              <a:rPr lang="en-US" altLang="zh-TW" sz="1400"/>
              <a:t>OpenAI </a:t>
            </a:r>
            <a:r>
              <a:rPr lang="zh-TW" altLang="en-US" sz="1400"/>
              <a:t>的 </a:t>
            </a:r>
            <a:r>
              <a:rPr lang="en-US" altLang="zh-TW" sz="1400"/>
              <a:t>o1 </a:t>
            </a:r>
            <a:r>
              <a:rPr lang="zh-TW" altLang="en-US" sz="1400"/>
              <a:t>的一個有趣替代品。</a:t>
            </a:r>
          </a:p>
        </p:txBody>
      </p:sp>
      <p:sp>
        <p:nvSpPr>
          <p:cNvPr id="5" name="文字方塊 4">
            <a:extLst>
              <a:ext uri="{FF2B5EF4-FFF2-40B4-BE49-F238E27FC236}">
                <a16:creationId xmlns:a16="http://schemas.microsoft.com/office/drawing/2014/main" id="{6090EA8E-6F15-C7A1-3899-97D865508B36}"/>
              </a:ext>
            </a:extLst>
          </p:cNvPr>
          <p:cNvSpPr txBox="1"/>
          <p:nvPr/>
        </p:nvSpPr>
        <p:spPr>
          <a:xfrm>
            <a:off x="4788024" y="0"/>
            <a:ext cx="4575516" cy="215444"/>
          </a:xfrm>
          <a:prstGeom prst="rect">
            <a:avLst/>
          </a:prstGeom>
          <a:noFill/>
        </p:spPr>
        <p:txBody>
          <a:bodyPr wrap="square">
            <a:spAutoFit/>
          </a:bodyPr>
          <a:lstStyle/>
          <a:p>
            <a:r>
              <a:rPr lang="en-US" altLang="zh-TW" sz="800"/>
              <a:t>https://sebastianraschka.com/blog/2025/understanding-reasoning-llms.html</a:t>
            </a:r>
            <a:endParaRPr lang="zh-TW" altLang="en-US" sz="800"/>
          </a:p>
        </p:txBody>
      </p:sp>
    </p:spTree>
    <p:extLst>
      <p:ext uri="{BB962C8B-B14F-4D97-AF65-F5344CB8AC3E}">
        <p14:creationId xmlns:p14="http://schemas.microsoft.com/office/powerpoint/2010/main" val="63837956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E3D7A9-8E11-E24C-B22F-FC66C29D966E}"/>
              </a:ext>
            </a:extLst>
          </p:cNvPr>
          <p:cNvSpPr>
            <a:spLocks noGrp="1"/>
          </p:cNvSpPr>
          <p:nvPr>
            <p:ph type="title"/>
          </p:nvPr>
        </p:nvSpPr>
        <p:spPr>
          <a:xfrm>
            <a:off x="181546" y="198953"/>
            <a:ext cx="8854950" cy="565752"/>
          </a:xfrm>
        </p:spPr>
        <p:txBody>
          <a:bodyPr/>
          <a:lstStyle/>
          <a:p>
            <a:r>
              <a:rPr lang="zh-TW" altLang="en-US" sz="2800"/>
              <a:t>多模態推理　 </a:t>
            </a:r>
            <a:r>
              <a:rPr lang="en-US" altLang="zh-TW" sz="2800"/>
              <a:t>(</a:t>
            </a:r>
            <a:r>
              <a:rPr lang="zh-TW" altLang="en-US" sz="2800" b="0" i="0">
                <a:solidFill>
                  <a:srgbClr val="202124"/>
                </a:solidFill>
                <a:effectLst/>
                <a:latin typeface="Google Sans"/>
              </a:rPr>
              <a:t>多模態生成式 </a:t>
            </a:r>
            <a:r>
              <a:rPr lang="en-US" altLang="zh-TW" sz="2800" b="0" i="0">
                <a:solidFill>
                  <a:srgbClr val="202124"/>
                </a:solidFill>
                <a:effectLst/>
                <a:latin typeface="Google Sans"/>
              </a:rPr>
              <a:t>AI?</a:t>
            </a:r>
            <a:r>
              <a:rPr lang="en-US" altLang="zh-TW" sz="2800"/>
              <a:t>)</a:t>
            </a:r>
            <a:endParaRPr lang="zh-TW" altLang="en-US" sz="2800"/>
          </a:p>
        </p:txBody>
      </p:sp>
      <p:sp>
        <p:nvSpPr>
          <p:cNvPr id="3" name="內容版面配置區 2">
            <a:extLst>
              <a:ext uri="{FF2B5EF4-FFF2-40B4-BE49-F238E27FC236}">
                <a16:creationId xmlns:a16="http://schemas.microsoft.com/office/drawing/2014/main" id="{9F8F3CC5-97D2-BAC8-A48A-E8B117950160}"/>
              </a:ext>
            </a:extLst>
          </p:cNvPr>
          <p:cNvSpPr>
            <a:spLocks noGrp="1"/>
          </p:cNvSpPr>
          <p:nvPr>
            <p:ph idx="1"/>
          </p:nvPr>
        </p:nvSpPr>
        <p:spPr>
          <a:xfrm>
            <a:off x="195579" y="836712"/>
            <a:ext cx="8854950" cy="5400452"/>
          </a:xfrm>
        </p:spPr>
        <p:txBody>
          <a:bodyPr/>
          <a:lstStyle/>
          <a:p>
            <a:r>
              <a:rPr lang="zh-TW" altLang="en-US" sz="1400">
                <a:effectLst/>
              </a:rPr>
              <a:t>比如</a:t>
            </a:r>
            <a:r>
              <a:rPr lang="zh-TW" altLang="en-US" sz="1400">
                <a:solidFill>
                  <a:srgbClr val="C00000"/>
                </a:solidFill>
                <a:effectLst/>
              </a:rPr>
              <a:t>多模態輸出</a:t>
            </a:r>
            <a:r>
              <a:rPr lang="zh-TW" altLang="en-US" sz="1400">
                <a:effectLst/>
              </a:rPr>
              <a:t>，雖然能夠處理多模態輸入的模型正在成為常態，但多模態輸出（例如將文字與圖形或動畫結合）仍然滯後；又或者是</a:t>
            </a:r>
            <a:r>
              <a:rPr lang="zh-TW" altLang="en-US" sz="1400">
                <a:solidFill>
                  <a:srgbClr val="C00000"/>
                </a:solidFill>
                <a:effectLst/>
              </a:rPr>
              <a:t>多模態推理</a:t>
            </a:r>
            <a:r>
              <a:rPr lang="zh-TW" altLang="en-US" sz="1400">
                <a:effectLst/>
              </a:rPr>
              <a:t>，目前的</a:t>
            </a:r>
            <a:r>
              <a:rPr lang="en-US" altLang="zh-TW" sz="1400">
                <a:effectLst/>
              </a:rPr>
              <a:t>LMM </a:t>
            </a:r>
            <a:r>
              <a:rPr lang="zh-TW" altLang="en-US" sz="1400">
                <a:effectLst/>
              </a:rPr>
              <a:t>擅長將一種模態轉換為另一種模態，但針對複雜推理任務（例如基於聽覺指令解決書面文字問題）</a:t>
            </a:r>
            <a:r>
              <a:rPr lang="zh-TW" altLang="en-US" sz="1400">
                <a:solidFill>
                  <a:srgbClr val="C00000"/>
                </a:solidFill>
                <a:effectLst/>
              </a:rPr>
              <a:t>多模態數據的無縫集成仍然是一項具有挑戰性的工作</a:t>
            </a:r>
            <a:r>
              <a:rPr lang="zh-TW" altLang="en-US" sz="1400">
                <a:effectLst/>
              </a:rPr>
              <a:t>。</a:t>
            </a:r>
            <a:endParaRPr lang="en-US" altLang="zh-TW" sz="1400">
              <a:effectLst/>
            </a:endParaRPr>
          </a:p>
          <a:p>
            <a:endParaRPr lang="zh-TW" altLang="en-US" sz="1400">
              <a:effectLst/>
            </a:endParaRPr>
          </a:p>
          <a:p>
            <a:r>
              <a:rPr lang="zh-TW" altLang="en-US" sz="1400">
                <a:effectLst/>
              </a:rPr>
              <a:t>多模態模型能以提示的形式處理各類輸入內容 </a:t>
            </a:r>
            <a:r>
              <a:rPr lang="en-US" altLang="zh-TW" sz="1400">
                <a:effectLst/>
              </a:rPr>
              <a:t>(</a:t>
            </a:r>
            <a:r>
              <a:rPr lang="zh-TW" altLang="en-US" sz="1400">
                <a:effectLst/>
              </a:rPr>
              <a:t>包括文字、圖片和音訊</a:t>
            </a:r>
            <a:r>
              <a:rPr lang="en-US" altLang="zh-TW" sz="1400">
                <a:effectLst/>
              </a:rPr>
              <a:t>)</a:t>
            </a:r>
            <a:r>
              <a:rPr lang="zh-TW" altLang="en-US" sz="1400">
                <a:effectLst/>
              </a:rPr>
              <a:t>，並將這些提示轉換為多種輸出內容，不僅限於來源類型。如</a:t>
            </a:r>
            <a:r>
              <a:rPr lang="en-US" altLang="zh-TW" sz="1400">
                <a:effectLst/>
              </a:rPr>
              <a:t>:</a:t>
            </a:r>
            <a:r>
              <a:rPr lang="zh-TW" altLang="en-US" sz="1400">
                <a:effectLst/>
              </a:rPr>
              <a:t> </a:t>
            </a:r>
            <a:r>
              <a:rPr lang="en-US" altLang="zh-TW" sz="1400">
                <a:effectLst/>
              </a:rPr>
              <a:t>Google </a:t>
            </a:r>
            <a:r>
              <a:rPr lang="zh-TW" altLang="en-US" sz="1400">
                <a:effectLst/>
              </a:rPr>
              <a:t>的多模態模型 </a:t>
            </a:r>
            <a:r>
              <a:rPr lang="en-US" altLang="zh-TW" sz="1400">
                <a:effectLst/>
              </a:rPr>
              <a:t>Gemini </a:t>
            </a:r>
            <a:r>
              <a:rPr lang="zh-TW" altLang="en-US" sz="1400">
                <a:effectLst/>
              </a:rPr>
              <a:t>提供一盤餅乾的相片，然後生成文字食譜，反之亦然。</a:t>
            </a:r>
            <a:r>
              <a:rPr lang="en-US" altLang="zh-TW" sz="1400">
                <a:effectLst/>
              </a:rPr>
              <a:t>LMM </a:t>
            </a:r>
            <a:r>
              <a:rPr lang="zh-TW" altLang="en-US" sz="1400">
                <a:effectLst/>
              </a:rPr>
              <a:t>仍屬於早期發展階段，如何訓練能夠處理多種數據類型的</a:t>
            </a:r>
            <a:r>
              <a:rPr lang="en-US" altLang="zh-TW" sz="1400">
                <a:effectLst/>
              </a:rPr>
              <a:t>AI </a:t>
            </a:r>
            <a:r>
              <a:rPr lang="zh-TW" altLang="en-US" sz="1400">
                <a:effectLst/>
              </a:rPr>
              <a:t>模型還有很大的進步空間。  </a:t>
            </a:r>
            <a:endParaRPr lang="en-US" altLang="zh-TW" sz="1400">
              <a:effectLst/>
            </a:endParaRPr>
          </a:p>
          <a:p>
            <a:endParaRPr lang="zh-TW" altLang="en-US" sz="1400">
              <a:effectLst/>
            </a:endParaRPr>
          </a:p>
          <a:p>
            <a:r>
              <a:rPr lang="zh-TW" altLang="en-US" sz="1400">
                <a:effectLst/>
              </a:rPr>
              <a:t>多模態</a:t>
            </a:r>
            <a:r>
              <a:rPr lang="en-US" altLang="zh-TW" sz="1400">
                <a:effectLst/>
              </a:rPr>
              <a:t>AI</a:t>
            </a:r>
            <a:r>
              <a:rPr lang="zh-TW" altLang="en-US" sz="1400">
                <a:effectLst/>
              </a:rPr>
              <a:t>的發展標誌著人工智慧的重大突破，模型無縫整合了不同的模態，例如文字、圖像和聲音，它們的發展為各大領域包括金融領域的變革性應用打開了大門。</a:t>
            </a:r>
            <a:endParaRPr lang="en-US" altLang="zh-TW" sz="1400">
              <a:effectLst/>
            </a:endParaRPr>
          </a:p>
          <a:p>
            <a:endParaRPr lang="en-US" altLang="zh-TW" sz="1400">
              <a:effectLst/>
            </a:endParaRPr>
          </a:p>
          <a:p>
            <a:r>
              <a:rPr lang="zh-TW" altLang="en-US" sz="1400">
                <a:effectLst/>
              </a:rPr>
              <a:t>微軟發展自家多模態模型</a:t>
            </a:r>
            <a:r>
              <a:rPr lang="en-US" altLang="zh-TW" sz="1400">
                <a:effectLst/>
              </a:rPr>
              <a:t>Phi-4-multimodal</a:t>
            </a:r>
            <a:r>
              <a:rPr lang="zh-TW" altLang="en-US" sz="1400">
                <a:effectLst/>
              </a:rPr>
              <a:t>，</a:t>
            </a:r>
            <a:r>
              <a:rPr lang="en-US" altLang="zh-TW" sz="1400">
                <a:effectLst/>
              </a:rPr>
              <a:t>56</a:t>
            </a:r>
            <a:r>
              <a:rPr lang="zh-TW" altLang="en-US" sz="1400">
                <a:effectLst/>
              </a:rPr>
              <a:t>億參數支援裝置端運作，是一款小型語言模型（</a:t>
            </a:r>
            <a:r>
              <a:rPr lang="en-US" altLang="zh-TW" sz="1400">
                <a:effectLst/>
              </a:rPr>
              <a:t>SLM</a:t>
            </a:r>
            <a:r>
              <a:rPr lang="zh-TW" altLang="en-US" sz="1400">
                <a:effectLst/>
              </a:rPr>
              <a:t>）具備處理語音、圖像與文字的能力，已於</a:t>
            </a:r>
            <a:r>
              <a:rPr lang="en-US" altLang="zh-TW" sz="1400">
                <a:effectLst/>
              </a:rPr>
              <a:t>Azure AI Foundry</a:t>
            </a:r>
            <a:r>
              <a:rPr lang="zh-TW" altLang="en-US" sz="1400">
                <a:effectLst/>
              </a:rPr>
              <a:t>、</a:t>
            </a:r>
            <a:r>
              <a:rPr lang="en-US" altLang="zh-TW" sz="1400">
                <a:effectLst/>
              </a:rPr>
              <a:t>Hugging Face</a:t>
            </a:r>
            <a:r>
              <a:rPr lang="zh-TW" altLang="en-US" sz="1400">
                <a:effectLst/>
              </a:rPr>
              <a:t>及</a:t>
            </a:r>
            <a:r>
              <a:rPr lang="en-US" altLang="zh-TW" sz="1400">
                <a:effectLst/>
              </a:rPr>
              <a:t>Nvidia API Catalog</a:t>
            </a:r>
            <a:r>
              <a:rPr lang="zh-TW" altLang="en-US" sz="1400">
                <a:effectLst/>
              </a:rPr>
              <a:t>上線。</a:t>
            </a:r>
          </a:p>
        </p:txBody>
      </p:sp>
      <p:pic>
        <p:nvPicPr>
          <p:cNvPr id="4" name="圖片 3">
            <a:extLst>
              <a:ext uri="{FF2B5EF4-FFF2-40B4-BE49-F238E27FC236}">
                <a16:creationId xmlns:a16="http://schemas.microsoft.com/office/drawing/2014/main" id="{0DA888E1-AE3C-B052-3AC3-C492175F1F3A}"/>
              </a:ext>
            </a:extLst>
          </p:cNvPr>
          <p:cNvPicPr>
            <a:picLocks noChangeAspect="1"/>
          </p:cNvPicPr>
          <p:nvPr/>
        </p:nvPicPr>
        <p:blipFill>
          <a:blip r:embed="rId2"/>
          <a:stretch>
            <a:fillRect/>
          </a:stretch>
        </p:blipFill>
        <p:spPr>
          <a:xfrm>
            <a:off x="1043608" y="3723624"/>
            <a:ext cx="7164288" cy="3134376"/>
          </a:xfrm>
          <a:prstGeom prst="rect">
            <a:avLst/>
          </a:prstGeom>
        </p:spPr>
      </p:pic>
    </p:spTree>
    <p:extLst>
      <p:ext uri="{BB962C8B-B14F-4D97-AF65-F5344CB8AC3E}">
        <p14:creationId xmlns:p14="http://schemas.microsoft.com/office/powerpoint/2010/main" val="1764917014"/>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8552E4-F00F-5438-0C50-D9E2376CDFA5}"/>
              </a:ext>
            </a:extLst>
          </p:cNvPr>
          <p:cNvSpPr>
            <a:spLocks noGrp="1"/>
          </p:cNvSpPr>
          <p:nvPr>
            <p:ph type="title"/>
          </p:nvPr>
        </p:nvSpPr>
        <p:spPr/>
        <p:txBody>
          <a:bodyPr/>
          <a:lstStyle/>
          <a:p>
            <a:r>
              <a:rPr lang="zh-TW" altLang="en-US"/>
              <a:t>一體化多模式推理：</a:t>
            </a:r>
          </a:p>
        </p:txBody>
      </p:sp>
      <p:sp>
        <p:nvSpPr>
          <p:cNvPr id="3" name="內容版面配置區 2">
            <a:extLst>
              <a:ext uri="{FF2B5EF4-FFF2-40B4-BE49-F238E27FC236}">
                <a16:creationId xmlns:a16="http://schemas.microsoft.com/office/drawing/2014/main" id="{8522FADA-859B-31BE-D03B-D324392FF9E4}"/>
              </a:ext>
            </a:extLst>
          </p:cNvPr>
          <p:cNvSpPr>
            <a:spLocks noGrp="1"/>
          </p:cNvSpPr>
          <p:nvPr>
            <p:ph idx="1"/>
          </p:nvPr>
        </p:nvSpPr>
        <p:spPr/>
        <p:txBody>
          <a:bodyPr/>
          <a:lstStyle/>
          <a:p>
            <a:r>
              <a:rPr lang="zh-TW" altLang="en-US" sz="1400"/>
              <a:t>模式推理（整合視覺和文字資料）已變得至關重要。借助</a:t>
            </a:r>
            <a:r>
              <a:rPr lang="en-US" altLang="zh-TW" sz="1400"/>
              <a:t>Meta-Llama </a:t>
            </a:r>
            <a:r>
              <a:rPr lang="zh-TW" altLang="en-US" sz="1400"/>
              <a:t>的 </a:t>
            </a:r>
            <a:r>
              <a:rPr lang="en-US" altLang="zh-TW" sz="1400"/>
              <a:t>Llama-3.2–11B-Vision-Instruct</a:t>
            </a:r>
            <a:r>
              <a:rPr lang="zh-TW" altLang="en-US" sz="1400"/>
              <a:t>，  一個強大的工具來無縫處理這些任務。</a:t>
            </a:r>
            <a:endParaRPr lang="en-US" altLang="zh-TW" sz="1400"/>
          </a:p>
          <a:p>
            <a:endParaRPr lang="en-US" altLang="zh-TW" sz="1400"/>
          </a:p>
          <a:p>
            <a:r>
              <a:rPr lang="en-US" altLang="zh-TW" sz="1400" b="1" i="0">
                <a:effectLst/>
                <a:latin typeface="Charter"/>
              </a:rPr>
              <a:t>Gemma 3: Google's all new multimodal, multilingual, long context open LLM</a:t>
            </a:r>
          </a:p>
          <a:p>
            <a:r>
              <a:rPr lang="en-US" altLang="zh-TW" sz="1400">
                <a:effectLst/>
                <a:hlinkClick r:id="rId2"/>
              </a:rPr>
              <a:t>https://www.youtube.com/watch?v=ZMY2nR-Zooc</a:t>
            </a:r>
            <a:endParaRPr lang="en-US" altLang="zh-TW" sz="1400">
              <a:effectLst/>
            </a:endParaRPr>
          </a:p>
          <a:p>
            <a:r>
              <a:rPr lang="en-US" altLang="zh-TW" sz="1400" b="0" i="0">
                <a:effectLst/>
                <a:latin typeface="Charter"/>
              </a:rPr>
              <a:t>Gemma </a:t>
            </a:r>
            <a:r>
              <a:rPr lang="zh-TW" altLang="en-US" sz="1400" b="0" i="0">
                <a:effectLst/>
                <a:latin typeface="Charter"/>
              </a:rPr>
              <a:t>系列模型的新版本。該模型的參數範圍從 </a:t>
            </a:r>
            <a:r>
              <a:rPr lang="en-US" altLang="zh-TW" sz="1400" b="0" i="0">
                <a:effectLst/>
                <a:latin typeface="Charter"/>
              </a:rPr>
              <a:t>1B </a:t>
            </a:r>
            <a:r>
              <a:rPr lang="zh-TW" altLang="en-US" sz="1400" b="0" i="0">
                <a:effectLst/>
                <a:latin typeface="Charter"/>
              </a:rPr>
              <a:t>到 </a:t>
            </a:r>
            <a:r>
              <a:rPr lang="en-US" altLang="zh-TW" sz="1400" b="0" i="0">
                <a:effectLst/>
                <a:latin typeface="Charter"/>
              </a:rPr>
              <a:t>27B</a:t>
            </a:r>
            <a:r>
              <a:rPr lang="zh-TW" altLang="en-US" sz="1400" b="0" i="0">
                <a:effectLst/>
                <a:latin typeface="Charter"/>
              </a:rPr>
              <a:t>，具有高達 </a:t>
            </a:r>
            <a:r>
              <a:rPr lang="en-US" altLang="zh-TW" sz="1400" b="0" i="0">
                <a:effectLst/>
                <a:latin typeface="Charter"/>
              </a:rPr>
              <a:t>128k </a:t>
            </a:r>
            <a:r>
              <a:rPr lang="zh-TW" altLang="en-US" sz="1400" b="0" i="0">
                <a:effectLst/>
                <a:latin typeface="Charter"/>
              </a:rPr>
              <a:t>個標記的上下文窗口，可以接受圖像和文本，並支援 </a:t>
            </a:r>
            <a:r>
              <a:rPr lang="en-US" altLang="zh-TW" sz="1400" b="0" i="0">
                <a:effectLst/>
                <a:latin typeface="Charter"/>
              </a:rPr>
              <a:t>140 </a:t>
            </a:r>
            <a:r>
              <a:rPr lang="zh-TW" altLang="en-US" sz="1400" b="0" i="0">
                <a:effectLst/>
                <a:latin typeface="Charter"/>
              </a:rPr>
              <a:t>多種語言。</a:t>
            </a:r>
            <a:endParaRPr lang="en-US" altLang="zh-TW" sz="1400">
              <a:effectLst/>
            </a:endParaRPr>
          </a:p>
          <a:p>
            <a:endParaRPr lang="zh-TW" altLang="en-US" sz="1200"/>
          </a:p>
        </p:txBody>
      </p:sp>
      <p:sp>
        <p:nvSpPr>
          <p:cNvPr id="5" name="文字方塊 4">
            <a:extLst>
              <a:ext uri="{FF2B5EF4-FFF2-40B4-BE49-F238E27FC236}">
                <a16:creationId xmlns:a16="http://schemas.microsoft.com/office/drawing/2014/main" id="{3C6C57DF-03E0-B2EA-827F-19508D61AA53}"/>
              </a:ext>
            </a:extLst>
          </p:cNvPr>
          <p:cNvSpPr txBox="1"/>
          <p:nvPr/>
        </p:nvSpPr>
        <p:spPr>
          <a:xfrm>
            <a:off x="4932040" y="-62283"/>
            <a:ext cx="4574968" cy="338554"/>
          </a:xfrm>
          <a:prstGeom prst="rect">
            <a:avLst/>
          </a:prstGeom>
          <a:noFill/>
        </p:spPr>
        <p:txBody>
          <a:bodyPr wrap="square">
            <a:spAutoFit/>
          </a:bodyPr>
          <a:lstStyle/>
          <a:p>
            <a:r>
              <a:rPr lang="en-US" altLang="zh-TW" sz="800"/>
              <a:t>https://medium.com/@himanshushukla.shukla3/all-in-one-multimodal-inference-cli-gradio-and-checkpointing-made-easy-3927fbd61a5d</a:t>
            </a:r>
            <a:endParaRPr lang="zh-TW" altLang="en-US" sz="800"/>
          </a:p>
        </p:txBody>
      </p:sp>
      <p:pic>
        <p:nvPicPr>
          <p:cNvPr id="4" name="圖片 3">
            <a:extLst>
              <a:ext uri="{FF2B5EF4-FFF2-40B4-BE49-F238E27FC236}">
                <a16:creationId xmlns:a16="http://schemas.microsoft.com/office/drawing/2014/main" id="{89AE02D6-72F1-9415-0F16-CDD14144DEEE}"/>
              </a:ext>
            </a:extLst>
          </p:cNvPr>
          <p:cNvPicPr>
            <a:picLocks noChangeAspect="1"/>
          </p:cNvPicPr>
          <p:nvPr/>
        </p:nvPicPr>
        <p:blipFill>
          <a:blip r:embed="rId3"/>
          <a:stretch>
            <a:fillRect/>
          </a:stretch>
        </p:blipFill>
        <p:spPr>
          <a:xfrm>
            <a:off x="84646" y="2708920"/>
            <a:ext cx="5311988" cy="3544316"/>
          </a:xfrm>
          <a:prstGeom prst="rect">
            <a:avLst/>
          </a:prstGeom>
        </p:spPr>
      </p:pic>
      <p:pic>
        <p:nvPicPr>
          <p:cNvPr id="7" name="圖片 6">
            <a:extLst>
              <a:ext uri="{FF2B5EF4-FFF2-40B4-BE49-F238E27FC236}">
                <a16:creationId xmlns:a16="http://schemas.microsoft.com/office/drawing/2014/main" id="{6311ADCB-EC16-622E-A85E-E68618A885B9}"/>
              </a:ext>
            </a:extLst>
          </p:cNvPr>
          <p:cNvPicPr>
            <a:picLocks noChangeAspect="1"/>
          </p:cNvPicPr>
          <p:nvPr/>
        </p:nvPicPr>
        <p:blipFill>
          <a:blip r:embed="rId4"/>
          <a:stretch>
            <a:fillRect/>
          </a:stretch>
        </p:blipFill>
        <p:spPr>
          <a:xfrm>
            <a:off x="5376129" y="4784136"/>
            <a:ext cx="3760274" cy="1122942"/>
          </a:xfrm>
          <a:prstGeom prst="rect">
            <a:avLst/>
          </a:prstGeom>
        </p:spPr>
      </p:pic>
    </p:spTree>
    <p:extLst>
      <p:ext uri="{BB962C8B-B14F-4D97-AF65-F5344CB8AC3E}">
        <p14:creationId xmlns:p14="http://schemas.microsoft.com/office/powerpoint/2010/main" val="108816694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9C9D75-6C72-F099-E9F4-8D7BB3E2B280}"/>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把前提講清楚</a:t>
            </a:r>
            <a:endParaRPr lang="zh-TW" altLang="en-US" dirty="0"/>
          </a:p>
        </p:txBody>
      </p:sp>
      <p:sp>
        <p:nvSpPr>
          <p:cNvPr id="3" name="內容版面配置區 2">
            <a:extLst>
              <a:ext uri="{FF2B5EF4-FFF2-40B4-BE49-F238E27FC236}">
                <a16:creationId xmlns:a16="http://schemas.microsoft.com/office/drawing/2014/main" id="{8F20DCF9-6BA8-B77E-F4BA-D65D44C9EB1E}"/>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496D2FD7-F11C-CE92-80EF-345198BC1C7E}"/>
              </a:ext>
            </a:extLst>
          </p:cNvPr>
          <p:cNvPicPr>
            <a:picLocks noChangeAspect="1"/>
          </p:cNvPicPr>
          <p:nvPr/>
        </p:nvPicPr>
        <p:blipFill>
          <a:blip r:embed="rId2"/>
          <a:stretch>
            <a:fillRect/>
          </a:stretch>
        </p:blipFill>
        <p:spPr>
          <a:xfrm>
            <a:off x="391065" y="2257741"/>
            <a:ext cx="7617830" cy="3036907"/>
          </a:xfrm>
          <a:prstGeom prst="rect">
            <a:avLst/>
          </a:prstGeom>
        </p:spPr>
      </p:pic>
      <p:pic>
        <p:nvPicPr>
          <p:cNvPr id="5" name="圖片 4">
            <a:extLst>
              <a:ext uri="{FF2B5EF4-FFF2-40B4-BE49-F238E27FC236}">
                <a16:creationId xmlns:a16="http://schemas.microsoft.com/office/drawing/2014/main" id="{1646C086-911D-53B6-642F-2757A39EADC8}"/>
              </a:ext>
            </a:extLst>
          </p:cNvPr>
          <p:cNvPicPr>
            <a:picLocks noChangeAspect="1"/>
          </p:cNvPicPr>
          <p:nvPr/>
        </p:nvPicPr>
        <p:blipFill>
          <a:blip r:embed="rId3"/>
          <a:stretch>
            <a:fillRect/>
          </a:stretch>
        </p:blipFill>
        <p:spPr>
          <a:xfrm>
            <a:off x="2687782" y="2210167"/>
            <a:ext cx="7798601" cy="3132053"/>
          </a:xfrm>
          <a:prstGeom prst="rect">
            <a:avLst/>
          </a:prstGeom>
        </p:spPr>
      </p:pic>
      <p:sp>
        <p:nvSpPr>
          <p:cNvPr id="6" name="文字方塊 5">
            <a:extLst>
              <a:ext uri="{FF2B5EF4-FFF2-40B4-BE49-F238E27FC236}">
                <a16:creationId xmlns:a16="http://schemas.microsoft.com/office/drawing/2014/main" id="{1A5FBB6F-F7FD-CBF8-0384-0FA31BFE2DCF}"/>
              </a:ext>
            </a:extLst>
          </p:cNvPr>
          <p:cNvSpPr txBox="1"/>
          <p:nvPr/>
        </p:nvSpPr>
        <p:spPr>
          <a:xfrm>
            <a:off x="425662" y="4012331"/>
            <a:ext cx="322730" cy="369332"/>
          </a:xfrm>
          <a:prstGeom prst="rect">
            <a:avLst/>
          </a:prstGeom>
          <a:noFill/>
        </p:spPr>
        <p:txBody>
          <a:bodyPr wrap="square" rtlCol="0">
            <a:spAutoFit/>
          </a:bodyPr>
          <a:lstStyle/>
          <a:p>
            <a:pPr algn="ctr" defTabSz="685800" fontAlgn="auto">
              <a:spcBef>
                <a:spcPts val="0"/>
              </a:spcBef>
              <a:spcAft>
                <a:spcPts val="0"/>
              </a:spcAft>
            </a:pPr>
            <a:r>
              <a:rPr kumimoji="0" lang="en-US" altLang="zh-TW" sz="1800" dirty="0">
                <a:solidFill>
                  <a:prstClr val="black"/>
                </a:solidFill>
                <a:latin typeface="Calibri" panose="020F0502020204030204"/>
              </a:rPr>
              <a:t>4</a:t>
            </a:r>
            <a:endParaRPr kumimoji="0" lang="zh-TW" altLang="en-US" sz="1800" dirty="0">
              <a:solidFill>
                <a:prstClr val="black"/>
              </a:solidFill>
              <a:latin typeface="Calibri" panose="020F0502020204030204"/>
            </a:endParaRPr>
          </a:p>
        </p:txBody>
      </p:sp>
      <p:sp>
        <p:nvSpPr>
          <p:cNvPr id="7" name="文字方塊 6">
            <a:extLst>
              <a:ext uri="{FF2B5EF4-FFF2-40B4-BE49-F238E27FC236}">
                <a16:creationId xmlns:a16="http://schemas.microsoft.com/office/drawing/2014/main" id="{A25D9DB9-EB6E-813A-39B5-96835E01E166}"/>
              </a:ext>
            </a:extLst>
          </p:cNvPr>
          <p:cNvSpPr txBox="1"/>
          <p:nvPr/>
        </p:nvSpPr>
        <p:spPr>
          <a:xfrm>
            <a:off x="2807524" y="4012331"/>
            <a:ext cx="322730" cy="369332"/>
          </a:xfrm>
          <a:prstGeom prst="rect">
            <a:avLst/>
          </a:prstGeom>
          <a:noFill/>
        </p:spPr>
        <p:txBody>
          <a:bodyPr wrap="square" rtlCol="0">
            <a:spAutoFit/>
          </a:bodyPr>
          <a:lstStyle/>
          <a:p>
            <a:pPr algn="ctr" defTabSz="685800" fontAlgn="auto">
              <a:spcBef>
                <a:spcPts val="0"/>
              </a:spcBef>
              <a:spcAft>
                <a:spcPts val="0"/>
              </a:spcAft>
            </a:pPr>
            <a:r>
              <a:rPr kumimoji="0" lang="en-US" altLang="zh-TW" sz="1800" dirty="0">
                <a:solidFill>
                  <a:prstClr val="black"/>
                </a:solidFill>
                <a:latin typeface="Calibri" panose="020F0502020204030204"/>
              </a:rPr>
              <a:t>4</a:t>
            </a:r>
            <a:endParaRPr kumimoji="0" lang="zh-TW" altLang="en-US" sz="1800" dirty="0">
              <a:solidFill>
                <a:prstClr val="black"/>
              </a:solidFill>
              <a:latin typeface="Calibri" panose="020F0502020204030204"/>
            </a:endParaRPr>
          </a:p>
        </p:txBody>
      </p:sp>
    </p:spTree>
    <p:extLst>
      <p:ext uri="{BB962C8B-B14F-4D97-AF65-F5344CB8AC3E}">
        <p14:creationId xmlns:p14="http://schemas.microsoft.com/office/powerpoint/2010/main" val="419269131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117F2-B562-1EC8-9CCC-104B48534D6D}"/>
              </a:ext>
            </a:extLst>
          </p:cNvPr>
          <p:cNvSpPr>
            <a:spLocks noGrp="1"/>
          </p:cNvSpPr>
          <p:nvPr>
            <p:ph type="title"/>
          </p:nvPr>
        </p:nvSpPr>
        <p:spPr/>
        <p:txBody>
          <a:bodyPr/>
          <a:lstStyle/>
          <a:p>
            <a:r>
              <a:rPr lang="en-US" altLang="zh-TW" sz="3600"/>
              <a:t>Gemma 3 </a:t>
            </a:r>
            <a:r>
              <a:rPr lang="zh-TW" altLang="en-US"/>
              <a:t>多模態展示</a:t>
            </a:r>
          </a:p>
        </p:txBody>
      </p:sp>
      <p:sp>
        <p:nvSpPr>
          <p:cNvPr id="3" name="內容版面配置區 2">
            <a:extLst>
              <a:ext uri="{FF2B5EF4-FFF2-40B4-BE49-F238E27FC236}">
                <a16:creationId xmlns:a16="http://schemas.microsoft.com/office/drawing/2014/main" id="{BD80D090-7081-4B60-6D94-235793A48A10}"/>
              </a:ext>
            </a:extLst>
          </p:cNvPr>
          <p:cNvSpPr>
            <a:spLocks noGrp="1"/>
          </p:cNvSpPr>
          <p:nvPr>
            <p:ph idx="1"/>
          </p:nvPr>
        </p:nvSpPr>
        <p:spPr/>
        <p:txBody>
          <a:bodyPr/>
          <a:lstStyle/>
          <a:p>
            <a:r>
              <a:rPr lang="en-US" altLang="zh-TW"/>
              <a:t>https://www.youtube.com/watch?v=p3uwtvy8uVI</a:t>
            </a:r>
            <a:endParaRPr lang="zh-TW" altLang="en-US"/>
          </a:p>
        </p:txBody>
      </p:sp>
      <p:pic>
        <p:nvPicPr>
          <p:cNvPr id="7" name="圖片 6">
            <a:extLst>
              <a:ext uri="{FF2B5EF4-FFF2-40B4-BE49-F238E27FC236}">
                <a16:creationId xmlns:a16="http://schemas.microsoft.com/office/drawing/2014/main" id="{4778B6E4-DDCA-9573-A351-EE196C141A8A}"/>
              </a:ext>
            </a:extLst>
          </p:cNvPr>
          <p:cNvPicPr>
            <a:picLocks noChangeAspect="1"/>
          </p:cNvPicPr>
          <p:nvPr/>
        </p:nvPicPr>
        <p:blipFill>
          <a:blip r:embed="rId2"/>
          <a:stretch>
            <a:fillRect/>
          </a:stretch>
        </p:blipFill>
        <p:spPr>
          <a:xfrm>
            <a:off x="539552" y="1794128"/>
            <a:ext cx="6876256" cy="3917667"/>
          </a:xfrm>
          <a:prstGeom prst="rect">
            <a:avLst/>
          </a:prstGeom>
        </p:spPr>
      </p:pic>
    </p:spTree>
    <p:extLst>
      <p:ext uri="{BB962C8B-B14F-4D97-AF65-F5344CB8AC3E}">
        <p14:creationId xmlns:p14="http://schemas.microsoft.com/office/powerpoint/2010/main" val="212608112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95D43-9845-0502-A3AA-9981F76E2CB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A795764-2E20-3EF6-584B-68E4BBA9D319}"/>
              </a:ext>
            </a:extLst>
          </p:cNvPr>
          <p:cNvSpPr>
            <a:spLocks noGrp="1"/>
          </p:cNvSpPr>
          <p:nvPr>
            <p:ph type="title"/>
          </p:nvPr>
        </p:nvSpPr>
        <p:spPr/>
        <p:txBody>
          <a:bodyPr/>
          <a:lstStyle/>
          <a:p>
            <a:r>
              <a:rPr lang="zh-TW" altLang="en-US">
                <a:latin typeface="微軟正黑體" panose="020B0604030504040204" pitchFamily="34" charset="-120"/>
                <a:ea typeface="微軟正黑體" panose="020B0604030504040204" pitchFamily="34" charset="-120"/>
              </a:rPr>
              <a:t>推理</a:t>
            </a:r>
            <a:r>
              <a:rPr lang="zh-TW" altLang="en-US" dirty="0">
                <a:latin typeface="微軟正黑體" panose="020B0604030504040204" pitchFamily="34" charset="-120"/>
                <a:ea typeface="微軟正黑體" panose="020B0604030504040204" pitchFamily="34" charset="-120"/>
              </a:rPr>
              <a:t>模型的挑戰與未來發展</a:t>
            </a:r>
          </a:p>
        </p:txBody>
      </p:sp>
      <p:sp>
        <p:nvSpPr>
          <p:cNvPr id="4" name="矩形: 圓角 3">
            <a:extLst>
              <a:ext uri="{FF2B5EF4-FFF2-40B4-BE49-F238E27FC236}">
                <a16:creationId xmlns:a16="http://schemas.microsoft.com/office/drawing/2014/main" id="{041486A8-5694-4047-188D-26AE9AE7FEDA}"/>
              </a:ext>
            </a:extLst>
          </p:cNvPr>
          <p:cNvSpPr/>
          <p:nvPr/>
        </p:nvSpPr>
        <p:spPr>
          <a:xfrm>
            <a:off x="4529137" y="2986092"/>
            <a:ext cx="2820524" cy="442908"/>
          </a:xfrm>
          <a:prstGeom prst="roundRect">
            <a:avLst/>
          </a:prstGeom>
          <a:solidFill>
            <a:schemeClr val="accent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reasoning process </a:t>
            </a:r>
            <a:endParaRPr lang="zh-TW" altLang="en-US" sz="1800" dirty="0">
              <a:solidFill>
                <a:schemeClr val="tx1"/>
              </a:solidFill>
            </a:endParaRPr>
          </a:p>
        </p:txBody>
      </p:sp>
      <p:sp>
        <p:nvSpPr>
          <p:cNvPr id="5" name="矩形: 圓角 4">
            <a:extLst>
              <a:ext uri="{FF2B5EF4-FFF2-40B4-BE49-F238E27FC236}">
                <a16:creationId xmlns:a16="http://schemas.microsoft.com/office/drawing/2014/main" id="{5CDAA972-C3CE-BE82-D130-32D79EC443CA}"/>
              </a:ext>
            </a:extLst>
          </p:cNvPr>
          <p:cNvSpPr/>
          <p:nvPr/>
        </p:nvSpPr>
        <p:spPr>
          <a:xfrm>
            <a:off x="736827" y="2994680"/>
            <a:ext cx="1477735" cy="442908"/>
          </a:xfrm>
          <a:prstGeom prst="roundRect">
            <a:avLst/>
          </a:prstGeom>
          <a:solidFill>
            <a:schemeClr val="accent6">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Input </a:t>
            </a:r>
            <a:endParaRPr lang="zh-TW" altLang="en-US" sz="1800" dirty="0">
              <a:solidFill>
                <a:schemeClr val="tx1"/>
              </a:solidFill>
            </a:endParaRPr>
          </a:p>
        </p:txBody>
      </p:sp>
      <p:sp>
        <p:nvSpPr>
          <p:cNvPr id="6" name="矩形: 圓角 5">
            <a:extLst>
              <a:ext uri="{FF2B5EF4-FFF2-40B4-BE49-F238E27FC236}">
                <a16:creationId xmlns:a16="http://schemas.microsoft.com/office/drawing/2014/main" id="{CFCDBB44-24F3-62F4-BC16-0BD6F3A1063E}"/>
              </a:ext>
            </a:extLst>
          </p:cNvPr>
          <p:cNvSpPr/>
          <p:nvPr/>
        </p:nvSpPr>
        <p:spPr>
          <a:xfrm>
            <a:off x="7363836" y="2986074"/>
            <a:ext cx="1151514" cy="442908"/>
          </a:xfrm>
          <a:prstGeom prst="round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dirty="0">
                <a:solidFill>
                  <a:schemeClr val="tx1"/>
                </a:solidFill>
              </a:rPr>
              <a:t>answer</a:t>
            </a:r>
            <a:endParaRPr lang="zh-TW" altLang="en-US" sz="1800" dirty="0">
              <a:solidFill>
                <a:schemeClr val="tx1"/>
              </a:solidFill>
            </a:endParaRPr>
          </a:p>
        </p:txBody>
      </p:sp>
      <p:pic>
        <p:nvPicPr>
          <p:cNvPr id="7" name="圖片 6" descr="一張含有 圖畫, 卡通, 美工圖案, 圖解 的圖片&#10;&#10;AI 產生的內容可能不正確。">
            <a:extLst>
              <a:ext uri="{FF2B5EF4-FFF2-40B4-BE49-F238E27FC236}">
                <a16:creationId xmlns:a16="http://schemas.microsoft.com/office/drawing/2014/main" id="{D678BC57-729C-09E2-8C06-16D626BC34EA}"/>
              </a:ext>
            </a:extLst>
          </p:cNvPr>
          <p:cNvPicPr>
            <a:picLocks noChangeAspect="1"/>
          </p:cNvPicPr>
          <p:nvPr/>
        </p:nvPicPr>
        <p:blipFill>
          <a:blip r:embed="rId2"/>
          <a:stretch>
            <a:fillRect/>
          </a:stretch>
        </p:blipFill>
        <p:spPr>
          <a:xfrm>
            <a:off x="2751537" y="2428590"/>
            <a:ext cx="1354925" cy="1354925"/>
          </a:xfrm>
          <a:prstGeom prst="rect">
            <a:avLst/>
          </a:prstGeom>
        </p:spPr>
      </p:pic>
      <p:cxnSp>
        <p:nvCxnSpPr>
          <p:cNvPr id="8" name="直線單箭頭接點 7">
            <a:extLst>
              <a:ext uri="{FF2B5EF4-FFF2-40B4-BE49-F238E27FC236}">
                <a16:creationId xmlns:a16="http://schemas.microsoft.com/office/drawing/2014/main" id="{F6EB8B07-3B6E-2375-C0E9-4319E93787A3}"/>
              </a:ext>
            </a:extLst>
          </p:cNvPr>
          <p:cNvCxnSpPr/>
          <p:nvPr/>
        </p:nvCxnSpPr>
        <p:spPr>
          <a:xfrm>
            <a:off x="2214562" y="3173272"/>
            <a:ext cx="6286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線單箭頭接點 8">
            <a:extLst>
              <a:ext uri="{FF2B5EF4-FFF2-40B4-BE49-F238E27FC236}">
                <a16:creationId xmlns:a16="http://schemas.microsoft.com/office/drawing/2014/main" id="{387864E4-B287-74BB-6059-23250AEAEB7B}"/>
              </a:ext>
            </a:extLst>
          </p:cNvPr>
          <p:cNvCxnSpPr>
            <a:cxnSpLocks/>
          </p:cNvCxnSpPr>
          <p:nvPr/>
        </p:nvCxnSpPr>
        <p:spPr>
          <a:xfrm>
            <a:off x="3954657" y="3187559"/>
            <a:ext cx="51435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文字方塊 9">
            <a:extLst>
              <a:ext uri="{FF2B5EF4-FFF2-40B4-BE49-F238E27FC236}">
                <a16:creationId xmlns:a16="http://schemas.microsoft.com/office/drawing/2014/main" id="{99F1DC90-3386-940E-78B3-F72017EA0B9F}"/>
              </a:ext>
            </a:extLst>
          </p:cNvPr>
          <p:cNvSpPr txBox="1"/>
          <p:nvPr/>
        </p:nvSpPr>
        <p:spPr>
          <a:xfrm>
            <a:off x="2014536" y="3726213"/>
            <a:ext cx="2828925" cy="369332"/>
          </a:xfrm>
          <a:prstGeom prst="rect">
            <a:avLst/>
          </a:prstGeom>
          <a:noFill/>
        </p:spPr>
        <p:txBody>
          <a:bodyPr wrap="square" rtlCol="0">
            <a:spAutoFit/>
          </a:bodyPr>
          <a:lstStyle/>
          <a:p>
            <a:pPr algn="ctr"/>
            <a:r>
              <a:rPr lang="en-US" altLang="zh-TW" sz="1800" dirty="0"/>
              <a:t>Reasoning Model</a:t>
            </a:r>
            <a:endParaRPr lang="zh-TW" altLang="en-US" sz="1800" dirty="0"/>
          </a:p>
        </p:txBody>
      </p:sp>
      <p:sp>
        <p:nvSpPr>
          <p:cNvPr id="11" name="文字方塊 10">
            <a:extLst>
              <a:ext uri="{FF2B5EF4-FFF2-40B4-BE49-F238E27FC236}">
                <a16:creationId xmlns:a16="http://schemas.microsoft.com/office/drawing/2014/main" id="{5660A138-ACE8-DFDC-6DD5-15D3161C35D3}"/>
              </a:ext>
            </a:extLst>
          </p:cNvPr>
          <p:cNvSpPr txBox="1"/>
          <p:nvPr/>
        </p:nvSpPr>
        <p:spPr>
          <a:xfrm>
            <a:off x="3954657" y="4430717"/>
            <a:ext cx="4586289" cy="738664"/>
          </a:xfrm>
          <a:prstGeom prst="rect">
            <a:avLst/>
          </a:prstGeom>
          <a:noFill/>
        </p:spPr>
        <p:txBody>
          <a:bodyPr wrap="square" rtlCol="0">
            <a:spAutoFit/>
          </a:bodyPr>
          <a:lstStyle/>
          <a:p>
            <a:r>
              <a:rPr lang="zh-TW" altLang="en-US" sz="2100" dirty="0">
                <a:latin typeface="微軟正黑體" panose="020B0604030504040204" pitchFamily="34" charset="-120"/>
                <a:ea typeface="微軟正黑體" panose="020B0604030504040204" pitchFamily="34" charset="-120"/>
              </a:rPr>
              <a:t>真的需要產生這麼長的推論過程嗎？有沒有辦法縮短推論過程</a:t>
            </a:r>
          </a:p>
        </p:txBody>
      </p:sp>
      <p:sp>
        <p:nvSpPr>
          <p:cNvPr id="14" name="文字方塊 13">
            <a:extLst>
              <a:ext uri="{FF2B5EF4-FFF2-40B4-BE49-F238E27FC236}">
                <a16:creationId xmlns:a16="http://schemas.microsoft.com/office/drawing/2014/main" id="{AA44F251-ED89-E09A-E1A5-EF13F127D058}"/>
              </a:ext>
            </a:extLst>
          </p:cNvPr>
          <p:cNvSpPr txBox="1"/>
          <p:nvPr/>
        </p:nvSpPr>
        <p:spPr>
          <a:xfrm>
            <a:off x="4881494" y="3521417"/>
            <a:ext cx="2115809" cy="415498"/>
          </a:xfrm>
          <a:prstGeom prst="rect">
            <a:avLst/>
          </a:prstGeom>
          <a:noFill/>
        </p:spPr>
        <p:txBody>
          <a:bodyPr wrap="square" rtlCol="0">
            <a:spAutoFit/>
          </a:bodyPr>
          <a:lstStyle/>
          <a:p>
            <a:pPr algn="ctr"/>
            <a:r>
              <a:rPr lang="zh-TW" altLang="en-US" sz="2100" dirty="0">
                <a:latin typeface="微軟正黑體" panose="020B0604030504040204" pitchFamily="34" charset="-120"/>
                <a:ea typeface="微軟正黑體" panose="020B0604030504040204" pitchFamily="34" charset="-120"/>
              </a:rPr>
              <a:t>花錢、花算力</a:t>
            </a:r>
          </a:p>
        </p:txBody>
      </p:sp>
    </p:spTree>
    <p:extLst>
      <p:ext uri="{BB962C8B-B14F-4D97-AF65-F5344CB8AC3E}">
        <p14:creationId xmlns:p14="http://schemas.microsoft.com/office/powerpoint/2010/main" val="99477080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729DAD6-4F25-FE92-5D34-A6317D47F7F1}"/>
              </a:ext>
            </a:extLst>
          </p:cNvPr>
          <p:cNvSpPr>
            <a:spLocks noGrp="1"/>
          </p:cNvSpPr>
          <p:nvPr>
            <p:ph type="title"/>
          </p:nvPr>
        </p:nvSpPr>
        <p:spPr/>
        <p:txBody>
          <a:bodyPr/>
          <a:lstStyle/>
          <a:p>
            <a:r>
              <a:rPr lang="zh-TW" altLang="en-US" sz="4800"/>
              <a:t>優化與人工智慧互動 </a:t>
            </a:r>
            <a:br>
              <a:rPr lang="en-US" altLang="zh-TW" sz="4800"/>
            </a:br>
            <a:r>
              <a:rPr lang="en-US" altLang="zh-TW" sz="4800"/>
              <a:t> Optimizing AI Interactions</a:t>
            </a:r>
            <a:endParaRPr lang="zh-TW" altLang="en-US" sz="4800"/>
          </a:p>
        </p:txBody>
      </p:sp>
      <p:sp>
        <p:nvSpPr>
          <p:cNvPr id="5" name="文字版面配置區 4">
            <a:extLst>
              <a:ext uri="{FF2B5EF4-FFF2-40B4-BE49-F238E27FC236}">
                <a16:creationId xmlns:a16="http://schemas.microsoft.com/office/drawing/2014/main" id="{70040B79-B474-4FB1-72AB-05A5923A8CA2}"/>
              </a:ext>
            </a:extLst>
          </p:cNvPr>
          <p:cNvSpPr>
            <a:spLocks noGrp="1"/>
          </p:cNvSpPr>
          <p:nvPr>
            <p:ph type="body" idx="1"/>
          </p:nvPr>
        </p:nvSpPr>
        <p:spPr/>
        <p:txBody>
          <a:bodyPr/>
          <a:lstStyle/>
          <a:p>
            <a:pPr marL="342900" indent="-342900">
              <a:buFont typeface="Arial" panose="020B0604020202020204" pitchFamily="34" charset="0"/>
              <a:buChar char="•"/>
            </a:pPr>
            <a:r>
              <a:rPr lang="en-US" altLang="zh-TW" b="1" i="0">
                <a:effectLst/>
                <a:latin typeface="Inter"/>
              </a:rPr>
              <a:t>Prompt Engineering</a:t>
            </a:r>
          </a:p>
          <a:p>
            <a:pPr marL="342900" indent="-342900">
              <a:buFont typeface="Arial" panose="020B0604020202020204" pitchFamily="34" charset="0"/>
              <a:buChar char="•"/>
            </a:pPr>
            <a:r>
              <a:rPr lang="en-US" altLang="zh-TW" b="1" i="0">
                <a:effectLst/>
                <a:latin typeface="Inter"/>
              </a:rPr>
              <a:t>Prompt Programming</a:t>
            </a:r>
          </a:p>
          <a:p>
            <a:endParaRPr lang="zh-TW" altLang="en-US"/>
          </a:p>
        </p:txBody>
      </p:sp>
    </p:spTree>
    <p:extLst>
      <p:ext uri="{BB962C8B-B14F-4D97-AF65-F5344CB8AC3E}">
        <p14:creationId xmlns:p14="http://schemas.microsoft.com/office/powerpoint/2010/main" val="4010855988"/>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17A4C2C6-683B-4A3F-363E-A537798A7E7E}"/>
              </a:ext>
            </a:extLst>
          </p:cNvPr>
          <p:cNvSpPr>
            <a:spLocks noGrp="1"/>
          </p:cNvSpPr>
          <p:nvPr>
            <p:ph type="title"/>
          </p:nvPr>
        </p:nvSpPr>
        <p:spPr>
          <a:xfrm>
            <a:off x="181546" y="80649"/>
            <a:ext cx="8854950" cy="720725"/>
          </a:xfrm>
        </p:spPr>
        <p:txBody>
          <a:bodyPr/>
          <a:lstStyle/>
          <a:p>
            <a:r>
              <a:rPr lang="en-US" altLang="zh-TW"/>
              <a:t>Prompts are Programs</a:t>
            </a:r>
            <a:endParaRPr lang="zh-TW" altLang="en-US"/>
          </a:p>
        </p:txBody>
      </p:sp>
      <p:sp>
        <p:nvSpPr>
          <p:cNvPr id="11" name="內容版面配置區 10">
            <a:extLst>
              <a:ext uri="{FF2B5EF4-FFF2-40B4-BE49-F238E27FC236}">
                <a16:creationId xmlns:a16="http://schemas.microsoft.com/office/drawing/2014/main" id="{1E3F9760-C15F-ABEE-C8A9-ECBC50C68CDB}"/>
              </a:ext>
            </a:extLst>
          </p:cNvPr>
          <p:cNvSpPr>
            <a:spLocks noGrp="1"/>
          </p:cNvSpPr>
          <p:nvPr>
            <p:ph idx="1"/>
          </p:nvPr>
        </p:nvSpPr>
        <p:spPr>
          <a:xfrm>
            <a:off x="144525" y="941135"/>
            <a:ext cx="8854950" cy="5400452"/>
          </a:xfrm>
        </p:spPr>
        <p:txBody>
          <a:bodyPr/>
          <a:lstStyle/>
          <a:p>
            <a:r>
              <a:rPr lang="zh-TW" altLang="en-US" sz="1600" b="0">
                <a:solidFill>
                  <a:schemeClr val="tx1"/>
                </a:solidFill>
                <a:effectLst/>
              </a:rPr>
              <a:t>許多聊天機器人用戶在讓 </a:t>
            </a:r>
            <a:r>
              <a:rPr lang="en-US" altLang="zh-TW" sz="1600" b="0">
                <a:solidFill>
                  <a:schemeClr val="tx1"/>
                </a:solidFill>
                <a:effectLst/>
              </a:rPr>
              <a:t>LLM </a:t>
            </a:r>
            <a:r>
              <a:rPr lang="zh-TW" altLang="en-US" sz="1600" b="0">
                <a:solidFill>
                  <a:schemeClr val="tx1"/>
                </a:solidFill>
                <a:effectLst/>
              </a:rPr>
              <a:t>做他們想做的事情時遇到了挑戰。需要技巧性措辭來輸入，以便聊天機器人正確地理解用戶意圖。類似地，用戶可能對聊天機器人生成的內容有非常具體的期望（例如以特定方式格式化的數據，如 </a:t>
            </a:r>
            <a:r>
              <a:rPr lang="en-US" altLang="zh-TW" sz="1600" b="0">
                <a:solidFill>
                  <a:schemeClr val="tx1"/>
                </a:solidFill>
                <a:effectLst/>
              </a:rPr>
              <a:t>JSON </a:t>
            </a:r>
            <a:r>
              <a:rPr lang="zh-TW" altLang="en-US" sz="1600" b="0">
                <a:solidFill>
                  <a:schemeClr val="tx1"/>
                </a:solidFill>
                <a:effectLst/>
              </a:rPr>
              <a:t>物件），這對於在提示中呈現是很重要的關鍵。</a:t>
            </a:r>
            <a:endParaRPr lang="en-US" altLang="zh-TW" sz="1600" b="0">
              <a:solidFill>
                <a:schemeClr val="tx1"/>
              </a:solidFill>
              <a:effectLst/>
            </a:endParaRPr>
          </a:p>
          <a:p>
            <a:endParaRPr lang="en-US" altLang="zh-TW" sz="1600" b="0">
              <a:solidFill>
                <a:schemeClr val="tx1"/>
              </a:solidFill>
              <a:effectLst/>
            </a:endParaRPr>
          </a:p>
          <a:p>
            <a:r>
              <a:rPr lang="zh-TW" altLang="en-US" sz="1600" b="0" i="0">
                <a:solidFill>
                  <a:schemeClr val="tx1"/>
                </a:solidFill>
                <a:effectLst/>
                <a:latin typeface="Source Sans Pro" panose="020B0503030403020204" pitchFamily="34" charset="0"/>
              </a:rPr>
              <a:t>與編寫和調試一段程式碼不同，互動式聊天會話不會產生可重複使用、共享、參數化等的工件。因此，</a:t>
            </a:r>
            <a:r>
              <a:rPr lang="zh-TW" altLang="en-US" sz="1600" i="0">
                <a:solidFill>
                  <a:srgbClr val="C00000"/>
                </a:solidFill>
                <a:effectLst/>
                <a:latin typeface="Source Sans Pro" panose="020B0503030403020204" pitchFamily="34" charset="0"/>
              </a:rPr>
              <a:t>對於一次性使用來說，聊天是一種很好的體驗，但對於解決方案的重複應用程式來說，聊天就顯得不足了。</a:t>
            </a:r>
            <a:endParaRPr lang="en-US" altLang="zh-TW" sz="1600">
              <a:solidFill>
                <a:srgbClr val="C00000"/>
              </a:solidFill>
              <a:effectLst/>
            </a:endParaRPr>
          </a:p>
          <a:p>
            <a:endParaRPr lang="en-US" altLang="zh-TW" sz="1600" b="0">
              <a:solidFill>
                <a:schemeClr val="tx1"/>
              </a:solidFill>
              <a:effectLst/>
            </a:endParaRPr>
          </a:p>
          <a:p>
            <a:r>
              <a:rPr lang="zh-TW" altLang="en-US" sz="1600">
                <a:solidFill>
                  <a:srgbClr val="C00000"/>
                </a:solidFill>
                <a:effectLst/>
              </a:rPr>
              <a:t>當 </a:t>
            </a:r>
            <a:r>
              <a:rPr lang="en-US" altLang="zh-TW" sz="1600">
                <a:solidFill>
                  <a:srgbClr val="C00000"/>
                </a:solidFill>
                <a:effectLst/>
              </a:rPr>
              <a:t>LLM </a:t>
            </a:r>
            <a:r>
              <a:rPr lang="zh-TW" altLang="en-US" sz="1600">
                <a:solidFill>
                  <a:srgbClr val="C00000"/>
                </a:solidFill>
                <a:effectLst/>
              </a:rPr>
              <a:t>互動嵌入到支援自動化、重複使用等的軟體系統中時</a:t>
            </a:r>
            <a:r>
              <a:rPr lang="zh-TW" altLang="en-US" sz="1600" b="0">
                <a:solidFill>
                  <a:schemeClr val="tx1"/>
                </a:solidFill>
                <a:effectLst/>
              </a:rPr>
              <a:t>，聊天機器人的缺點就被克服了。</a:t>
            </a:r>
            <a:endParaRPr lang="en-US" altLang="zh-TW" sz="1600" b="0">
              <a:solidFill>
                <a:schemeClr val="tx1"/>
              </a:solidFill>
              <a:effectLst/>
            </a:endParaRPr>
          </a:p>
          <a:p>
            <a:endParaRPr lang="en-US" altLang="zh-TW" sz="1600" b="0">
              <a:solidFill>
                <a:schemeClr val="tx1"/>
              </a:solidFill>
              <a:effectLst/>
            </a:endParaRPr>
          </a:p>
          <a:p>
            <a:r>
              <a:rPr lang="zh-TW" altLang="en-US" sz="1600" b="0">
                <a:solidFill>
                  <a:schemeClr val="tx1"/>
                </a:solidFill>
                <a:effectLst/>
              </a:rPr>
              <a:t>我們將這樣的系統稱為人工智慧軟體系統 </a:t>
            </a:r>
            <a:r>
              <a:rPr lang="en-US" altLang="zh-TW" sz="1600" b="0">
                <a:solidFill>
                  <a:schemeClr val="tx1"/>
                </a:solidFill>
                <a:effectLst/>
              </a:rPr>
              <a:t>(AISW)</a:t>
            </a:r>
            <a:r>
              <a:rPr lang="zh-TW" altLang="en-US" sz="1600" b="0">
                <a:solidFill>
                  <a:schemeClr val="tx1"/>
                </a:solidFill>
                <a:effectLst/>
              </a:rPr>
              <a:t>，以區別於運行時不利用 </a:t>
            </a:r>
            <a:r>
              <a:rPr lang="en-US" altLang="zh-TW" sz="1600" b="0">
                <a:solidFill>
                  <a:schemeClr val="tx1"/>
                </a:solidFill>
                <a:effectLst/>
              </a:rPr>
              <a:t>LLM </a:t>
            </a:r>
            <a:r>
              <a:rPr lang="zh-TW" altLang="en-US" sz="1600" b="0">
                <a:solidFill>
                  <a:schemeClr val="tx1"/>
                </a:solidFill>
                <a:effectLst/>
              </a:rPr>
              <a:t>的軟體（我們稱之為普通軟體，</a:t>
            </a:r>
            <a:r>
              <a:rPr lang="en-US" altLang="zh-TW" sz="1600" b="0">
                <a:solidFill>
                  <a:schemeClr val="tx1"/>
                </a:solidFill>
                <a:effectLst/>
              </a:rPr>
              <a:t>POSW</a:t>
            </a:r>
            <a:r>
              <a:rPr lang="zh-TW" altLang="en-US" sz="1600" b="0">
                <a:solidFill>
                  <a:schemeClr val="tx1"/>
                </a:solidFill>
                <a:effectLst/>
              </a:rPr>
              <a:t>）。</a:t>
            </a:r>
            <a:r>
              <a:rPr lang="en-US" altLang="zh-TW" sz="1600" b="0">
                <a:solidFill>
                  <a:schemeClr val="tx1"/>
                </a:solidFill>
                <a:effectLst/>
              </a:rPr>
              <a:t>LLM </a:t>
            </a:r>
            <a:r>
              <a:rPr lang="zh-TW" altLang="en-US" sz="1600" b="0">
                <a:solidFill>
                  <a:schemeClr val="tx1"/>
                </a:solidFill>
                <a:effectLst/>
              </a:rPr>
              <a:t>提示</a:t>
            </a:r>
            <a:r>
              <a:rPr lang="en-US" altLang="zh-TW" sz="1600" b="0">
                <a:solidFill>
                  <a:schemeClr val="tx1"/>
                </a:solidFill>
                <a:effectLst/>
              </a:rPr>
              <a:t>(prompts)</a:t>
            </a:r>
            <a:r>
              <a:rPr lang="zh-TW" altLang="en-US" sz="1600" b="0">
                <a:solidFill>
                  <a:schemeClr val="tx1"/>
                </a:solidFill>
                <a:effectLst/>
              </a:rPr>
              <a:t>必須</a:t>
            </a:r>
            <a:r>
              <a:rPr lang="zh-TW" altLang="en-US" sz="1600">
                <a:solidFill>
                  <a:srgbClr val="0070C0"/>
                </a:solidFill>
                <a:effectLst/>
              </a:rPr>
              <a:t>被視為更廣泛的軟體系統的一部分，並且具有與任何軟體相同的穩健性、安全性等要求</a:t>
            </a:r>
            <a:r>
              <a:rPr lang="zh-TW" altLang="en-US" sz="1600" b="0">
                <a:solidFill>
                  <a:schemeClr val="tx1"/>
                </a:solidFill>
                <a:effectLst/>
              </a:rPr>
              <a:t>。</a:t>
            </a:r>
            <a:endParaRPr lang="en-US" altLang="zh-TW" sz="1600" b="0">
              <a:solidFill>
                <a:schemeClr val="tx1"/>
              </a:solidFill>
              <a:effectLst/>
            </a:endParaRPr>
          </a:p>
          <a:p>
            <a:endParaRPr lang="en-US" altLang="zh-TW" sz="1600" b="0">
              <a:solidFill>
                <a:schemeClr val="tx1"/>
              </a:solidFill>
              <a:effectLst/>
            </a:endParaRPr>
          </a:p>
          <a:p>
            <a:r>
              <a:rPr lang="zh-TW" altLang="en-US" sz="1600" b="0">
                <a:solidFill>
                  <a:schemeClr val="tx1"/>
                </a:solidFill>
                <a:effectLst/>
              </a:rPr>
              <a:t>我們最熟悉的提示體驗就是在聊天機器人中輸入的內容。我們將對聊天機器人的直接輸入稱為使用者提示 </a:t>
            </a:r>
            <a:r>
              <a:rPr lang="en-US" altLang="zh-TW" sz="1600" b="0">
                <a:solidFill>
                  <a:schemeClr val="tx1"/>
                </a:solidFill>
                <a:effectLst/>
              </a:rPr>
              <a:t>(</a:t>
            </a:r>
            <a:r>
              <a:rPr lang="en-US" altLang="zh-TW" sz="1600">
                <a:solidFill>
                  <a:schemeClr val="tx1"/>
                </a:solidFill>
                <a:effectLst/>
              </a:rPr>
              <a:t>user prompt</a:t>
            </a:r>
            <a:r>
              <a:rPr lang="en-US" altLang="zh-TW" sz="1600" b="0">
                <a:solidFill>
                  <a:schemeClr val="tx1"/>
                </a:solidFill>
                <a:effectLst/>
              </a:rPr>
              <a:t>)</a:t>
            </a:r>
            <a:r>
              <a:rPr lang="zh-TW" altLang="en-US" sz="1600" b="0">
                <a:solidFill>
                  <a:schemeClr val="tx1"/>
                </a:solidFill>
                <a:effectLst/>
              </a:rPr>
              <a:t>。 </a:t>
            </a:r>
            <a:endParaRPr lang="en-US" altLang="zh-TW" sz="1600" b="0">
              <a:solidFill>
                <a:schemeClr val="tx1"/>
              </a:solidFill>
              <a:effectLst/>
            </a:endParaRPr>
          </a:p>
          <a:p>
            <a:r>
              <a:rPr lang="zh-TW" altLang="en-US" sz="1600" b="0">
                <a:solidFill>
                  <a:schemeClr val="tx1"/>
                </a:solidFill>
                <a:effectLst/>
              </a:rPr>
              <a:t>另一個更複雜的提示是為處理使用者提示而編寫的提示，通常稱為系統提示</a:t>
            </a:r>
            <a:r>
              <a:rPr lang="en-US" altLang="zh-TW" sz="1600" b="0">
                <a:solidFill>
                  <a:schemeClr val="tx1"/>
                </a:solidFill>
                <a:effectLst/>
              </a:rPr>
              <a:t>(</a:t>
            </a:r>
            <a:r>
              <a:rPr lang="en-US" altLang="zh-TW" sz="1600">
                <a:solidFill>
                  <a:schemeClr val="tx1"/>
                </a:solidFill>
                <a:effectLst/>
              </a:rPr>
              <a:t>system prompt</a:t>
            </a:r>
            <a:r>
              <a:rPr lang="en-US" altLang="zh-TW" sz="1600" b="0">
                <a:solidFill>
                  <a:schemeClr val="tx1"/>
                </a:solidFill>
                <a:effectLst/>
              </a:rPr>
              <a:t>)</a:t>
            </a:r>
            <a:r>
              <a:rPr lang="zh-TW" altLang="en-US" sz="1600" b="0">
                <a:solidFill>
                  <a:schemeClr val="tx1"/>
                </a:solidFill>
                <a:effectLst/>
              </a:rPr>
              <a:t>。系統提示包含特定於應用程式的指示（例如「你是一個聊天機器人</a:t>
            </a:r>
            <a:r>
              <a:rPr lang="en-US" altLang="zh-TW" sz="1600" b="0">
                <a:solidFill>
                  <a:schemeClr val="tx1"/>
                </a:solidFill>
                <a:effectLst/>
              </a:rPr>
              <a:t>…</a:t>
            </a:r>
            <a:r>
              <a:rPr lang="zh-TW" altLang="en-US" sz="1600" b="0">
                <a:solidFill>
                  <a:schemeClr val="tx1"/>
                </a:solidFill>
                <a:effectLst/>
              </a:rPr>
              <a:t>」），並與其他輸入（例如使用者提示、文件等）結合起來，然後發送到 </a:t>
            </a:r>
            <a:r>
              <a:rPr lang="en-US" altLang="zh-TW" sz="1600" b="0">
                <a:solidFill>
                  <a:schemeClr val="tx1"/>
                </a:solidFill>
                <a:effectLst/>
              </a:rPr>
              <a:t>LLM</a:t>
            </a:r>
            <a:r>
              <a:rPr lang="zh-TW" altLang="en-US" sz="1600" b="0">
                <a:solidFill>
                  <a:schemeClr val="tx1"/>
                </a:solidFill>
                <a:effectLst/>
              </a:rPr>
              <a:t>。 </a:t>
            </a:r>
            <a:endParaRPr lang="en-US" altLang="zh-TW" sz="1600" b="0">
              <a:solidFill>
                <a:schemeClr val="tx1"/>
              </a:solidFill>
              <a:effectLst/>
            </a:endParaRPr>
          </a:p>
          <a:p>
            <a:endParaRPr lang="en-US" altLang="zh-TW" sz="1600" b="0">
              <a:solidFill>
                <a:schemeClr val="tx1"/>
              </a:solidFill>
              <a:effectLst/>
            </a:endParaRPr>
          </a:p>
          <a:p>
            <a:r>
              <a:rPr lang="zh-TW" altLang="en-US" sz="1600">
                <a:solidFill>
                  <a:srgbClr val="C00000"/>
                </a:solidFill>
                <a:effectLst/>
              </a:rPr>
              <a:t>系統提示</a:t>
            </a:r>
            <a:r>
              <a:rPr lang="zh-TW" altLang="en-US" sz="1600" b="0">
                <a:solidFill>
                  <a:schemeClr val="tx1"/>
                </a:solidFill>
                <a:effectLst/>
              </a:rPr>
              <a:t>是</a:t>
            </a:r>
            <a:r>
              <a:rPr lang="zh-TW" altLang="en-US" sz="1600">
                <a:solidFill>
                  <a:srgbClr val="002060"/>
                </a:solidFill>
                <a:effectLst/>
              </a:rPr>
              <a:t>一組固定的指令</a:t>
            </a:r>
            <a:r>
              <a:rPr lang="zh-TW" altLang="en-US" sz="1600" b="0">
                <a:solidFill>
                  <a:schemeClr val="tx1"/>
                </a:solidFill>
                <a:effectLst/>
              </a:rPr>
              <a:t>，</a:t>
            </a:r>
            <a:r>
              <a:rPr lang="zh-TW" altLang="en-US" sz="1600">
                <a:solidFill>
                  <a:srgbClr val="0070C0"/>
                </a:solidFill>
                <a:effectLst/>
              </a:rPr>
              <a:t>定義要完成的任務的性質、預期的其他輸入以及如何產生輸出</a:t>
            </a:r>
            <a:r>
              <a:rPr lang="zh-TW" altLang="en-US" sz="1600" b="0">
                <a:solidFill>
                  <a:schemeClr val="tx1"/>
                </a:solidFill>
                <a:effectLst/>
              </a:rPr>
              <a:t>。這樣，系統提示就會指導 </a:t>
            </a:r>
            <a:r>
              <a:rPr lang="en-US" altLang="zh-TW" sz="1600" b="0">
                <a:solidFill>
                  <a:schemeClr val="tx1"/>
                </a:solidFill>
                <a:effectLst/>
              </a:rPr>
              <a:t>LLM </a:t>
            </a:r>
            <a:r>
              <a:rPr lang="zh-TW" altLang="en-US" sz="1600" b="0">
                <a:solidFill>
                  <a:schemeClr val="tx1"/>
                </a:solidFill>
                <a:effectLst/>
              </a:rPr>
              <a:t>的執行來計算特定的結果，</a:t>
            </a:r>
            <a:r>
              <a:rPr lang="zh-TW" altLang="en-US" sz="1600" b="0">
                <a:solidFill>
                  <a:srgbClr val="C00000"/>
                </a:solidFill>
                <a:effectLst/>
              </a:rPr>
              <a:t>就像任何軟體功能一樣。</a:t>
            </a:r>
            <a:endParaRPr lang="en-US" altLang="zh-TW" sz="1600" b="0">
              <a:solidFill>
                <a:srgbClr val="C00000"/>
              </a:solidFill>
              <a:effectLst/>
            </a:endParaRPr>
          </a:p>
          <a:p>
            <a:endParaRPr lang="en-US" altLang="zh-TW" sz="1600" b="0">
              <a:solidFill>
                <a:srgbClr val="C00000"/>
              </a:solidFill>
              <a:effectLst/>
            </a:endParaRPr>
          </a:p>
        </p:txBody>
      </p:sp>
      <p:sp>
        <p:nvSpPr>
          <p:cNvPr id="9" name="文字方塊 8">
            <a:extLst>
              <a:ext uri="{FF2B5EF4-FFF2-40B4-BE49-F238E27FC236}">
                <a16:creationId xmlns:a16="http://schemas.microsoft.com/office/drawing/2014/main" id="{69FD22DE-8686-4AEB-6245-AEF66DCCA4A7}"/>
              </a:ext>
            </a:extLst>
          </p:cNvPr>
          <p:cNvSpPr txBox="1"/>
          <p:nvPr/>
        </p:nvSpPr>
        <p:spPr>
          <a:xfrm>
            <a:off x="5364088" y="642678"/>
            <a:ext cx="4575436" cy="276999"/>
          </a:xfrm>
          <a:prstGeom prst="rect">
            <a:avLst/>
          </a:prstGeom>
          <a:noFill/>
        </p:spPr>
        <p:txBody>
          <a:bodyPr wrap="square">
            <a:spAutoFit/>
          </a:bodyPr>
          <a:lstStyle/>
          <a:p>
            <a:r>
              <a:rPr lang="en-US" altLang="zh-TW" sz="1200"/>
              <a:t>https://blog.sigplan.org/2024/10/22/prompts-are-programs/</a:t>
            </a:r>
            <a:endParaRPr lang="zh-TW" altLang="en-US" sz="1200"/>
          </a:p>
        </p:txBody>
      </p:sp>
    </p:spTree>
    <p:extLst>
      <p:ext uri="{BB962C8B-B14F-4D97-AF65-F5344CB8AC3E}">
        <p14:creationId xmlns:p14="http://schemas.microsoft.com/office/powerpoint/2010/main" val="2985774746"/>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31EF7-365A-EC9D-367A-66BAA2E73ED6}"/>
            </a:ext>
          </a:extLst>
        </p:cNvPr>
        <p:cNvGrpSpPr/>
        <p:nvPr/>
      </p:nvGrpSpPr>
      <p:grpSpPr>
        <a:xfrm>
          <a:off x="0" y="0"/>
          <a:ext cx="0" cy="0"/>
          <a:chOff x="0" y="0"/>
          <a:chExt cx="0" cy="0"/>
        </a:xfrm>
      </p:grpSpPr>
      <p:sp>
        <p:nvSpPr>
          <p:cNvPr id="6" name="標題 5">
            <a:extLst>
              <a:ext uri="{FF2B5EF4-FFF2-40B4-BE49-F238E27FC236}">
                <a16:creationId xmlns:a16="http://schemas.microsoft.com/office/drawing/2014/main" id="{F1BEA295-910B-9BC9-93E3-8C984F810560}"/>
              </a:ext>
            </a:extLst>
          </p:cNvPr>
          <p:cNvSpPr>
            <a:spLocks noGrp="1"/>
          </p:cNvSpPr>
          <p:nvPr>
            <p:ph type="title"/>
          </p:nvPr>
        </p:nvSpPr>
        <p:spPr/>
        <p:txBody>
          <a:bodyPr/>
          <a:lstStyle/>
          <a:p>
            <a:r>
              <a:rPr lang="zh-TW" altLang="en-US" b="1" i="0">
                <a:solidFill>
                  <a:srgbClr val="424242"/>
                </a:solidFill>
                <a:effectLst/>
                <a:latin typeface="Source Sans Pro" panose="020B0503030403020204" pitchFamily="34" charset="0"/>
              </a:rPr>
              <a:t>如果提示是程式，那麼程式語言是什麼？</a:t>
            </a:r>
            <a:br>
              <a:rPr lang="en-US" altLang="zh-TW" b="1" i="0">
                <a:solidFill>
                  <a:srgbClr val="424242"/>
                </a:solidFill>
                <a:effectLst/>
                <a:latin typeface="Source Sans Pro" panose="020B0503030403020204" pitchFamily="34" charset="0"/>
              </a:rPr>
            </a:br>
            <a:r>
              <a:rPr lang="en-US" altLang="zh-TW" sz="1800" b="0" i="0">
                <a:solidFill>
                  <a:srgbClr val="C00000"/>
                </a:solidFill>
                <a:effectLst/>
                <a:latin typeface="Source Sans Pro" panose="020B0503030403020204" pitchFamily="34" charset="0"/>
              </a:rPr>
              <a:t>If Prompts are Programs, What is the Programming Language?</a:t>
            </a:r>
            <a:endParaRPr lang="zh-TW" altLang="en-US" b="0">
              <a:solidFill>
                <a:srgbClr val="C00000"/>
              </a:solidFill>
            </a:endParaRPr>
          </a:p>
        </p:txBody>
      </p:sp>
      <p:sp>
        <p:nvSpPr>
          <p:cNvPr id="11" name="內容版面配置區 10">
            <a:extLst>
              <a:ext uri="{FF2B5EF4-FFF2-40B4-BE49-F238E27FC236}">
                <a16:creationId xmlns:a16="http://schemas.microsoft.com/office/drawing/2014/main" id="{097699D4-E9E8-7C93-E974-ACCF6247B9FC}"/>
              </a:ext>
            </a:extLst>
          </p:cNvPr>
          <p:cNvSpPr>
            <a:spLocks noGrp="1"/>
          </p:cNvSpPr>
          <p:nvPr>
            <p:ph idx="1"/>
          </p:nvPr>
        </p:nvSpPr>
        <p:spPr/>
        <p:txBody>
          <a:bodyPr/>
          <a:lstStyle/>
          <a:p>
            <a:r>
              <a:rPr lang="zh-TW" altLang="en-US" sz="1800" b="0">
                <a:solidFill>
                  <a:schemeClr val="tx1"/>
                </a:solidFill>
                <a:effectLst/>
              </a:rPr>
              <a:t>寫出</a:t>
            </a:r>
            <a:r>
              <a:rPr lang="en-US" altLang="zh-TW" sz="1800" b="0">
                <a:solidFill>
                  <a:schemeClr val="tx1"/>
                </a:solidFill>
                <a:effectLst/>
              </a:rPr>
              <a:t>”</a:t>
            </a:r>
            <a:r>
              <a:rPr lang="zh-TW" altLang="en-US" sz="1800" b="0">
                <a:solidFill>
                  <a:schemeClr val="tx1"/>
                </a:solidFill>
                <a:effectLst/>
              </a:rPr>
              <a:t>提示</a:t>
            </a:r>
            <a:r>
              <a:rPr lang="en-US" altLang="zh-TW" sz="1800" b="0">
                <a:solidFill>
                  <a:schemeClr val="tx1"/>
                </a:solidFill>
                <a:effectLst/>
              </a:rPr>
              <a:t>”</a:t>
            </a:r>
            <a:r>
              <a:rPr lang="zh-TW" altLang="en-US" sz="1800" b="0">
                <a:solidFill>
                  <a:schemeClr val="tx1"/>
                </a:solidFill>
                <a:effectLst/>
              </a:rPr>
              <a:t>的最佳方式通常建議使用傳統的</a:t>
            </a:r>
            <a:r>
              <a:rPr lang="zh-TW" altLang="en-US" sz="1800" b="0">
                <a:solidFill>
                  <a:schemeClr val="tx1"/>
                </a:solidFill>
                <a:effectLst>
                  <a:outerShdw blurRad="38100" dist="38100" dir="2700000" algn="tl">
                    <a:srgbClr val="000000">
                      <a:alpha val="43137"/>
                    </a:srgbClr>
                  </a:outerShdw>
                </a:effectLst>
              </a:rPr>
              <a:t>文件結構機制</a:t>
            </a:r>
            <a:r>
              <a:rPr lang="zh-TW" altLang="en-US" sz="1800" b="0">
                <a:solidFill>
                  <a:schemeClr val="tx1"/>
                </a:solidFill>
                <a:effectLst/>
              </a:rPr>
              <a:t>（如使用</a:t>
            </a:r>
            <a:r>
              <a:rPr lang="en-US" altLang="zh-TW" sz="1800" b="0">
                <a:solidFill>
                  <a:schemeClr val="tx1"/>
                </a:solidFill>
                <a:effectLst/>
              </a:rPr>
              <a:t>markdown</a:t>
            </a:r>
            <a:r>
              <a:rPr lang="zh-TW" altLang="en-US" sz="1800" b="0">
                <a:solidFill>
                  <a:schemeClr val="tx1"/>
                </a:solidFill>
                <a:effectLst/>
              </a:rPr>
              <a:t>）來建立提示，並清楚地劃分各個部分，例如範例部分、輸出規格等。</a:t>
            </a:r>
            <a:endParaRPr lang="en-US" altLang="zh-TW" sz="1800" b="0">
              <a:solidFill>
                <a:schemeClr val="tx1"/>
              </a:solidFill>
              <a:effectLst/>
            </a:endParaRPr>
          </a:p>
          <a:p>
            <a:endParaRPr lang="en-US" altLang="zh-TW" sz="1800" b="0">
              <a:solidFill>
                <a:schemeClr val="tx1"/>
              </a:solidFill>
              <a:effectLst/>
            </a:endParaRPr>
          </a:p>
          <a:p>
            <a:r>
              <a:rPr lang="zh-TW" altLang="en-US" sz="1800" b="0">
                <a:solidFill>
                  <a:schemeClr val="tx1"/>
                </a:solidFill>
                <a:effectLst/>
              </a:rPr>
              <a:t>使用</a:t>
            </a:r>
            <a:r>
              <a:rPr lang="zh-TW" altLang="en-US" sz="1800" b="0">
                <a:solidFill>
                  <a:schemeClr val="tx1"/>
                </a:solidFill>
                <a:effectLst>
                  <a:outerShdw blurRad="38100" dist="38100" dir="2700000" algn="tl">
                    <a:srgbClr val="000000">
                      <a:alpha val="43137"/>
                    </a:srgbClr>
                  </a:outerShdw>
                </a:effectLst>
              </a:rPr>
              <a:t>模板</a:t>
            </a:r>
            <a:r>
              <a:rPr lang="zh-TW" altLang="en-US" sz="1800" b="0">
                <a:solidFill>
                  <a:schemeClr val="tx1"/>
                </a:solidFill>
                <a:effectLst/>
              </a:rPr>
              <a:t>也很流行（其中提示的</a:t>
            </a:r>
            <a:r>
              <a:rPr lang="zh-TW" altLang="en-US" sz="1800" b="0">
                <a:solidFill>
                  <a:srgbClr val="C00000"/>
                </a:solidFill>
                <a:effectLst/>
              </a:rPr>
              <a:t>部分內容可以透過程式替換</a:t>
            </a:r>
            <a:r>
              <a:rPr lang="zh-TW" altLang="en-US" sz="1800" b="0">
                <a:solidFill>
                  <a:schemeClr val="tx1"/>
                </a:solidFill>
                <a:effectLst/>
              </a:rPr>
              <a:t>）。在模型訓練中以及透過外部規範（例如 </a:t>
            </a:r>
            <a:r>
              <a:rPr lang="en-US" altLang="zh-TW" sz="1800" b="0">
                <a:solidFill>
                  <a:schemeClr val="tx1"/>
                </a:solidFill>
                <a:effectLst/>
              </a:rPr>
              <a:t>OpenAI JSON mode</a:t>
            </a:r>
            <a:r>
              <a:rPr lang="zh-TW" altLang="en-US" sz="1800" b="0">
                <a:solidFill>
                  <a:schemeClr val="tx1"/>
                </a:solidFill>
                <a:effectLst/>
              </a:rPr>
              <a:t>或</a:t>
            </a:r>
            <a:r>
              <a:rPr lang="en-US" altLang="zh-TW" sz="1800" b="0">
                <a:solidFill>
                  <a:schemeClr val="tx1"/>
                </a:solidFill>
                <a:effectLst/>
              </a:rPr>
              <a:t>Pydantic Validator </a:t>
            </a:r>
            <a:r>
              <a:rPr lang="zh-TW" altLang="en-US" sz="1800" b="0">
                <a:solidFill>
                  <a:schemeClr val="tx1"/>
                </a:solidFill>
                <a:effectLst/>
              </a:rPr>
              <a:t>）控制</a:t>
            </a:r>
            <a:r>
              <a:rPr lang="en-US" altLang="zh-TW" sz="1800" b="0">
                <a:solidFill>
                  <a:schemeClr val="tx1"/>
                </a:solidFill>
                <a:effectLst/>
              </a:rPr>
              <a:t>”</a:t>
            </a:r>
            <a:r>
              <a:rPr lang="zh-TW" altLang="en-US" sz="1800" b="0">
                <a:solidFill>
                  <a:schemeClr val="tx1"/>
                </a:solidFill>
                <a:effectLst/>
              </a:rPr>
              <a:t>提示輸出的結構和內容</a:t>
            </a:r>
            <a:r>
              <a:rPr lang="en-US" altLang="zh-TW" sz="1800" b="0">
                <a:solidFill>
                  <a:schemeClr val="tx1"/>
                </a:solidFill>
                <a:effectLst/>
              </a:rPr>
              <a:t>”</a:t>
            </a:r>
            <a:r>
              <a:rPr lang="zh-TW" altLang="en-US" sz="1800" b="0">
                <a:solidFill>
                  <a:schemeClr val="tx1"/>
                </a:solidFill>
                <a:effectLst/>
              </a:rPr>
              <a:t>的方法都是有用的。</a:t>
            </a:r>
            <a:endParaRPr lang="en-US" altLang="zh-TW" sz="1800" b="0">
              <a:solidFill>
                <a:srgbClr val="C00000"/>
              </a:solidFill>
              <a:effectLst/>
            </a:endParaRPr>
          </a:p>
          <a:p>
            <a:endParaRPr lang="en-US" altLang="zh-TW" sz="1800" b="0">
              <a:solidFill>
                <a:srgbClr val="C00000"/>
              </a:solidFill>
              <a:effectLst/>
            </a:endParaRPr>
          </a:p>
          <a:p>
            <a:r>
              <a:rPr lang="zh-TW" altLang="en-US" sz="1800" b="0">
                <a:solidFill>
                  <a:schemeClr val="tx1"/>
                </a:solidFill>
                <a:effectLst/>
              </a:rPr>
              <a:t>隨著 </a:t>
            </a:r>
            <a:r>
              <a:rPr lang="en-US" altLang="zh-TW" sz="1800" b="0">
                <a:solidFill>
                  <a:schemeClr val="tx1"/>
                </a:solidFill>
                <a:effectLst/>
              </a:rPr>
              <a:t>LLM </a:t>
            </a:r>
            <a:r>
              <a:rPr lang="zh-TW" altLang="en-US" sz="1800" b="0">
                <a:solidFill>
                  <a:schemeClr val="tx1"/>
                </a:solidFill>
                <a:effectLst/>
              </a:rPr>
              <a:t>可以互動的基礎設施越來越豐富，如人口語般的自然語言提示</a:t>
            </a:r>
            <a:r>
              <a:rPr lang="en-US" altLang="zh-TW" sz="1800" b="0">
                <a:solidFill>
                  <a:schemeClr val="tx1"/>
                </a:solidFill>
                <a:effectLst/>
              </a:rPr>
              <a:t>(</a:t>
            </a:r>
            <a:r>
              <a:rPr lang="en-US" altLang="zh-TW" sz="1600" b="0" i="0">
                <a:solidFill>
                  <a:srgbClr val="424242"/>
                </a:solidFill>
                <a:effectLst/>
                <a:latin typeface="Source Sans Pro" panose="020B0503030403020204" pitchFamily="34" charset="0"/>
              </a:rPr>
              <a:t>Prompting in natural language</a:t>
            </a:r>
            <a:r>
              <a:rPr lang="en-US" altLang="zh-TW" sz="1800" b="0">
                <a:solidFill>
                  <a:schemeClr val="tx1"/>
                </a:solidFill>
                <a:effectLst/>
              </a:rPr>
              <a:t>) </a:t>
            </a:r>
            <a:r>
              <a:rPr lang="zh-TW" altLang="en-US" sz="1800" b="0">
                <a:solidFill>
                  <a:schemeClr val="tx1"/>
                </a:solidFill>
                <a:effectLst/>
              </a:rPr>
              <a:t>也將持續發展。擴展 </a:t>
            </a:r>
            <a:r>
              <a:rPr lang="en-US" altLang="zh-TW" sz="1800" b="0">
                <a:solidFill>
                  <a:schemeClr val="tx1"/>
                </a:solidFill>
                <a:effectLst/>
              </a:rPr>
              <a:t>LLM </a:t>
            </a:r>
            <a:r>
              <a:rPr lang="zh-TW" altLang="en-US" sz="1800" b="0">
                <a:solidFill>
                  <a:schemeClr val="tx1"/>
                </a:solidFill>
                <a:effectLst/>
              </a:rPr>
              <a:t>採取行動的能力（例如檢索增強生成、搜尋或程式碼執行）之工具成為 </a:t>
            </a:r>
            <a:r>
              <a:rPr lang="en-US" altLang="zh-TW" sz="1800" b="0">
                <a:solidFill>
                  <a:schemeClr val="tx1"/>
                </a:solidFill>
                <a:effectLst/>
              </a:rPr>
              <a:t>LLM </a:t>
            </a:r>
            <a:r>
              <a:rPr lang="zh-TW" altLang="en-US" sz="1800" b="0">
                <a:solidFill>
                  <a:schemeClr val="tx1"/>
                </a:solidFill>
                <a:effectLst/>
              </a:rPr>
              <a:t>可用的抽象化機制，但它必須在提示中表達出來，以便使用者意圖清晰到可以被</a:t>
            </a:r>
            <a:r>
              <a:rPr lang="en-US" altLang="zh-TW" sz="1800" b="0">
                <a:solidFill>
                  <a:schemeClr val="tx1"/>
                </a:solidFill>
                <a:effectLst/>
              </a:rPr>
              <a:t>LLM </a:t>
            </a:r>
            <a:r>
              <a:rPr lang="zh-TW" altLang="en-US" sz="1800" b="0">
                <a:solidFill>
                  <a:schemeClr val="tx1"/>
                </a:solidFill>
                <a:effectLst/>
              </a:rPr>
              <a:t>所理解。這需要大量的 </a:t>
            </a:r>
            <a:r>
              <a:rPr lang="en-US" altLang="zh-TW" sz="1800" b="0">
                <a:solidFill>
                  <a:schemeClr val="tx1"/>
                </a:solidFill>
                <a:effectLst/>
              </a:rPr>
              <a:t>PL</a:t>
            </a:r>
            <a:r>
              <a:rPr lang="zh-TW" altLang="en-US" sz="1600" b="0" i="0">
                <a:solidFill>
                  <a:srgbClr val="262626"/>
                </a:solidFill>
                <a:effectLst/>
                <a:latin typeface="-apple-system"/>
              </a:rPr>
              <a:t> （程式語言）</a:t>
            </a:r>
            <a:r>
              <a:rPr lang="en-US" altLang="zh-TW" sz="1800" b="0">
                <a:solidFill>
                  <a:schemeClr val="tx1"/>
                </a:solidFill>
                <a:effectLst/>
              </a:rPr>
              <a:t> </a:t>
            </a:r>
            <a:r>
              <a:rPr lang="zh-TW" altLang="en-US" sz="1800" b="0">
                <a:solidFill>
                  <a:schemeClr val="tx1"/>
                </a:solidFill>
                <a:effectLst/>
              </a:rPr>
              <a:t>研究來定義這樣的工具抽象，幫助 </a:t>
            </a:r>
            <a:r>
              <a:rPr lang="en-US" altLang="zh-TW" sz="1800" b="0">
                <a:solidFill>
                  <a:schemeClr val="tx1"/>
                </a:solidFill>
                <a:effectLst/>
              </a:rPr>
              <a:t>LLM </a:t>
            </a:r>
            <a:r>
              <a:rPr lang="zh-TW" altLang="en-US" sz="1800" b="0">
                <a:solidFill>
                  <a:schemeClr val="tx1"/>
                </a:solidFill>
                <a:effectLst/>
              </a:rPr>
              <a:t>有效地選擇它們，並幫助提示作者有效地表達他們的意圖。</a:t>
            </a:r>
            <a:endParaRPr lang="en-US" altLang="zh-TW" sz="1800" b="0">
              <a:solidFill>
                <a:schemeClr val="tx1"/>
              </a:solidFill>
              <a:effectLst/>
            </a:endParaRPr>
          </a:p>
          <a:p>
            <a:endParaRPr lang="en-US" altLang="zh-TW" sz="1800" b="0">
              <a:solidFill>
                <a:schemeClr val="tx1"/>
              </a:solidFill>
              <a:effectLst/>
            </a:endParaRPr>
          </a:p>
          <a:p>
            <a:pPr algn="l" fontAlgn="base">
              <a:buNone/>
            </a:pPr>
            <a:r>
              <a:rPr lang="zh-TW" altLang="en-US" sz="1600" b="1" i="0">
                <a:solidFill>
                  <a:srgbClr val="424242"/>
                </a:solidFill>
                <a:effectLst/>
                <a:latin typeface="Source Sans Pro" panose="020B0503030403020204" pitchFamily="34" charset="0"/>
              </a:rPr>
              <a:t>提示軟體工程</a:t>
            </a:r>
            <a:endParaRPr lang="zh-TW" altLang="en-US" sz="1600" b="0" i="0">
              <a:solidFill>
                <a:srgbClr val="424242"/>
              </a:solidFill>
              <a:effectLst/>
              <a:latin typeface="Source Sans Pro" panose="020B0503030403020204" pitchFamily="34" charset="0"/>
            </a:endParaRPr>
          </a:p>
          <a:p>
            <a:pPr algn="l"/>
            <a:r>
              <a:rPr lang="zh-TW" altLang="en-US" sz="1600" b="0">
                <a:solidFill>
                  <a:srgbClr val="424242"/>
                </a:solidFill>
                <a:effectLst/>
                <a:latin typeface="Source Sans Pro" panose="020B0503030403020204" pitchFamily="34" charset="0"/>
              </a:rPr>
              <a:t>如果我們理解提示是 </a:t>
            </a:r>
            <a:r>
              <a:rPr lang="zh-TW" altLang="en-US" sz="1600">
                <a:solidFill>
                  <a:srgbClr val="424242"/>
                </a:solidFill>
                <a:effectLst/>
                <a:latin typeface="Source Sans Pro" panose="020B0503030403020204" pitchFamily="34" charset="0"/>
              </a:rPr>
              <a:t>程式</a:t>
            </a:r>
            <a:r>
              <a:rPr lang="zh-TW" altLang="en-US" sz="1600" b="0">
                <a:solidFill>
                  <a:srgbClr val="424242"/>
                </a:solidFill>
                <a:effectLst/>
                <a:latin typeface="Source Sans Pro" panose="020B0503030403020204" pitchFamily="34" charset="0"/>
              </a:rPr>
              <a:t>，那麼我們如何轉變我們現有 建立普通軟體的知識和工具</a:t>
            </a:r>
            <a:r>
              <a:rPr lang="en-US" altLang="zh-TW" sz="1600" b="0">
                <a:solidFill>
                  <a:srgbClr val="424242"/>
                </a:solidFill>
                <a:effectLst/>
                <a:latin typeface="Source Sans Pro" panose="020B0503030403020204" pitchFamily="34" charset="0"/>
              </a:rPr>
              <a:t>(</a:t>
            </a:r>
            <a:r>
              <a:rPr lang="zh-TW" altLang="en-US" sz="1600" b="0">
                <a:solidFill>
                  <a:srgbClr val="424242"/>
                </a:solidFill>
                <a:effectLst/>
                <a:latin typeface="Source Sans Pro" panose="020B0503030403020204" pitchFamily="34" charset="0"/>
              </a:rPr>
              <a:t>軟體工程的方法論</a:t>
            </a:r>
            <a:r>
              <a:rPr lang="en-US" altLang="zh-TW" sz="1600" b="0">
                <a:solidFill>
                  <a:srgbClr val="424242"/>
                </a:solidFill>
                <a:effectLst/>
                <a:latin typeface="Source Sans Pro" panose="020B0503030403020204" pitchFamily="34" charset="0"/>
              </a:rPr>
              <a:t>)</a:t>
            </a:r>
            <a:r>
              <a:rPr lang="zh-TW" altLang="en-US" sz="1600" b="0">
                <a:solidFill>
                  <a:srgbClr val="424242"/>
                </a:solidFill>
                <a:effectLst/>
                <a:latin typeface="Source Sans Pro" panose="020B0503030403020204" pitchFamily="34" charset="0"/>
              </a:rPr>
              <a:t>，以便我們同樣能夠創建強大而有效的提示？ </a:t>
            </a:r>
            <a:endParaRPr lang="en-US" altLang="zh-TW" sz="1600" b="0">
              <a:solidFill>
                <a:srgbClr val="424242"/>
              </a:solidFill>
              <a:effectLst/>
              <a:latin typeface="Source Sans Pro" panose="020B0503030403020204" pitchFamily="34" charset="0"/>
            </a:endParaRPr>
          </a:p>
          <a:p>
            <a:pPr algn="l"/>
            <a:r>
              <a:rPr lang="zh-TW" altLang="en-US" sz="1600">
                <a:solidFill>
                  <a:srgbClr val="C00000"/>
                </a:solidFill>
                <a:effectLst/>
                <a:latin typeface="Source Sans Pro" panose="020B0503030403020204" pitchFamily="34" charset="0"/>
              </a:rPr>
              <a:t>現有軟體工程方法並不能直接轉移用於提示的創作、調試、部署和維護</a:t>
            </a:r>
            <a:r>
              <a:rPr lang="en-US" altLang="zh-TW" sz="1600">
                <a:solidFill>
                  <a:srgbClr val="C00000"/>
                </a:solidFill>
                <a:effectLst/>
                <a:latin typeface="Source Sans Pro" panose="020B0503030403020204" pitchFamily="34" charset="0"/>
              </a:rPr>
              <a:t> </a:t>
            </a:r>
            <a:r>
              <a:rPr lang="zh-TW" altLang="en-US" sz="1600" i="0">
                <a:solidFill>
                  <a:srgbClr val="C00000"/>
                </a:solidFill>
                <a:effectLst/>
                <a:latin typeface="Source Sans Pro" panose="020B0503030403020204" pitchFamily="34" charset="0"/>
              </a:rPr>
              <a:t>。</a:t>
            </a:r>
            <a:endParaRPr lang="en-US" altLang="zh-TW" sz="1600" i="0">
              <a:solidFill>
                <a:srgbClr val="C00000"/>
              </a:solidFill>
              <a:effectLst/>
              <a:latin typeface="Source Sans Pro" panose="020B0503030403020204" pitchFamily="34" charset="0"/>
            </a:endParaRPr>
          </a:p>
          <a:p>
            <a:pPr algn="l"/>
            <a:endParaRPr lang="zh-TW" altLang="en-US" sz="1600" b="0" i="0">
              <a:solidFill>
                <a:srgbClr val="424242"/>
              </a:solidFill>
              <a:effectLst/>
              <a:latin typeface="Source Sans Pro" panose="020B0503030403020204" pitchFamily="34" charset="0"/>
            </a:endParaRPr>
          </a:p>
          <a:p>
            <a:r>
              <a:rPr lang="zh-TW" altLang="en-US" sz="1600" b="0" i="0">
                <a:solidFill>
                  <a:srgbClr val="424242"/>
                </a:solidFill>
                <a:effectLst/>
                <a:latin typeface="Source Sans Pro" panose="020B0503030403020204" pitchFamily="34" charset="0"/>
              </a:rPr>
              <a:t>提示和傳統軟體之間的一個主要區別是， 提示的底層引擎 </a:t>
            </a:r>
            <a:r>
              <a:rPr lang="en-US" altLang="zh-TW" sz="1600" b="0" i="0">
                <a:solidFill>
                  <a:srgbClr val="424242"/>
                </a:solidFill>
                <a:effectLst/>
                <a:latin typeface="Source Sans Pro" panose="020B0503030403020204" pitchFamily="34" charset="0"/>
              </a:rPr>
              <a:t>LLM </a:t>
            </a:r>
            <a:r>
              <a:rPr lang="zh-TW" altLang="en-US" sz="1600" b="0" i="0">
                <a:solidFill>
                  <a:srgbClr val="424242"/>
                </a:solidFill>
                <a:effectLst/>
                <a:latin typeface="Source Sans Pro" panose="020B0503030403020204" pitchFamily="34" charset="0"/>
              </a:rPr>
              <a:t>不是確定性的，因此即使使用相同的 </a:t>
            </a:r>
            <a:r>
              <a:rPr lang="en-US" altLang="zh-TW" sz="1600" b="0" i="0">
                <a:solidFill>
                  <a:srgbClr val="424242"/>
                </a:solidFill>
                <a:effectLst/>
                <a:latin typeface="Source Sans Pro" panose="020B0503030403020204" pitchFamily="34" charset="0"/>
              </a:rPr>
              <a:t>LLM</a:t>
            </a:r>
            <a:r>
              <a:rPr lang="zh-TW" altLang="en-US" sz="1600" b="0" i="0">
                <a:solidFill>
                  <a:srgbClr val="424242"/>
                </a:solidFill>
                <a:effectLst/>
                <a:latin typeface="Source Sans Pro" panose="020B0503030403020204" pitchFamily="34" charset="0"/>
              </a:rPr>
              <a:t>，</a:t>
            </a:r>
            <a:r>
              <a:rPr lang="zh-TW" altLang="en-US" sz="1600" i="0">
                <a:solidFill>
                  <a:srgbClr val="C00000"/>
                </a:solidFill>
                <a:effectLst/>
                <a:latin typeface="Source Sans Pro" panose="020B0503030403020204" pitchFamily="34" charset="0"/>
              </a:rPr>
              <a:t>相同的提示在不同的呼叫中也會導致不同的結果</a:t>
            </a:r>
            <a:r>
              <a:rPr lang="zh-TW" altLang="en-US" sz="1600" b="0" i="0">
                <a:solidFill>
                  <a:srgbClr val="424242"/>
                </a:solidFill>
                <a:effectLst/>
                <a:latin typeface="Source Sans Pro" panose="020B0503030403020204" pitchFamily="34" charset="0"/>
              </a:rPr>
              <a:t>。 </a:t>
            </a:r>
            <a:endParaRPr lang="en-US" altLang="zh-TW" sz="1800" b="0">
              <a:solidFill>
                <a:schemeClr val="tx1"/>
              </a:solidFill>
              <a:effectLst/>
            </a:endParaRPr>
          </a:p>
        </p:txBody>
      </p:sp>
    </p:spTree>
    <p:extLst>
      <p:ext uri="{BB962C8B-B14F-4D97-AF65-F5344CB8AC3E}">
        <p14:creationId xmlns:p14="http://schemas.microsoft.com/office/powerpoint/2010/main" val="990323829"/>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A2DCA5-A220-A074-0C3D-30BEC30B2358}"/>
              </a:ext>
            </a:extLst>
          </p:cNvPr>
          <p:cNvSpPr>
            <a:spLocks noGrp="1"/>
          </p:cNvSpPr>
          <p:nvPr>
            <p:ph type="title"/>
          </p:nvPr>
        </p:nvSpPr>
        <p:spPr/>
        <p:txBody>
          <a:bodyPr/>
          <a:lstStyle/>
          <a:p>
            <a:r>
              <a:rPr lang="zh-TW" altLang="en-US" sz="3200"/>
              <a:t>提示的軟體工程</a:t>
            </a:r>
            <a:r>
              <a:rPr lang="zh-TW" altLang="en-US" sz="1800"/>
              <a:t> </a:t>
            </a:r>
            <a:r>
              <a:rPr lang="en-US" altLang="zh-TW" sz="1400"/>
              <a:t>Software Engineering for Prompts = </a:t>
            </a:r>
            <a:r>
              <a:rPr lang="en-US" altLang="zh-TW" sz="1400">
                <a:effectLst>
                  <a:outerShdw blurRad="38100" dist="38100" dir="2700000" algn="tl">
                    <a:srgbClr val="000000">
                      <a:alpha val="43137"/>
                    </a:srgbClr>
                  </a:outerShdw>
                </a:effectLst>
              </a:rPr>
              <a:t>Prompt Engineering</a:t>
            </a:r>
            <a:endParaRPr lang="zh-TW" altLang="en-US" sz="3200">
              <a:effectLst>
                <a:outerShdw blurRad="38100" dist="38100" dir="2700000" algn="tl">
                  <a:srgbClr val="000000">
                    <a:alpha val="43137"/>
                  </a:srgbClr>
                </a:outerShdw>
              </a:effectLst>
            </a:endParaRPr>
          </a:p>
        </p:txBody>
      </p:sp>
      <p:sp>
        <p:nvSpPr>
          <p:cNvPr id="3" name="內容版面配置區 2">
            <a:extLst>
              <a:ext uri="{FF2B5EF4-FFF2-40B4-BE49-F238E27FC236}">
                <a16:creationId xmlns:a16="http://schemas.microsoft.com/office/drawing/2014/main" id="{DDD21A9A-30FC-9738-2D21-E8E0780257AA}"/>
              </a:ext>
            </a:extLst>
          </p:cNvPr>
          <p:cNvSpPr>
            <a:spLocks noGrp="1"/>
          </p:cNvSpPr>
          <p:nvPr>
            <p:ph idx="1"/>
          </p:nvPr>
        </p:nvSpPr>
        <p:spPr/>
        <p:txBody>
          <a:bodyPr/>
          <a:lstStyle/>
          <a:p>
            <a:r>
              <a:rPr lang="zh-TW" altLang="en-US" sz="1600" b="0">
                <a:solidFill>
                  <a:schemeClr val="tx1"/>
                </a:solidFill>
                <a:effectLst/>
              </a:rPr>
              <a:t>由於</a:t>
            </a:r>
            <a:r>
              <a:rPr lang="en-US" altLang="zh-TW" sz="1600" b="0">
                <a:solidFill>
                  <a:schemeClr val="tx1"/>
                </a:solidFill>
                <a:effectLst/>
              </a:rPr>
              <a:t>LLM</a:t>
            </a:r>
            <a:r>
              <a:rPr lang="zh-TW" altLang="en-US" sz="1600" b="0">
                <a:solidFill>
                  <a:schemeClr val="tx1"/>
                </a:solidFill>
                <a:effectLst/>
              </a:rPr>
              <a:t>的類型和種類不斷增加，因此更難確保相同的提示在不同的</a:t>
            </a:r>
            <a:r>
              <a:rPr lang="en-US" altLang="zh-TW" sz="1600" b="0">
                <a:solidFill>
                  <a:schemeClr val="tx1"/>
                </a:solidFill>
                <a:effectLst/>
              </a:rPr>
              <a:t>LLM</a:t>
            </a:r>
            <a:r>
              <a:rPr lang="zh-TW" altLang="en-US" sz="1600" b="0">
                <a:solidFill>
                  <a:schemeClr val="tx1"/>
                </a:solidFill>
                <a:effectLst/>
              </a:rPr>
              <a:t>中產生相同的結果。事實上，</a:t>
            </a:r>
            <a:r>
              <a:rPr lang="en-US" altLang="zh-TW" sz="1600" b="0">
                <a:solidFill>
                  <a:schemeClr val="tx1"/>
                </a:solidFill>
                <a:effectLst/>
              </a:rPr>
              <a:t>LLM </a:t>
            </a:r>
            <a:r>
              <a:rPr lang="zh-TW" altLang="en-US" sz="1600" b="0">
                <a:solidFill>
                  <a:schemeClr val="tx1"/>
                </a:solidFill>
                <a:effectLst/>
              </a:rPr>
              <a:t>正在快速發展，並且在推理成本、輸出品質以及本地模型與雲端託管模型之間存在重要的權衡。這個事實的含義是，</a:t>
            </a:r>
            <a:r>
              <a:rPr lang="zh-TW" altLang="en-US" sz="1600">
                <a:solidFill>
                  <a:schemeClr val="tx1"/>
                </a:solidFill>
                <a:effectLst/>
              </a:rPr>
              <a:t>當底層模型發生變化時，提示可能也需要改變</a:t>
            </a:r>
            <a:r>
              <a:rPr lang="zh-TW" altLang="en-US" sz="1600" b="0">
                <a:solidFill>
                  <a:schemeClr val="tx1"/>
                </a:solidFill>
                <a:effectLst/>
              </a:rPr>
              <a:t>，這表明隨著模型的發展，</a:t>
            </a:r>
            <a:r>
              <a:rPr lang="zh-TW" altLang="en-US" sz="1600">
                <a:solidFill>
                  <a:schemeClr val="tx1"/>
                </a:solidFill>
                <a:effectLst>
                  <a:outerShdw blurRad="38100" dist="38100" dir="2700000" algn="tl">
                    <a:srgbClr val="000000">
                      <a:alpha val="43137"/>
                    </a:srgbClr>
                  </a:outerShdw>
                </a:effectLst>
              </a:rPr>
              <a:t>提示將需要不斷調整</a:t>
            </a:r>
            <a:r>
              <a:rPr lang="zh-TW" altLang="en-US" sz="1600" b="0">
                <a:solidFill>
                  <a:schemeClr val="tx1"/>
                </a:solidFill>
                <a:effectLst/>
              </a:rPr>
              <a:t>。</a:t>
            </a:r>
            <a:endParaRPr lang="en-US" altLang="zh-TW" sz="1600" b="0">
              <a:solidFill>
                <a:schemeClr val="tx1"/>
              </a:solidFill>
              <a:effectLst/>
            </a:endParaRPr>
          </a:p>
          <a:p>
            <a:endParaRPr lang="en-US" altLang="zh-TW" sz="1600" b="0">
              <a:solidFill>
                <a:schemeClr val="tx1"/>
              </a:solidFill>
              <a:effectLst/>
            </a:endParaRPr>
          </a:p>
          <a:p>
            <a:r>
              <a:rPr lang="zh-TW" altLang="en-US" sz="1600" b="0">
                <a:solidFill>
                  <a:schemeClr val="tx1"/>
                </a:solidFill>
                <a:effectLst/>
              </a:rPr>
              <a:t>目前已有許多自動優化和更新提示的研究方法，例如</a:t>
            </a:r>
            <a:r>
              <a:rPr lang="en-US" altLang="zh-TW" sz="1600" b="0">
                <a:solidFill>
                  <a:schemeClr val="tx1"/>
                </a:solidFill>
                <a:effectLst/>
              </a:rPr>
              <a:t>DSPy</a:t>
            </a:r>
            <a:r>
              <a:rPr lang="zh-TW" altLang="en-US" sz="1600" b="0">
                <a:solidFill>
                  <a:schemeClr val="tx1"/>
                </a:solidFill>
                <a:effectLst/>
              </a:rPr>
              <a:t>，但此類技術仍處於起步階段。 此外，給定的 </a:t>
            </a:r>
            <a:r>
              <a:rPr lang="en-US" altLang="zh-TW" sz="1600" b="0">
                <a:solidFill>
                  <a:schemeClr val="tx1"/>
                </a:solidFill>
                <a:effectLst/>
              </a:rPr>
              <a:t>AI </a:t>
            </a:r>
            <a:r>
              <a:rPr lang="zh-TW" altLang="en-US" sz="1600" b="0">
                <a:solidFill>
                  <a:schemeClr val="tx1"/>
                </a:solidFill>
                <a:effectLst/>
              </a:rPr>
              <a:t>軟體應用程式可能為了提高效率而選擇在不同時間使用不同的模型，提示可能需同時支援多個目標 </a:t>
            </a:r>
            <a:r>
              <a:rPr lang="en-US" altLang="zh-TW" sz="1600" b="0">
                <a:solidFill>
                  <a:schemeClr val="tx1"/>
                </a:solidFill>
                <a:effectLst/>
              </a:rPr>
              <a:t>LLM </a:t>
            </a:r>
            <a:r>
              <a:rPr lang="zh-TW" altLang="en-US" sz="1600" b="0">
                <a:solidFill>
                  <a:schemeClr val="tx1"/>
                </a:solidFill>
                <a:effectLst/>
              </a:rPr>
              <a:t>的結構。</a:t>
            </a:r>
            <a:endParaRPr lang="en-US" altLang="zh-TW" sz="1600" b="0">
              <a:solidFill>
                <a:schemeClr val="tx1"/>
              </a:solidFill>
              <a:effectLst/>
            </a:endParaRPr>
          </a:p>
          <a:p>
            <a:endParaRPr lang="en-US" altLang="zh-TW" sz="1600" b="0">
              <a:solidFill>
                <a:schemeClr val="tx1"/>
              </a:solidFill>
              <a:effectLst/>
            </a:endParaRPr>
          </a:p>
          <a:p>
            <a:r>
              <a:rPr lang="zh-TW" altLang="en-US" sz="1600" b="0">
                <a:solidFill>
                  <a:schemeClr val="tx1"/>
                </a:solidFill>
                <a:effectLst/>
              </a:rPr>
              <a:t>因為提示就是程序，所以軟體工程和程式語言社群在提高我們的理解和創建富有表現力、有效、高效且易於編寫的提示的能力方面可以提供很多幫助。</a:t>
            </a:r>
            <a:endParaRPr lang="en-US" altLang="zh-TW" sz="1600" b="0">
              <a:solidFill>
                <a:schemeClr val="tx1"/>
              </a:solidFill>
              <a:effectLst/>
            </a:endParaRPr>
          </a:p>
          <a:p>
            <a:endParaRPr lang="en-US" altLang="zh-TW" sz="1600" b="0">
              <a:solidFill>
                <a:schemeClr val="tx1"/>
              </a:solidFill>
              <a:effectLst/>
            </a:endParaRPr>
          </a:p>
          <a:p>
            <a:r>
              <a:rPr lang="zh-TW" altLang="en-US" sz="1600" b="0">
                <a:solidFill>
                  <a:schemeClr val="tx1"/>
                </a:solidFill>
                <a:effectLst/>
              </a:rPr>
              <a:t>我們考慮瞭如何將單一提示視為一個程序，但實際上，許多利用人工智慧的應用程式包含與傳統軟體連結在一起的多個提示。</a:t>
            </a:r>
            <a:r>
              <a:rPr lang="zh-TW" altLang="en-US" sz="1600">
                <a:solidFill>
                  <a:schemeClr val="tx1"/>
                </a:solidFill>
                <a:effectLst/>
              </a:rPr>
              <a:t>多</a:t>
            </a:r>
            <a:r>
              <a:rPr lang="zh-TW" altLang="en-US" sz="1600">
                <a:solidFill>
                  <a:srgbClr val="0070C0"/>
                </a:solidFill>
                <a:effectLst/>
              </a:rPr>
              <a:t>提示系統</a:t>
            </a:r>
            <a:r>
              <a:rPr lang="zh-TW" altLang="en-US" sz="1600" b="0">
                <a:solidFill>
                  <a:srgbClr val="0070C0"/>
                </a:solidFill>
                <a:effectLst/>
              </a:rPr>
              <a:t>帶來了更大的軟體工程挑戰</a:t>
            </a:r>
            <a:r>
              <a:rPr lang="zh-TW" altLang="en-US" sz="1600" b="0">
                <a:solidFill>
                  <a:schemeClr val="tx1"/>
                </a:solidFill>
                <a:effectLst/>
              </a:rPr>
              <a:t>，例如如何確保提示的組合是穩健且可預測的。 這個領域的發展非常快。代理系統（例如</a:t>
            </a:r>
            <a:r>
              <a:rPr lang="en-US" altLang="zh-TW" sz="1600" b="0">
                <a:solidFill>
                  <a:schemeClr val="tx1"/>
                </a:solidFill>
                <a:effectLst/>
              </a:rPr>
              <a:t>AutoGen</a:t>
            </a:r>
            <a:r>
              <a:rPr lang="zh-TW" altLang="en-US" sz="1600" b="0">
                <a:solidFill>
                  <a:schemeClr val="tx1"/>
                </a:solidFill>
                <a:effectLst/>
              </a:rPr>
              <a:t>和</a:t>
            </a:r>
            <a:r>
              <a:rPr lang="en-US" altLang="zh-TW" sz="1600" b="0">
                <a:solidFill>
                  <a:schemeClr val="tx1"/>
                </a:solidFill>
                <a:effectLst/>
              </a:rPr>
              <a:t>Swarm</a:t>
            </a:r>
            <a:r>
              <a:rPr lang="zh-TW" altLang="en-US" sz="1600" b="0">
                <a:solidFill>
                  <a:schemeClr val="tx1"/>
                </a:solidFill>
                <a:effectLst/>
              </a:rPr>
              <a:t>）已經被廣泛應用，其中基於 </a:t>
            </a:r>
            <a:r>
              <a:rPr lang="en-US" altLang="zh-TW" sz="1600" b="0">
                <a:solidFill>
                  <a:schemeClr val="tx1"/>
                </a:solidFill>
                <a:effectLst/>
              </a:rPr>
              <a:t>AI </a:t>
            </a:r>
            <a:r>
              <a:rPr lang="zh-TW" altLang="en-US" sz="1600" b="0">
                <a:solidFill>
                  <a:schemeClr val="tx1"/>
                </a:solidFill>
                <a:effectLst/>
              </a:rPr>
              <a:t>的代理被定義並相互互動。我們對建立強大軟體的現有理解如何轉化為這些新場景？了解此類系統的功能以及如何穩健地建構它們對於研究界來說越來越重要。</a:t>
            </a:r>
          </a:p>
          <a:p>
            <a:endParaRPr lang="zh-TW" altLang="en-US" sz="1600" b="0">
              <a:solidFill>
                <a:schemeClr val="tx1"/>
              </a:solidFill>
              <a:effectLst/>
            </a:endParaRPr>
          </a:p>
          <a:p>
            <a:r>
              <a:rPr lang="zh-TW" altLang="en-US" sz="1600" b="0">
                <a:solidFill>
                  <a:schemeClr val="tx1"/>
                </a:solidFill>
                <a:effectLst/>
              </a:rPr>
              <a:t>創建強大提示的挑戰和有效策略尚未得到很好的理解，並且將隨著底層 </a:t>
            </a:r>
            <a:r>
              <a:rPr lang="en-US" altLang="zh-TW" sz="1600" b="0">
                <a:solidFill>
                  <a:schemeClr val="tx1"/>
                </a:solidFill>
                <a:effectLst/>
              </a:rPr>
              <a:t>LLM </a:t>
            </a:r>
            <a:r>
              <a:rPr lang="zh-TW" altLang="en-US" sz="1600" b="0">
                <a:solidFill>
                  <a:schemeClr val="tx1"/>
                </a:solidFill>
                <a:effectLst/>
              </a:rPr>
              <a:t>模型和系統的發展而快速發展。 </a:t>
            </a:r>
            <a:endParaRPr lang="en-US" altLang="zh-TW" sz="1600" b="0">
              <a:solidFill>
                <a:schemeClr val="tx1"/>
              </a:solidFill>
              <a:effectLst/>
            </a:endParaRPr>
          </a:p>
          <a:p>
            <a:r>
              <a:rPr lang="en-US" altLang="zh-TW" sz="1600" b="0">
                <a:solidFill>
                  <a:schemeClr val="tx1"/>
                </a:solidFill>
                <a:effectLst/>
              </a:rPr>
              <a:t>PL (programming language )</a:t>
            </a:r>
            <a:r>
              <a:rPr lang="zh-TW" altLang="en-US" sz="1600" b="0">
                <a:solidFill>
                  <a:schemeClr val="tx1"/>
                </a:solidFill>
                <a:effectLst/>
              </a:rPr>
              <a:t>和 </a:t>
            </a:r>
            <a:r>
              <a:rPr lang="en-US" altLang="zh-TW" sz="1600" b="0">
                <a:solidFill>
                  <a:schemeClr val="tx1"/>
                </a:solidFill>
                <a:effectLst/>
              </a:rPr>
              <a:t>SE (software engineering ) </a:t>
            </a:r>
            <a:r>
              <a:rPr lang="zh-TW" altLang="en-US" sz="1600" b="0">
                <a:solidFill>
                  <a:schemeClr val="tx1"/>
                </a:solidFill>
                <a:effectLst/>
              </a:rPr>
              <a:t>社群必須積極的將數十年來為軟體語言和工具所累積發展之研究經驗帶到這個新的重要領域。</a:t>
            </a:r>
          </a:p>
        </p:txBody>
      </p:sp>
    </p:spTree>
    <p:extLst>
      <p:ext uri="{BB962C8B-B14F-4D97-AF65-F5344CB8AC3E}">
        <p14:creationId xmlns:p14="http://schemas.microsoft.com/office/powerpoint/2010/main" val="1234777911"/>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DD5379-3297-AD6D-50FC-29C988213409}"/>
              </a:ext>
            </a:extLst>
          </p:cNvPr>
          <p:cNvSpPr>
            <a:spLocks noGrp="1"/>
          </p:cNvSpPr>
          <p:nvPr>
            <p:ph type="title"/>
          </p:nvPr>
        </p:nvSpPr>
        <p:spPr/>
        <p:txBody>
          <a:bodyPr/>
          <a:lstStyle/>
          <a:p>
            <a:r>
              <a:rPr lang="en-US" altLang="zh-TW"/>
              <a:t>Program of Thoughts Prompting</a:t>
            </a:r>
            <a:endParaRPr lang="zh-TW" altLang="en-US"/>
          </a:p>
        </p:txBody>
      </p:sp>
      <p:sp>
        <p:nvSpPr>
          <p:cNvPr id="3" name="內容版面配置區 2">
            <a:extLst>
              <a:ext uri="{FF2B5EF4-FFF2-40B4-BE49-F238E27FC236}">
                <a16:creationId xmlns:a16="http://schemas.microsoft.com/office/drawing/2014/main" id="{B2A98624-4A70-9F41-9F80-4CC6EA2D1FA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778F5B2F-401C-32B4-9586-DBB26792C627}"/>
              </a:ext>
            </a:extLst>
          </p:cNvPr>
          <p:cNvPicPr>
            <a:picLocks noChangeAspect="1"/>
          </p:cNvPicPr>
          <p:nvPr/>
        </p:nvPicPr>
        <p:blipFill>
          <a:blip r:embed="rId2"/>
          <a:stretch>
            <a:fillRect/>
          </a:stretch>
        </p:blipFill>
        <p:spPr>
          <a:xfrm>
            <a:off x="0" y="1268760"/>
            <a:ext cx="9144000" cy="5446643"/>
          </a:xfrm>
          <a:prstGeom prst="rect">
            <a:avLst/>
          </a:prstGeom>
        </p:spPr>
      </p:pic>
    </p:spTree>
    <p:extLst>
      <p:ext uri="{BB962C8B-B14F-4D97-AF65-F5344CB8AC3E}">
        <p14:creationId xmlns:p14="http://schemas.microsoft.com/office/powerpoint/2010/main" val="267082721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05F2234-8398-814A-7B33-C68F73266E81}"/>
              </a:ext>
            </a:extLst>
          </p:cNvPr>
          <p:cNvSpPr>
            <a:spLocks noGrp="1"/>
          </p:cNvSpPr>
          <p:nvPr>
            <p:ph type="title"/>
          </p:nvPr>
        </p:nvSpPr>
        <p:spPr/>
        <p:txBody>
          <a:bodyPr/>
          <a:lstStyle/>
          <a:p>
            <a:r>
              <a:rPr lang="zh-TW" altLang="en-US" sz="2800"/>
              <a:t>思維提示程序 </a:t>
            </a:r>
            <a:r>
              <a:rPr lang="en-US" altLang="zh-TW" sz="2800"/>
              <a:t>(</a:t>
            </a:r>
            <a:r>
              <a:rPr lang="en-US" altLang="zh-TW" sz="2800" b="1" i="0">
                <a:effectLst/>
                <a:latin typeface="Be Vietnam Pro"/>
              </a:rPr>
              <a:t>Program of Thoughts Prompting</a:t>
            </a:r>
            <a:r>
              <a:rPr lang="en-US" altLang="zh-TW" sz="2800"/>
              <a:t>) </a:t>
            </a:r>
            <a:r>
              <a:rPr lang="zh-TW" altLang="en-US" sz="2800"/>
              <a:t>是什麼？</a:t>
            </a:r>
          </a:p>
        </p:txBody>
      </p:sp>
      <p:sp>
        <p:nvSpPr>
          <p:cNvPr id="3" name="內容版面配置區 2">
            <a:extLst>
              <a:ext uri="{FF2B5EF4-FFF2-40B4-BE49-F238E27FC236}">
                <a16:creationId xmlns:a16="http://schemas.microsoft.com/office/drawing/2014/main" id="{350D4340-8CBE-BE6C-0CBB-98810D73FC24}"/>
              </a:ext>
            </a:extLst>
          </p:cNvPr>
          <p:cNvSpPr>
            <a:spLocks noGrp="1"/>
          </p:cNvSpPr>
          <p:nvPr>
            <p:ph idx="1"/>
          </p:nvPr>
        </p:nvSpPr>
        <p:spPr/>
        <p:txBody>
          <a:bodyPr/>
          <a:lstStyle/>
          <a:p>
            <a:r>
              <a:rPr lang="zh-TW" altLang="en-US" sz="1800" b="0">
                <a:solidFill>
                  <a:schemeClr val="tx1"/>
                </a:solidFill>
                <a:effectLst/>
              </a:rPr>
              <a:t>思路鏈提示 </a:t>
            </a:r>
            <a:r>
              <a:rPr lang="en-US" altLang="zh-TW" sz="1800" b="0">
                <a:solidFill>
                  <a:schemeClr val="tx1"/>
                </a:solidFill>
                <a:effectLst/>
              </a:rPr>
              <a:t>(</a:t>
            </a:r>
            <a:r>
              <a:rPr lang="en-US" altLang="zh-TW" sz="1600">
                <a:effectLst/>
                <a:latin typeface="Be Vietnam Pro"/>
              </a:rPr>
              <a:t>Chain-of-Thought (CoT) Prompting</a:t>
            </a:r>
            <a:r>
              <a:rPr lang="en-US" altLang="zh-TW" sz="1800" b="0">
                <a:solidFill>
                  <a:schemeClr val="tx1"/>
                </a:solidFill>
                <a:effectLst/>
              </a:rPr>
              <a:t>) </a:t>
            </a:r>
            <a:r>
              <a:rPr lang="zh-TW" altLang="en-US" sz="1800">
                <a:solidFill>
                  <a:schemeClr val="tx1"/>
                </a:solidFill>
                <a:effectLst/>
              </a:rPr>
              <a:t>引發大型語言模型中的推理</a:t>
            </a:r>
            <a:r>
              <a:rPr lang="zh-TW" altLang="en-US" sz="1800" b="0">
                <a:solidFill>
                  <a:schemeClr val="tx1"/>
                </a:solidFill>
                <a:effectLst/>
              </a:rPr>
              <a:t>。在思維鏈（</a:t>
            </a:r>
            <a:r>
              <a:rPr lang="en-US" altLang="zh-TW" sz="1600">
                <a:effectLst/>
                <a:latin typeface="Be Vietnam Pro"/>
              </a:rPr>
              <a:t>CoT</a:t>
            </a:r>
            <a:r>
              <a:rPr lang="zh-TW" altLang="en-US" sz="1800" b="0">
                <a:solidFill>
                  <a:schemeClr val="tx1"/>
                </a:solidFill>
                <a:effectLst/>
              </a:rPr>
              <a:t>）提示中，大型語言模型（</a:t>
            </a:r>
            <a:r>
              <a:rPr lang="en-US" altLang="zh-TW" sz="1800" b="0">
                <a:solidFill>
                  <a:schemeClr val="tx1"/>
                </a:solidFill>
                <a:effectLst/>
              </a:rPr>
              <a:t>LLM</a:t>
            </a:r>
            <a:r>
              <a:rPr lang="zh-TW" altLang="en-US" sz="1800" b="0">
                <a:solidFill>
                  <a:schemeClr val="tx1"/>
                </a:solidFill>
                <a:effectLst/>
              </a:rPr>
              <a:t>）同時執行</a:t>
            </a:r>
            <a:r>
              <a:rPr lang="zh-TW" altLang="en-US" sz="1800">
                <a:solidFill>
                  <a:schemeClr val="tx1"/>
                </a:solidFill>
                <a:effectLst/>
              </a:rPr>
              <a:t>推理</a:t>
            </a:r>
            <a:r>
              <a:rPr lang="zh-TW" altLang="en-US" sz="1800" b="0">
                <a:solidFill>
                  <a:schemeClr val="tx1"/>
                </a:solidFill>
                <a:effectLst/>
              </a:rPr>
              <a:t>和</a:t>
            </a:r>
            <a:r>
              <a:rPr lang="zh-TW" altLang="en-US" sz="1800">
                <a:solidFill>
                  <a:schemeClr val="tx1"/>
                </a:solidFill>
                <a:effectLst/>
              </a:rPr>
              <a:t>計算</a:t>
            </a:r>
            <a:r>
              <a:rPr lang="zh-TW" altLang="en-US" sz="1800" b="0">
                <a:solidFill>
                  <a:schemeClr val="tx1"/>
                </a:solidFill>
                <a:effectLst/>
              </a:rPr>
              <a:t>。 </a:t>
            </a:r>
            <a:r>
              <a:rPr lang="en-US" altLang="zh-TW" sz="1800" b="0">
                <a:solidFill>
                  <a:schemeClr val="tx1"/>
                </a:solidFill>
                <a:effectLst/>
              </a:rPr>
              <a:t>LLM</a:t>
            </a:r>
            <a:r>
              <a:rPr lang="zh-TW" altLang="en-US" sz="1800" b="0">
                <a:solidFill>
                  <a:schemeClr val="tx1"/>
                </a:solidFill>
                <a:effectLst/>
              </a:rPr>
              <a:t>以產生數學表達式作為推理步驟，然後對其進行求解以獲得最終答案。</a:t>
            </a:r>
            <a:endParaRPr lang="en-US" altLang="zh-TW" sz="1800" b="0">
              <a:solidFill>
                <a:schemeClr val="tx1"/>
              </a:solidFill>
              <a:effectLst/>
            </a:endParaRPr>
          </a:p>
          <a:p>
            <a:endParaRPr lang="en-US" altLang="zh-TW" sz="1800" b="0">
              <a:solidFill>
                <a:schemeClr val="tx1"/>
              </a:solidFill>
              <a:effectLst/>
            </a:endParaRPr>
          </a:p>
          <a:p>
            <a:r>
              <a:rPr lang="zh-TW" altLang="en-US" sz="1800" b="0">
                <a:solidFill>
                  <a:schemeClr val="tx1"/>
                </a:solidFill>
                <a:effectLst/>
              </a:rPr>
              <a:t>然而，</a:t>
            </a:r>
            <a:r>
              <a:rPr lang="en-US" altLang="zh-TW" sz="1800" b="0">
                <a:solidFill>
                  <a:schemeClr val="tx1"/>
                </a:solidFill>
                <a:effectLst/>
              </a:rPr>
              <a:t>LLM </a:t>
            </a:r>
            <a:r>
              <a:rPr lang="zh-TW" altLang="en-US" sz="1800" b="0">
                <a:solidFill>
                  <a:schemeClr val="tx1"/>
                </a:solidFill>
                <a:effectLst/>
              </a:rPr>
              <a:t>並不是解決數學表達式的理想選擇，原因有三：</a:t>
            </a:r>
          </a:p>
          <a:p>
            <a:endParaRPr lang="zh-TW" altLang="en-US" sz="1800" b="0">
              <a:solidFill>
                <a:schemeClr val="tx1"/>
              </a:solidFill>
              <a:effectLst/>
            </a:endParaRPr>
          </a:p>
          <a:p>
            <a:pPr marL="285750" indent="-285750">
              <a:buFont typeface="Arial" panose="020B0604020202020204" pitchFamily="34" charset="0"/>
              <a:buChar char="•"/>
            </a:pPr>
            <a:r>
              <a:rPr lang="en-US" altLang="zh-TW" sz="1800" b="0">
                <a:solidFill>
                  <a:schemeClr val="tx1"/>
                </a:solidFill>
                <a:effectLst/>
              </a:rPr>
              <a:t>LLM </a:t>
            </a:r>
            <a:r>
              <a:rPr lang="zh-TW" altLang="en-US" sz="1800" b="0">
                <a:solidFill>
                  <a:schemeClr val="tx1"/>
                </a:solidFill>
                <a:effectLst/>
              </a:rPr>
              <a:t>容易出現計算錯誤。</a:t>
            </a:r>
          </a:p>
          <a:p>
            <a:pPr marL="285750" indent="-285750">
              <a:buFont typeface="Arial" panose="020B0604020202020204" pitchFamily="34" charset="0"/>
              <a:buChar char="•"/>
            </a:pPr>
            <a:r>
              <a:rPr lang="en-US" altLang="zh-TW" sz="1800" b="0">
                <a:solidFill>
                  <a:schemeClr val="tx1"/>
                </a:solidFill>
                <a:effectLst/>
              </a:rPr>
              <a:t>LLM </a:t>
            </a:r>
            <a:r>
              <a:rPr lang="zh-TW" altLang="en-US" sz="1800" b="0">
                <a:solidFill>
                  <a:schemeClr val="tx1"/>
                </a:solidFill>
                <a:effectLst/>
              </a:rPr>
              <a:t>無法解決涉及多項式方程式、微分方程等複雜的數學表達式。</a:t>
            </a:r>
          </a:p>
          <a:p>
            <a:pPr marL="285750" indent="-285750">
              <a:buFont typeface="Arial" panose="020B0604020202020204" pitchFamily="34" charset="0"/>
              <a:buChar char="•"/>
            </a:pPr>
            <a:r>
              <a:rPr lang="en-US" altLang="zh-TW" sz="1800" b="0">
                <a:solidFill>
                  <a:schemeClr val="tx1"/>
                </a:solidFill>
                <a:effectLst/>
              </a:rPr>
              <a:t>LLM </a:t>
            </a:r>
            <a:r>
              <a:rPr lang="zh-TW" altLang="en-US" sz="1800" b="0">
                <a:solidFill>
                  <a:schemeClr val="tx1"/>
                </a:solidFill>
                <a:effectLst/>
              </a:rPr>
              <a:t>在表達迭代方面效率極低。</a:t>
            </a:r>
            <a:endParaRPr lang="en-US" altLang="zh-TW" sz="1800" b="0">
              <a:solidFill>
                <a:schemeClr val="tx1"/>
              </a:solidFill>
              <a:effectLst/>
            </a:endParaRPr>
          </a:p>
          <a:p>
            <a:pPr marL="285750" indent="-285750">
              <a:buFont typeface="Arial" panose="020B0604020202020204" pitchFamily="34" charset="0"/>
              <a:buChar char="•"/>
            </a:pPr>
            <a:endParaRPr lang="zh-TW" altLang="en-US" sz="1800" b="0">
              <a:solidFill>
                <a:schemeClr val="tx1"/>
              </a:solidFill>
              <a:effectLst/>
            </a:endParaRPr>
          </a:p>
          <a:p>
            <a:r>
              <a:rPr lang="zh-TW" altLang="en-US" sz="1800" b="0">
                <a:solidFill>
                  <a:schemeClr val="tx1"/>
                </a:solidFill>
                <a:effectLst/>
              </a:rPr>
              <a:t>思維提示程序 </a:t>
            </a:r>
            <a:r>
              <a:rPr lang="en-US" altLang="zh-TW" sz="1800" b="0">
                <a:solidFill>
                  <a:schemeClr val="tx1"/>
                </a:solidFill>
                <a:effectLst/>
              </a:rPr>
              <a:t>(</a:t>
            </a:r>
            <a:r>
              <a:rPr lang="en-US" altLang="zh-TW" sz="1600" b="1" i="0">
                <a:effectLst/>
                <a:latin typeface="Be Vietnam Pro"/>
              </a:rPr>
              <a:t>Program of Thoughts (PoT) prompting</a:t>
            </a:r>
            <a:r>
              <a:rPr lang="en-US" altLang="zh-TW" sz="1800" b="0">
                <a:solidFill>
                  <a:schemeClr val="tx1"/>
                </a:solidFill>
                <a:effectLst/>
              </a:rPr>
              <a:t>)</a:t>
            </a:r>
            <a:r>
              <a:rPr lang="zh-TW" altLang="en-US" sz="1800" b="0">
                <a:solidFill>
                  <a:schemeClr val="tx1"/>
                </a:solidFill>
                <a:effectLst/>
              </a:rPr>
              <a:t>：</a:t>
            </a:r>
          </a:p>
          <a:p>
            <a:r>
              <a:rPr lang="zh-TW" altLang="en-US" sz="1800" b="0">
                <a:solidFill>
                  <a:schemeClr val="tx1"/>
                </a:solidFill>
                <a:effectLst/>
              </a:rPr>
              <a:t>是一種將推理與計算分開的提示技術。具體來說，</a:t>
            </a:r>
            <a:r>
              <a:rPr lang="en-US" altLang="zh-TW" sz="1600">
                <a:effectLst/>
                <a:latin typeface="Be Vietnam Pro"/>
              </a:rPr>
              <a:t>PoT</a:t>
            </a:r>
            <a:r>
              <a:rPr lang="en-US" altLang="zh-TW" sz="1800" b="0">
                <a:solidFill>
                  <a:schemeClr val="tx1"/>
                </a:solidFill>
                <a:effectLst/>
              </a:rPr>
              <a:t> </a:t>
            </a:r>
            <a:r>
              <a:rPr lang="zh-TW" altLang="en-US" sz="1800" b="0">
                <a:solidFill>
                  <a:schemeClr val="tx1"/>
                </a:solidFill>
                <a:effectLst/>
              </a:rPr>
              <a:t>將計算步驟委託給外部語言解釋器。例如，</a:t>
            </a:r>
            <a:r>
              <a:rPr lang="en-US" altLang="zh-TW" sz="1800" b="0">
                <a:solidFill>
                  <a:schemeClr val="tx1"/>
                </a:solidFill>
                <a:effectLst/>
              </a:rPr>
              <a:t>LLM </a:t>
            </a:r>
            <a:r>
              <a:rPr lang="zh-TW" altLang="en-US" sz="1800" b="0">
                <a:solidFill>
                  <a:schemeClr val="tx1"/>
                </a:solidFill>
                <a:effectLst/>
              </a:rPr>
              <a:t>可以將推理步驟表達為 </a:t>
            </a:r>
            <a:r>
              <a:rPr lang="en-US" altLang="zh-TW" sz="1800" b="0">
                <a:solidFill>
                  <a:schemeClr val="tx1"/>
                </a:solidFill>
                <a:effectLst/>
              </a:rPr>
              <a:t>Python </a:t>
            </a:r>
            <a:r>
              <a:rPr lang="zh-TW" altLang="en-US" sz="1800" b="0">
                <a:solidFill>
                  <a:schemeClr val="tx1"/>
                </a:solidFill>
                <a:effectLst/>
              </a:rPr>
              <a:t>程序，然後可以委託給 </a:t>
            </a:r>
            <a:r>
              <a:rPr lang="en-US" altLang="zh-TW" sz="1800" b="0">
                <a:solidFill>
                  <a:schemeClr val="tx1"/>
                </a:solidFill>
                <a:effectLst/>
              </a:rPr>
              <a:t>Python </a:t>
            </a:r>
            <a:r>
              <a:rPr lang="zh-TW" altLang="en-US" sz="1800" b="0">
                <a:solidFill>
                  <a:schemeClr val="tx1"/>
                </a:solidFill>
                <a:effectLst/>
              </a:rPr>
              <a:t>解釋器以獲得準確的回應。</a:t>
            </a:r>
          </a:p>
          <a:p>
            <a:endParaRPr lang="zh-TW" altLang="en-US" sz="1800" b="0">
              <a:solidFill>
                <a:schemeClr val="tx1"/>
              </a:solidFill>
              <a:effectLst/>
            </a:endParaRPr>
          </a:p>
          <a:p>
            <a:r>
              <a:rPr lang="zh-TW" altLang="en-US" sz="1800" b="0">
                <a:solidFill>
                  <a:schemeClr val="tx1"/>
                </a:solidFill>
                <a:effectLst/>
              </a:rPr>
              <a:t>很明顯，</a:t>
            </a:r>
            <a:r>
              <a:rPr lang="en-US" altLang="zh-TW" sz="1800" b="0">
                <a:solidFill>
                  <a:schemeClr val="tx1"/>
                </a:solidFill>
                <a:effectLst/>
              </a:rPr>
              <a:t>CoT </a:t>
            </a:r>
            <a:r>
              <a:rPr lang="zh-TW" altLang="en-US" sz="1800" b="0">
                <a:solidFill>
                  <a:schemeClr val="tx1"/>
                </a:solidFill>
                <a:effectLst/>
              </a:rPr>
              <a:t>提示會產生自然語言輸出，而 </a:t>
            </a:r>
            <a:r>
              <a:rPr lang="en-US" altLang="zh-TW" sz="1800" b="0">
                <a:solidFill>
                  <a:schemeClr val="tx1"/>
                </a:solidFill>
                <a:effectLst/>
              </a:rPr>
              <a:t>PoT </a:t>
            </a:r>
            <a:r>
              <a:rPr lang="zh-TW" altLang="en-US" sz="1800" b="0">
                <a:solidFill>
                  <a:schemeClr val="tx1"/>
                </a:solidFill>
                <a:effectLst/>
              </a:rPr>
              <a:t>提示則會產生一個 </a:t>
            </a:r>
            <a:r>
              <a:rPr lang="en-US" altLang="zh-TW" sz="1800" b="0">
                <a:solidFill>
                  <a:schemeClr val="tx1"/>
                </a:solidFill>
                <a:effectLst/>
              </a:rPr>
              <a:t>Python </a:t>
            </a:r>
            <a:r>
              <a:rPr lang="zh-TW" altLang="en-US" sz="1800" b="0">
                <a:solidFill>
                  <a:schemeClr val="tx1"/>
                </a:solidFill>
                <a:effectLst/>
              </a:rPr>
              <a:t>程序，該程序在 </a:t>
            </a:r>
            <a:r>
              <a:rPr lang="en-US" altLang="zh-TW" sz="1800" b="0">
                <a:solidFill>
                  <a:schemeClr val="tx1"/>
                </a:solidFill>
                <a:effectLst/>
              </a:rPr>
              <a:t>Python </a:t>
            </a:r>
            <a:r>
              <a:rPr lang="zh-TW" altLang="en-US" sz="1800" b="0">
                <a:solidFill>
                  <a:schemeClr val="tx1"/>
                </a:solidFill>
                <a:effectLst/>
              </a:rPr>
              <a:t>解釋器中執行以獲得最終回應。</a:t>
            </a:r>
          </a:p>
        </p:txBody>
      </p:sp>
    </p:spTree>
    <p:extLst>
      <p:ext uri="{BB962C8B-B14F-4D97-AF65-F5344CB8AC3E}">
        <p14:creationId xmlns:p14="http://schemas.microsoft.com/office/powerpoint/2010/main" val="3839865762"/>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753D6E1-D941-CF1C-D473-40E7AB88AA94}"/>
              </a:ext>
            </a:extLst>
          </p:cNvPr>
          <p:cNvPicPr>
            <a:picLocks noChangeAspect="1"/>
          </p:cNvPicPr>
          <p:nvPr/>
        </p:nvPicPr>
        <p:blipFill>
          <a:blip r:embed="rId2"/>
          <a:stretch>
            <a:fillRect/>
          </a:stretch>
        </p:blipFill>
        <p:spPr>
          <a:xfrm>
            <a:off x="767063" y="0"/>
            <a:ext cx="7609874" cy="6858000"/>
          </a:xfrm>
          <a:prstGeom prst="rect">
            <a:avLst/>
          </a:prstGeom>
        </p:spPr>
      </p:pic>
      <p:sp>
        <p:nvSpPr>
          <p:cNvPr id="6" name="矩形 5">
            <a:extLst>
              <a:ext uri="{FF2B5EF4-FFF2-40B4-BE49-F238E27FC236}">
                <a16:creationId xmlns:a16="http://schemas.microsoft.com/office/drawing/2014/main" id="{4B473CF3-E311-8DC1-3B8A-D94289E48A65}"/>
              </a:ext>
            </a:extLst>
          </p:cNvPr>
          <p:cNvSpPr/>
          <p:nvPr/>
        </p:nvSpPr>
        <p:spPr>
          <a:xfrm>
            <a:off x="467544" y="0"/>
            <a:ext cx="8424936" cy="3356992"/>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BDFCB39A-C987-4819-B3DA-143527183317}"/>
              </a:ext>
            </a:extLst>
          </p:cNvPr>
          <p:cNvSpPr/>
          <p:nvPr/>
        </p:nvSpPr>
        <p:spPr>
          <a:xfrm>
            <a:off x="467544" y="3471788"/>
            <a:ext cx="8424936" cy="3356992"/>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8629774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258F76-4541-FF89-BAB9-2830280C12E7}"/>
              </a:ext>
            </a:extLst>
          </p:cNvPr>
          <p:cNvSpPr>
            <a:spLocks noGrp="1"/>
          </p:cNvSpPr>
          <p:nvPr>
            <p:ph type="title"/>
          </p:nvPr>
        </p:nvSpPr>
        <p:spPr/>
        <p:txBody>
          <a:bodyPr/>
          <a:lstStyle/>
          <a:p>
            <a:r>
              <a:rPr lang="en-US" altLang="zh-TW"/>
              <a:t>Prompt engineering </a:t>
            </a:r>
            <a:r>
              <a:rPr lang="zh-TW" altLang="en-US"/>
              <a:t>提示工程</a:t>
            </a:r>
            <a:r>
              <a:rPr lang="en-US" altLang="zh-TW"/>
              <a:t> </a:t>
            </a:r>
            <a:r>
              <a:rPr lang="en-US" altLang="zh-TW" sz="1400"/>
              <a:t> ex: openai</a:t>
            </a:r>
            <a:endParaRPr lang="zh-TW" altLang="en-US"/>
          </a:p>
        </p:txBody>
      </p:sp>
      <p:sp>
        <p:nvSpPr>
          <p:cNvPr id="3" name="內容版面配置區 2">
            <a:extLst>
              <a:ext uri="{FF2B5EF4-FFF2-40B4-BE49-F238E27FC236}">
                <a16:creationId xmlns:a16="http://schemas.microsoft.com/office/drawing/2014/main" id="{9EE6CA8D-1E37-568F-3085-551CAEA32BA8}"/>
              </a:ext>
            </a:extLst>
          </p:cNvPr>
          <p:cNvSpPr>
            <a:spLocks noGrp="1"/>
          </p:cNvSpPr>
          <p:nvPr>
            <p:ph idx="1"/>
          </p:nvPr>
        </p:nvSpPr>
        <p:spPr/>
        <p:txBody>
          <a:bodyPr/>
          <a:lstStyle/>
          <a:p>
            <a:r>
              <a:rPr lang="en-US" altLang="zh-TW" sz="1600">
                <a:hlinkClick r:id="rId2"/>
              </a:rPr>
              <a:t>https://platform.openai.com/docs/guides/prompt-engineering</a:t>
            </a:r>
            <a:endParaRPr lang="en-US" altLang="zh-TW" sz="1600"/>
          </a:p>
          <a:p>
            <a:pPr marL="285750" indent="-285750">
              <a:buFont typeface="Arial" panose="020B0604020202020204" pitchFamily="34" charset="0"/>
              <a:buChar char="•"/>
            </a:pPr>
            <a:r>
              <a:rPr lang="zh-TW" altLang="en-US" sz="1600"/>
              <a:t>精心設計提示以從模型中獲取正確輸出的過程稱為提示工程。</a:t>
            </a:r>
            <a:endParaRPr lang="en-US" altLang="zh-TW" sz="1600"/>
          </a:p>
          <a:p>
            <a:pPr marL="285750" indent="-285750">
              <a:buFont typeface="Arial" panose="020B0604020202020204" pitchFamily="34" charset="0"/>
              <a:buChar char="•"/>
            </a:pPr>
            <a:r>
              <a:rPr lang="zh-TW" altLang="en-US" sz="1600"/>
              <a:t>您可以透過向模型提供</a:t>
            </a:r>
            <a:r>
              <a:rPr lang="zh-TW" altLang="en-US" sz="1600">
                <a:solidFill>
                  <a:srgbClr val="C00000"/>
                </a:solidFill>
              </a:rPr>
              <a:t>精確的指令</a:t>
            </a:r>
            <a:r>
              <a:rPr lang="zh-TW" altLang="en-US" sz="1600"/>
              <a:t>、</a:t>
            </a:r>
            <a:r>
              <a:rPr lang="zh-TW" altLang="en-US" sz="1600">
                <a:solidFill>
                  <a:srgbClr val="C00000"/>
                </a:solidFill>
              </a:rPr>
              <a:t>範例</a:t>
            </a:r>
            <a:r>
              <a:rPr lang="zh-TW" altLang="en-US" sz="1600"/>
              <a:t>和</a:t>
            </a:r>
            <a:r>
              <a:rPr lang="zh-TW" altLang="en-US" sz="1600">
                <a:solidFill>
                  <a:srgbClr val="C00000"/>
                </a:solidFill>
              </a:rPr>
              <a:t>必要的上下文資訊</a:t>
            </a:r>
            <a:r>
              <a:rPr lang="zh-TW" altLang="en-US" sz="1600"/>
              <a:t>（例如模型訓練資料中未包含的私人或專門資訊）來改善輸出。透過提供包含模型說明的陣列來建立提示。每個訊息可以有不同的</a:t>
            </a:r>
            <a:r>
              <a:rPr lang="en-US" altLang="zh-TW" sz="1600"/>
              <a:t>role</a:t>
            </a:r>
            <a:r>
              <a:rPr lang="zh-TW" altLang="en-US" sz="1600"/>
              <a:t>，這會影響模型如何解釋輸入。</a:t>
            </a:r>
          </a:p>
        </p:txBody>
      </p:sp>
      <p:pic>
        <p:nvPicPr>
          <p:cNvPr id="5" name="圖片 4">
            <a:extLst>
              <a:ext uri="{FF2B5EF4-FFF2-40B4-BE49-F238E27FC236}">
                <a16:creationId xmlns:a16="http://schemas.microsoft.com/office/drawing/2014/main" id="{CDB9CA98-F5C6-63C7-71FA-85486A059785}"/>
              </a:ext>
            </a:extLst>
          </p:cNvPr>
          <p:cNvPicPr>
            <a:picLocks noChangeAspect="1"/>
          </p:cNvPicPr>
          <p:nvPr/>
        </p:nvPicPr>
        <p:blipFill>
          <a:blip r:embed="rId3"/>
          <a:stretch>
            <a:fillRect/>
          </a:stretch>
        </p:blipFill>
        <p:spPr>
          <a:xfrm>
            <a:off x="1475656" y="2450530"/>
            <a:ext cx="5799904" cy="4290838"/>
          </a:xfrm>
          <a:prstGeom prst="rect">
            <a:avLst/>
          </a:prstGeom>
        </p:spPr>
      </p:pic>
    </p:spTree>
    <p:extLst>
      <p:ext uri="{BB962C8B-B14F-4D97-AF65-F5344CB8AC3E}">
        <p14:creationId xmlns:p14="http://schemas.microsoft.com/office/powerpoint/2010/main" val="1953706078"/>
      </p:ext>
    </p:extLst>
  </p:cSld>
  <p:clrMapOvr>
    <a:masterClrMapping/>
  </p:clrMapOvr>
  <p:transition/>
</p:sld>
</file>

<file path=ppt/theme/theme1.xml><?xml version="1.0" encoding="utf-8"?>
<a:theme xmlns:a="http://schemas.openxmlformats.org/drawingml/2006/main" name="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版心_2012">
  <a:themeElements>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_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1_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1_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PT版心_2012">
  <a:themeElements>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PT版心_2012">
      <a:majorFont>
        <a:latin typeface="Times New Roman"/>
        <a:ea typeface="標楷體"/>
        <a:cs typeface=""/>
      </a:majorFont>
      <a:minorFont>
        <a:latin typeface="Times New Roman"/>
        <a:ea typeface="標楷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PPT版心_201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版心_201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版心_201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版心_201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版心_201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版心_201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版心_201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版心_201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PT版心_201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PT版心_201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PT版心_201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PT版心_201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PT版心_2012 13">
        <a:dk1>
          <a:srgbClr val="000066"/>
        </a:dk1>
        <a:lt1>
          <a:srgbClr val="FFFFFF"/>
        </a:lt1>
        <a:dk2>
          <a:srgbClr val="1D7ACF"/>
        </a:dk2>
        <a:lt2>
          <a:srgbClr val="C0C0C0"/>
        </a:lt2>
        <a:accent1>
          <a:srgbClr val="189E8E"/>
        </a:accent1>
        <a:accent2>
          <a:srgbClr val="006699"/>
        </a:accent2>
        <a:accent3>
          <a:srgbClr val="FFFFFF"/>
        </a:accent3>
        <a:accent4>
          <a:srgbClr val="000056"/>
        </a:accent4>
        <a:accent5>
          <a:srgbClr val="ABCCC6"/>
        </a:accent5>
        <a:accent6>
          <a:srgbClr val="005C8A"/>
        </a:accent6>
        <a:hlink>
          <a:srgbClr val="5AA5DE"/>
        </a:hlink>
        <a:folHlink>
          <a:srgbClr val="9885A3"/>
        </a:folHlink>
      </a:clrScheme>
      <a:clrMap bg1="lt1" tx1="dk1" bg2="lt2" tx2="dk2" accent1="accent1" accent2="accent2" accent3="accent3" accent4="accent4" accent5="accent5" accent6="accent6" hlink="hlink" folHlink="folHlink"/>
    </a:extraClrScheme>
    <a:extraClrScheme>
      <a:clrScheme name="PPT版心_2012 14">
        <a:dk1>
          <a:srgbClr val="333300"/>
        </a:dk1>
        <a:lt1>
          <a:srgbClr val="FFFFFF"/>
        </a:lt1>
        <a:dk2>
          <a:srgbClr val="238D3F"/>
        </a:dk2>
        <a:lt2>
          <a:srgbClr val="DDDDDD"/>
        </a:lt2>
        <a:accent1>
          <a:srgbClr val="808080"/>
        </a:accent1>
        <a:accent2>
          <a:srgbClr val="CC9900"/>
        </a:accent2>
        <a:accent3>
          <a:srgbClr val="FFFFFF"/>
        </a:accent3>
        <a:accent4>
          <a:srgbClr val="2A2A00"/>
        </a:accent4>
        <a:accent5>
          <a:srgbClr val="C0C0C0"/>
        </a:accent5>
        <a:accent6>
          <a:srgbClr val="B98A00"/>
        </a:accent6>
        <a:hlink>
          <a:srgbClr val="D9C741"/>
        </a:hlink>
        <a:folHlink>
          <a:srgbClr val="336699"/>
        </a:folHlink>
      </a:clrScheme>
      <a:clrMap bg1="lt1" tx1="dk1" bg2="lt2" tx2="dk2" accent1="accent1" accent2="accent2" accent3="accent3" accent4="accent4" accent5="accent5" accent6="accent6" hlink="hlink" folHlink="folHlink"/>
    </a:extraClrScheme>
    <a:extraClrScheme>
      <a:clrScheme name="PPT版心_2012 15">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PPT版心_2012 16">
        <a:dk1>
          <a:srgbClr val="663300"/>
        </a:dk1>
        <a:lt1>
          <a:srgbClr val="FFFFFF"/>
        </a:lt1>
        <a:dk2>
          <a:srgbClr val="660066"/>
        </a:dk2>
        <a:lt2>
          <a:srgbClr val="808080"/>
        </a:lt2>
        <a:accent1>
          <a:srgbClr val="FF9933"/>
        </a:accent1>
        <a:accent2>
          <a:srgbClr val="006699"/>
        </a:accent2>
        <a:accent3>
          <a:srgbClr val="FFFFFF"/>
        </a:accent3>
        <a:accent4>
          <a:srgbClr val="562A00"/>
        </a:accent4>
        <a:accent5>
          <a:srgbClr val="FFCAAD"/>
        </a:accent5>
        <a:accent6>
          <a:srgbClr val="005C8A"/>
        </a:accent6>
        <a:hlink>
          <a:srgbClr val="660066"/>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10792</TotalTime>
  <Words>18643</Words>
  <Application>Microsoft Office PowerPoint</Application>
  <PresentationFormat>如螢幕大小 (4:3)</PresentationFormat>
  <Paragraphs>1232</Paragraphs>
  <Slides>113</Slides>
  <Notes>23</Notes>
  <HiddenSlides>0</HiddenSlides>
  <MMClips>1</MMClips>
  <ScaleCrop>false</ScaleCrop>
  <HeadingPairs>
    <vt:vector size="6" baseType="variant">
      <vt:variant>
        <vt:lpstr>使用字型</vt:lpstr>
      </vt:variant>
      <vt:variant>
        <vt:i4>42</vt:i4>
      </vt:variant>
      <vt:variant>
        <vt:lpstr>佈景主題</vt:lpstr>
      </vt:variant>
      <vt:variant>
        <vt:i4>4</vt:i4>
      </vt:variant>
      <vt:variant>
        <vt:lpstr>投影片標題</vt:lpstr>
      </vt:variant>
      <vt:variant>
        <vt:i4>113</vt:i4>
      </vt:variant>
    </vt:vector>
  </HeadingPairs>
  <TitlesOfParts>
    <vt:vector size="159" baseType="lpstr">
      <vt:lpstr>Abcfavorit</vt:lpstr>
      <vt:lpstr>-apple-system</vt:lpstr>
      <vt:lpstr>Basiersquare Webfont</vt:lpstr>
      <vt:lpstr>Be Vietnam Pro</vt:lpstr>
      <vt:lpstr>Charter</vt:lpstr>
      <vt:lpstr>Galano Grotesque Regular</vt:lpstr>
      <vt:lpstr>Google Sans</vt:lpstr>
      <vt:lpstr>inherit</vt:lpstr>
      <vt:lpstr>Inter</vt:lpstr>
      <vt:lpstr>Inter Variablefont</vt:lpstr>
      <vt:lpstr>Lucida Grande</vt:lpstr>
      <vt:lpstr>Mona Sans</vt:lpstr>
      <vt:lpstr>rival-sans</vt:lpstr>
      <vt:lpstr>sohne</vt:lpstr>
      <vt:lpstr>Söhne</vt:lpstr>
      <vt:lpstr>source-serif-pro</vt:lpstr>
      <vt:lpstr>Spectral</vt:lpstr>
      <vt:lpstr>Studio-Feixen-Sans</vt:lpstr>
      <vt:lpstr>TwitterChirp</vt:lpstr>
      <vt:lpstr>ui-sans-serif</vt:lpstr>
      <vt:lpstr>var(--headings-font-family)</vt:lpstr>
      <vt:lpstr>var(--text-font-family)</vt:lpstr>
      <vt:lpstr>Microsoft JhengHei</vt:lpstr>
      <vt:lpstr>Microsoft JhengHei</vt:lpstr>
      <vt:lpstr>新細明體</vt:lpstr>
      <vt:lpstr>標楷體</vt:lpstr>
      <vt:lpstr>Aptos</vt:lpstr>
      <vt:lpstr>Arial</vt:lpstr>
      <vt:lpstr>Calibri</vt:lpstr>
      <vt:lpstr>Calibri Light</vt:lpstr>
      <vt:lpstr>Comic Sans MS</vt:lpstr>
      <vt:lpstr>Helvetica</vt:lpstr>
      <vt:lpstr>IBM Plex Sans</vt:lpstr>
      <vt:lpstr>Lato</vt:lpstr>
      <vt:lpstr>Noto Sans</vt:lpstr>
      <vt:lpstr>Noto Serif</vt:lpstr>
      <vt:lpstr>Roboto</vt:lpstr>
      <vt:lpstr>Segoe UI Historic</vt:lpstr>
      <vt:lpstr>Source Sans Pro</vt:lpstr>
      <vt:lpstr>Times</vt:lpstr>
      <vt:lpstr>Times New Roman</vt:lpstr>
      <vt:lpstr>Wingdings</vt:lpstr>
      <vt:lpstr>PPT版心_2012</vt:lpstr>
      <vt:lpstr>1_PPT版心_2012</vt:lpstr>
      <vt:lpstr>2_PPT版心_2012</vt:lpstr>
      <vt:lpstr>Office 佈景主題</vt:lpstr>
      <vt:lpstr>Chapter Deep learning  LLM的實務 (二)  LLM佈署. 使用(推理)                reference: https://docs.anthropic.com/en/docs/build-with-claude/prompt-engineering/overview</vt:lpstr>
      <vt:lpstr>再論 強化  語言模型 ( LM) 的方法  </vt:lpstr>
      <vt:lpstr>PowerPoint 簡報</vt:lpstr>
      <vt:lpstr>1. 神奇咒語! prompt</vt:lpstr>
      <vt:lpstr>叫模型思考</vt:lpstr>
      <vt:lpstr>用AI來找神奇咒語 </vt:lpstr>
      <vt:lpstr>2. 提供額外資訊</vt:lpstr>
      <vt:lpstr>把前提講清楚</vt:lpstr>
      <vt:lpstr>把前提講清楚</vt:lpstr>
      <vt:lpstr>提供範例</vt:lpstr>
      <vt:lpstr>PowerPoint 簡報</vt:lpstr>
      <vt:lpstr>3. 把任務分多步驟來解</vt:lpstr>
      <vt:lpstr>拆解任務</vt:lpstr>
      <vt:lpstr>拆解任務</vt:lpstr>
      <vt:lpstr>語言模型檢查自己的錯誤</vt:lpstr>
      <vt:lpstr>為什麼同一個問題每次答案都不同？</vt:lpstr>
      <vt:lpstr>為什麼同一個問題每次答案都不同？</vt:lpstr>
      <vt:lpstr>為什麼同一個問題每次答案都不同？</vt:lpstr>
      <vt:lpstr>PowerPoint 簡報</vt:lpstr>
      <vt:lpstr>打一套組合拳</vt:lpstr>
      <vt:lpstr>4.  使用工具 – 搜尋引擎 RAG</vt:lpstr>
      <vt:lpstr>PowerPoint 簡報</vt:lpstr>
      <vt:lpstr>檢索增強生成(RAG)</vt:lpstr>
      <vt:lpstr>傳統 RAG 流程和步驟</vt:lpstr>
      <vt:lpstr>RAG三種方式</vt:lpstr>
      <vt:lpstr>PowerPoint 簡報</vt:lpstr>
      <vt:lpstr>RAG的semantic search 語義搜尋</vt:lpstr>
      <vt:lpstr>使用工具 – 搜尋引擎</vt:lpstr>
      <vt:lpstr>使用工具 – 寫程式</vt:lpstr>
      <vt:lpstr>使用工具 – 文字生圖 AI (DALL-E)</vt:lpstr>
      <vt:lpstr>GPT Plug-in </vt:lpstr>
      <vt:lpstr>語言模型是怎麼使用工具的呢？</vt:lpstr>
      <vt:lpstr>模型上下文協議 (MCP)</vt:lpstr>
      <vt:lpstr>PowerPoint 簡報</vt:lpstr>
      <vt:lpstr>AI互相打電話?</vt:lpstr>
      <vt:lpstr>Gemini 2.0 - Multimodal live API: Tool use</vt:lpstr>
      <vt:lpstr>延伸閱讀</vt:lpstr>
      <vt:lpstr>5.  模型合作：讓合適的模型做合適的事情</vt:lpstr>
      <vt:lpstr>模型合作：讓模型彼此討論</vt:lpstr>
      <vt:lpstr>模型合作：多模型怎麼討論</vt:lpstr>
      <vt:lpstr>討論要怎麼停下來？</vt:lpstr>
      <vt:lpstr>PowerPoint 簡報</vt:lpstr>
      <vt:lpstr>PowerPoint 簡報</vt:lpstr>
      <vt:lpstr>Fine-tuning實驗.</vt:lpstr>
      <vt:lpstr>LLM的佈署(配置)</vt:lpstr>
      <vt:lpstr>模型部署=&gt;  模型壓縮的原理與方法</vt:lpstr>
      <vt:lpstr>三種常見的模型壓縮作法</vt:lpstr>
      <vt:lpstr>PowerPoint 簡報</vt:lpstr>
      <vt:lpstr>Knowledge Distillation </vt:lpstr>
      <vt:lpstr>LLM 蒸餾技術</vt:lpstr>
      <vt:lpstr>Distilling Step-by-Step逐步蒸餾</vt:lpstr>
      <vt:lpstr>逐步蒸餾</vt:lpstr>
      <vt:lpstr>LLM 蒸餾技術--知識蒸餾（KD） </vt:lpstr>
      <vt:lpstr>LLM 蒸餾技術 </vt:lpstr>
      <vt:lpstr>LLM 蒸餾 的好處</vt:lpstr>
      <vt:lpstr>實現LLM尺寸減小的一些具體方法</vt:lpstr>
      <vt:lpstr>權衡 (Trade-off)：尺寸減小與性能</vt:lpstr>
      <vt:lpstr>Parameter Quantization量化技術</vt:lpstr>
      <vt:lpstr>PowerPoint 簡報</vt:lpstr>
      <vt:lpstr>Quantization Tools</vt:lpstr>
      <vt:lpstr>PS. Transformer C framework: ggml &amp; llama.cpp</vt:lpstr>
      <vt:lpstr>LLM 的使用</vt:lpstr>
      <vt:lpstr>The 50 Best AI Tools for 2025 </vt:lpstr>
      <vt:lpstr>降低大型語言模型 (LLM) 成本的 11 種有效 使用策略</vt:lpstr>
      <vt:lpstr>1.優化你的提示 Optimize your LLM prompt</vt:lpstr>
      <vt:lpstr>LLM  AI調教術—使用介面參數優化</vt:lpstr>
      <vt:lpstr>4.批次請求 Batch requests</vt:lpstr>
      <vt:lpstr>5.使用 提示壓縮  prompt compression</vt:lpstr>
      <vt:lpstr>6.量化你的模型 model quantization</vt:lpstr>
      <vt:lpstr>8.實施早期停止 Implement early stopping</vt:lpstr>
      <vt:lpstr>10.使用 RAG，而不是將所有材料都寄給 LLM</vt:lpstr>
      <vt:lpstr>11.總結你的 LLM 對話</vt:lpstr>
      <vt:lpstr>x.自託管 self-hosting自己的模型 </vt:lpstr>
      <vt:lpstr>大型語言模型的推理</vt:lpstr>
      <vt:lpstr>「深度思考」 語言模型的特色</vt:lpstr>
      <vt:lpstr>Chain-of-Though (CoT)</vt:lpstr>
      <vt:lpstr>自然語言推理綜述</vt:lpstr>
      <vt:lpstr>PowerPoint 簡報</vt:lpstr>
      <vt:lpstr>Emergent Abilities of Large Language Models</vt:lpstr>
      <vt:lpstr>Understanding Reasoning LLMs</vt:lpstr>
      <vt:lpstr>如何定義「推理模型」？</vt:lpstr>
      <vt:lpstr>PowerPoint 簡報</vt:lpstr>
      <vt:lpstr>什麼時候應該使用推理模型？</vt:lpstr>
      <vt:lpstr>DeepSeek 的訓練流程 (建立專門推理模型)</vt:lpstr>
      <vt:lpstr>建立和改進推理模型的四種主要方法</vt:lpstr>
      <vt:lpstr>改進推理模型的四種不同方法的策略：</vt:lpstr>
      <vt:lpstr>對 DeepSeek-R1 模型的看法</vt:lpstr>
      <vt:lpstr>多模態推理　 (多模態生成式 AI?)</vt:lpstr>
      <vt:lpstr>一體化多模式推理：</vt:lpstr>
      <vt:lpstr>Gemma 3 多模態展示</vt:lpstr>
      <vt:lpstr>推理模型的挑戰與未來發展</vt:lpstr>
      <vt:lpstr>優化與人工智慧互動   Optimizing AI Interactions</vt:lpstr>
      <vt:lpstr>Prompts are Programs</vt:lpstr>
      <vt:lpstr>如果提示是程式，那麼程式語言是什麼？ If Prompts are Programs, What is the Programming Language?</vt:lpstr>
      <vt:lpstr>提示的軟體工程 Software Engineering for Prompts = Prompt Engineering</vt:lpstr>
      <vt:lpstr>Program of Thoughts Prompting</vt:lpstr>
      <vt:lpstr>思維提示程序 (Program of Thoughts Prompting) 是什麼？</vt:lpstr>
      <vt:lpstr>PowerPoint 簡報</vt:lpstr>
      <vt:lpstr>Prompt engineering 提示工程  ex: openai</vt:lpstr>
      <vt:lpstr>AI hallucinations?</vt:lpstr>
      <vt:lpstr>AI hallucinations?人工智慧幻覺</vt:lpstr>
      <vt:lpstr>Anthropic公布其Claude模型背後運作模式 解釋為什麼會產生「幻覺」 https://tech.udn.com/tech/story/123454/8642758</vt:lpstr>
      <vt:lpstr>LLM幻覺之影響</vt:lpstr>
      <vt:lpstr>用ChatGPT找法院判決？從Roberto Mata v. Avianca, Inc.案淺析生成式AI之侷限</vt:lpstr>
      <vt:lpstr>LLM幻覺之原因</vt:lpstr>
      <vt:lpstr>幻覺類型</vt:lpstr>
      <vt:lpstr>PowerPoint 簡報</vt:lpstr>
      <vt:lpstr>LLM幻覺之偵測及評比</vt:lpstr>
      <vt:lpstr>幻覺量測</vt:lpstr>
      <vt:lpstr>LLM幻覺之緩解</vt:lpstr>
      <vt:lpstr>預防人工智慧幻覺</vt:lpstr>
      <vt:lpstr>AI幻覺的應用</vt:lpstr>
      <vt:lpstr>停止讓AI再胡說八道，DeepMind 開發了「事實核查器」以糾正Claude、Gemini、GPT、PaLM-2的幻覺</vt:lpstr>
    </vt:vector>
  </TitlesOfParts>
  <Company>CHWA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06148_人工智慧</dc:title>
  <dc:creator>CHWA</dc:creator>
  <cp:lastModifiedBy>游源治</cp:lastModifiedBy>
  <cp:revision>594</cp:revision>
  <dcterms:created xsi:type="dcterms:W3CDTF">2002-01-02T08:00:45Z</dcterms:created>
  <dcterms:modified xsi:type="dcterms:W3CDTF">2025-05-01T02:12:52Z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fc31359-ecb0-4331-ac49-239bee8da37f_Enabled">
    <vt:lpwstr>true</vt:lpwstr>
  </property>
  <property fmtid="{D5CDD505-2E9C-101B-9397-08002B2CF9AE}" pid="3" name="MSIP_Label_dfc31359-ecb0-4331-ac49-239bee8da37f_SetDate">
    <vt:lpwstr>2024-01-03T19:04:01Z</vt:lpwstr>
  </property>
  <property fmtid="{D5CDD505-2E9C-101B-9397-08002B2CF9AE}" pid="4" name="MSIP_Label_dfc31359-ecb0-4331-ac49-239bee8da37f_Method">
    <vt:lpwstr>Standard</vt:lpwstr>
  </property>
  <property fmtid="{D5CDD505-2E9C-101B-9397-08002B2CF9AE}" pid="5" name="MSIP_Label_dfc31359-ecb0-4331-ac49-239bee8da37f_Name">
    <vt:lpwstr>defa4170-0d19-0005-0004-bc88714345d2</vt:lpwstr>
  </property>
  <property fmtid="{D5CDD505-2E9C-101B-9397-08002B2CF9AE}" pid="6" name="MSIP_Label_dfc31359-ecb0-4331-ac49-239bee8da37f_SiteId">
    <vt:lpwstr>9e0dd6b1-99a5-4858-ba44-ed1f82d4cf6a</vt:lpwstr>
  </property>
  <property fmtid="{D5CDD505-2E9C-101B-9397-08002B2CF9AE}" pid="7" name="MSIP_Label_dfc31359-ecb0-4331-ac49-239bee8da37f_ActionId">
    <vt:lpwstr>5c8825bb-676f-4581-a578-0f05eae0761b</vt:lpwstr>
  </property>
  <property fmtid="{D5CDD505-2E9C-101B-9397-08002B2CF9AE}" pid="8" name="MSIP_Label_dfc31359-ecb0-4331-ac49-239bee8da37f_ContentBits">
    <vt:lpwstr>0</vt:lpwstr>
  </property>
</Properties>
</file>